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6" r:id="rId3"/>
    <p:sldId id="285" r:id="rId4"/>
    <p:sldId id="293" r:id="rId5"/>
    <p:sldId id="287" r:id="rId6"/>
    <p:sldId id="294" r:id="rId7"/>
    <p:sldId id="295" r:id="rId8"/>
    <p:sldId id="296" r:id="rId9"/>
    <p:sldId id="288" r:id="rId10"/>
    <p:sldId id="289" r:id="rId11"/>
    <p:sldId id="290" r:id="rId12"/>
    <p:sldId id="297" r:id="rId13"/>
    <p:sldId id="298" r:id="rId14"/>
    <p:sldId id="29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9"/>
    <p:restoredTop sz="83604" autoAdjust="0"/>
  </p:normalViewPr>
  <p:slideViewPr>
    <p:cSldViewPr snapToGrid="0" snapToObjects="1">
      <p:cViewPr varScale="1">
        <p:scale>
          <a:sx n="72" d="100"/>
          <a:sy n="72" d="100"/>
        </p:scale>
        <p:origin x="90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98666-C5AC-8948-8F10-389865CA7BC6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4B952-DAF1-5E4E-93F1-8F986E32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4B952-DAF1-5E4E-93F1-8F986E329F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5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4B952-DAF1-5E4E-93F1-8F986E329F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36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4B952-DAF1-5E4E-93F1-8F986E329F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8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3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2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bullet styles</a:t>
            </a:r>
          </a:p>
          <a:p>
            <a:pPr lvl="1">
              <a:buSzPct val="125000"/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927300" y="0"/>
            <a:ext cx="414615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927300" y="286139"/>
            <a:ext cx="414616" cy="808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 baseline="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4954" y="1194759"/>
            <a:ext cx="10016319" cy="2677648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CBRM Climate Action Plan Update Workshop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gray">
          <a:xfrm>
            <a:off x="1154955" y="4013808"/>
            <a:ext cx="8825658" cy="861420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Energy and Mines Minister Derek Mombourquette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January 20,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198" y="6232641"/>
            <a:ext cx="1444952" cy="5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7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733EBD-820A-4FA2-9A24-E3259DA7E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4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AA3B5-EA4D-4727-85CE-D3EED88DCF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14110"/>
            <a:ext cx="6698512" cy="50554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4A187A-A5A0-48DF-94DB-432F7582D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47379-92BF-46A3-9205-20936ACAE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13" y="5055490"/>
            <a:ext cx="5406344" cy="725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D56BF7-4365-4DB2-BA2D-EA1A28DCB111}"/>
              </a:ext>
            </a:extLst>
          </p:cNvPr>
          <p:cNvSpPr txBox="1"/>
          <p:nvPr/>
        </p:nvSpPr>
        <p:spPr>
          <a:xfrm>
            <a:off x="1795847" y="5094886"/>
            <a:ext cx="347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Wind Energy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14708" y="1369010"/>
            <a:ext cx="50610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20% of our energy is generated by wind turbines.</a:t>
            </a:r>
          </a:p>
          <a:p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Several exciting projects ahead.</a:t>
            </a:r>
          </a:p>
          <a:p>
            <a:pPr marL="285750" indent="-285750">
              <a:buFont typeface="Wingdings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  <a:p>
            <a:pPr marL="800100" lvl="1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Port Hawkesbury Paper working with the Canada infrastructure bank to build 122 megawatt wind farm.</a:t>
            </a:r>
          </a:p>
          <a:p>
            <a:pPr marL="800100" lvl="1" indent="-342900"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800100" lvl="1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Government of Canada federally own facilities - renewable energy by 2022.</a:t>
            </a:r>
          </a:p>
        </p:txBody>
      </p:sp>
    </p:spTree>
    <p:extLst>
      <p:ext uri="{BB962C8B-B14F-4D97-AF65-F5344CB8AC3E}">
        <p14:creationId xmlns:p14="http://schemas.microsoft.com/office/powerpoint/2010/main" val="3888215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733EBD-820A-4FA2-9A24-E3259DA7E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4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AA3B5-EA4D-4727-85CE-D3EED88DCF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172" y="0"/>
            <a:ext cx="6164645" cy="55249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4A187A-A5A0-48DF-94DB-432F7582D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47379-92BF-46A3-9205-20936ACAE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78" y="5641247"/>
            <a:ext cx="6052839" cy="725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D56BF7-4365-4DB2-BA2D-EA1A28DCB111}"/>
              </a:ext>
            </a:extLst>
          </p:cNvPr>
          <p:cNvSpPr txBox="1"/>
          <p:nvPr/>
        </p:nvSpPr>
        <p:spPr>
          <a:xfrm>
            <a:off x="868078" y="5727203"/>
            <a:ext cx="5227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Sustainable Transportation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7940" y="1455770"/>
            <a:ext cx="53800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Half of emissions come from transportation sector.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We have invested more than $5.4 million in 140km of projects.</a:t>
            </a:r>
          </a:p>
        </p:txBody>
      </p:sp>
    </p:spTree>
    <p:extLst>
      <p:ext uri="{BB962C8B-B14F-4D97-AF65-F5344CB8AC3E}">
        <p14:creationId xmlns:p14="http://schemas.microsoft.com/office/powerpoint/2010/main" val="1610148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9445" y="1164039"/>
            <a:ext cx="9335386" cy="537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CA" dirty="0">
                <a:latin typeface="Calibri" charset="0"/>
                <a:ea typeface="Calibri" charset="0"/>
                <a:cs typeface="Times New Roman" charset="0"/>
              </a:rPr>
              <a:t>CBRM – $345,000 for the Grand Lake Road multi use path (over multiple years)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CA" dirty="0">
                <a:latin typeface="Calibri" charset="0"/>
                <a:ea typeface="Calibri" charset="0"/>
                <a:cs typeface="Times New Roman" charset="0"/>
              </a:rPr>
              <a:t>CBRM – $150,000 for a multi-use path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CA" dirty="0">
                <a:latin typeface="Calibri" charset="0"/>
                <a:ea typeface="Calibri" charset="0"/>
                <a:cs typeface="Times New Roman" charset="0"/>
              </a:rPr>
              <a:t>CBRM – $65,000 for a pedestrian tunnel and bikeway feasibility study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CA" dirty="0">
                <a:latin typeface="Calibri" charset="0"/>
                <a:ea typeface="Calibri" charset="0"/>
                <a:cs typeface="Times New Roman" charset="0"/>
              </a:rPr>
              <a:t>CBRM – $32,000 for cycling infrastructure upgrades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CA" dirty="0">
                <a:latin typeface="Calibri" charset="0"/>
                <a:ea typeface="Calibri" charset="0"/>
                <a:cs typeface="Times New Roman" charset="0"/>
              </a:rPr>
              <a:t>CBRM – $15,000 for a bike route project</a:t>
            </a: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CA" dirty="0">
                <a:latin typeface="Calibri" charset="0"/>
                <a:ea typeface="Calibri" charset="0"/>
                <a:cs typeface="Times New Roman" charset="0"/>
              </a:rPr>
              <a:t>Sydney:			$4,000 for a mobility study for students and staff of CBU and NSCC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en-CA" dirty="0">
                <a:latin typeface="Calibri" charset="0"/>
                <a:ea typeface="Calibri" charset="0"/>
                <a:cs typeface="Times New Roman" charset="0"/>
              </a:rPr>
              <a:t>Cape Breton: 		$3,000 for </a:t>
            </a:r>
            <a:r>
              <a:rPr lang="en-CA" dirty="0">
                <a:solidFill>
                  <a:srgbClr val="000000"/>
                </a:solidFill>
                <a:latin typeface="Calibri" charset="0"/>
                <a:ea typeface="Times New Roman" charset="0"/>
                <a:cs typeface="Calibri" charset="0"/>
              </a:rPr>
              <a:t>planning a walkable communities workshop 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CA" dirty="0">
                <a:latin typeface="Calibri" charset="0"/>
                <a:ea typeface="Calibri" charset="0"/>
                <a:cs typeface="Times New Roman" charset="0"/>
              </a:rPr>
              <a:t>Port Hawkesbury: 	$75,000 for the Destination Reeves Street project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CA" dirty="0">
                <a:latin typeface="Calibri" charset="0"/>
                <a:ea typeface="Calibri" charset="0"/>
                <a:cs typeface="Times New Roman" charset="0"/>
              </a:rPr>
              <a:t>Port Hawkesbury: 	$20,000 for active transportation development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CA" dirty="0">
                <a:latin typeface="Calibri" charset="0"/>
                <a:ea typeface="Calibri" charset="0"/>
                <a:cs typeface="Times New Roman" charset="0"/>
              </a:rPr>
              <a:t>Victoria County: 	$55,000 for an active transportation plan and infrastructure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fr-FR" dirty="0">
                <a:latin typeface="Calibri" charset="0"/>
                <a:ea typeface="Calibri" charset="0"/>
                <a:cs typeface="Times New Roman" charset="0"/>
              </a:rPr>
              <a:t>Petit de </a:t>
            </a:r>
            <a:r>
              <a:rPr lang="fr-FR" dirty="0" err="1">
                <a:latin typeface="Calibri" charset="0"/>
                <a:ea typeface="Calibri" charset="0"/>
                <a:cs typeface="Times New Roman" charset="0"/>
              </a:rPr>
              <a:t>Grat</a:t>
            </a:r>
            <a:r>
              <a:rPr lang="fr-FR" dirty="0">
                <a:latin typeface="Calibri" charset="0"/>
                <a:ea typeface="Calibri" charset="0"/>
                <a:cs typeface="Times New Roman" charset="0"/>
              </a:rPr>
              <a:t>:		$50,000 for active transportation </a:t>
            </a:r>
            <a:r>
              <a:rPr lang="fr-FR" dirty="0" err="1">
                <a:latin typeface="Calibri" charset="0"/>
                <a:ea typeface="Calibri" charset="0"/>
                <a:cs typeface="Times New Roman" charset="0"/>
              </a:rPr>
              <a:t>lanes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CA" dirty="0">
                <a:latin typeface="Calibri" charset="0"/>
                <a:ea typeface="Calibri" charset="0"/>
                <a:cs typeface="Times New Roman" charset="0"/>
              </a:rPr>
              <a:t>Petit de Gras: 		$1,700 for the Old </a:t>
            </a:r>
            <a:r>
              <a:rPr lang="en-CA" dirty="0" err="1">
                <a:latin typeface="Calibri" charset="0"/>
                <a:ea typeface="Calibri" charset="0"/>
                <a:cs typeface="Times New Roman" charset="0"/>
              </a:rPr>
              <a:t>Boudreauville</a:t>
            </a:r>
            <a:r>
              <a:rPr lang="en-CA" dirty="0">
                <a:latin typeface="Calibri" charset="0"/>
                <a:ea typeface="Calibri" charset="0"/>
                <a:cs typeface="Times New Roman" charset="0"/>
              </a:rPr>
              <a:t> Road Signage Project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CA" dirty="0">
                <a:latin typeface="Calibri" charset="0"/>
                <a:ea typeface="Calibri" charset="0"/>
                <a:cs typeface="Times New Roman" charset="0"/>
              </a:rPr>
              <a:t>Town of Mulgrave: 	$37,000 for the development of an active transportation corridor 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CA" dirty="0">
                <a:latin typeface="Calibri" charset="0"/>
                <a:ea typeface="Calibri" charset="0"/>
                <a:cs typeface="Times New Roman" charset="0"/>
              </a:rPr>
              <a:t>Inverness County:	$25,000 for an active transportation plan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CA" dirty="0">
                <a:latin typeface="Calibri" charset="0"/>
                <a:ea typeface="Calibri" charset="0"/>
                <a:cs typeface="Times New Roman" charset="0"/>
              </a:rPr>
              <a:t>Meat Cove:		$5,000 for community trails and boardwalks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CA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CA" b="1" dirty="0">
                <a:latin typeface="Calibri" charset="0"/>
                <a:ea typeface="Calibri" charset="0"/>
                <a:cs typeface="Times New Roman" charset="0"/>
              </a:rPr>
              <a:t>CBRM total: 		</a:t>
            </a:r>
            <a:r>
              <a:rPr lang="en-CA" dirty="0">
                <a:latin typeface="Calibri" charset="0"/>
                <a:ea typeface="Calibri" charset="0"/>
                <a:cs typeface="Times New Roman" charset="0"/>
              </a:rPr>
              <a:t>$611,000 for six projects over seven years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CA" b="1" dirty="0">
                <a:latin typeface="Calibri" charset="0"/>
                <a:ea typeface="Calibri" charset="0"/>
                <a:cs typeface="Times New Roman" charset="0"/>
              </a:rPr>
              <a:t>Cape Breton total</a:t>
            </a:r>
            <a:r>
              <a:rPr lang="en-CA" dirty="0">
                <a:latin typeface="Calibri" charset="0"/>
                <a:ea typeface="Calibri" charset="0"/>
                <a:cs typeface="Times New Roman" charset="0"/>
              </a:rPr>
              <a:t>:	$882,000 for 15 projects over seven years</a:t>
            </a: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2684" y="2599"/>
            <a:ext cx="9962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CA" sz="32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Connect 2:</a:t>
            </a:r>
            <a:r>
              <a:rPr lang="en-CA" sz="32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CA" sz="28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(funds community trails for walking, cycling, etc.)</a:t>
            </a:r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198" y="6232641"/>
            <a:ext cx="1444952" cy="5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26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3811" y="2237874"/>
            <a:ext cx="868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/>
                </a:solidFill>
              </a:rPr>
              <a:t>CBRM Opportunities??</a:t>
            </a:r>
          </a:p>
          <a:p>
            <a:endParaRPr lang="en-US" sz="5400" b="1" dirty="0">
              <a:solidFill>
                <a:schemeClr val="accent2"/>
              </a:solidFill>
            </a:endParaRPr>
          </a:p>
          <a:p>
            <a:endParaRPr lang="en-US" sz="54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198" y="6232641"/>
            <a:ext cx="1444952" cy="5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66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4954" y="1194759"/>
            <a:ext cx="10016319" cy="2677648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gray">
          <a:xfrm>
            <a:off x="1154955" y="4013808"/>
            <a:ext cx="8825658" cy="861420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198" y="6232641"/>
            <a:ext cx="1444952" cy="5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11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733EBD-820A-4FA2-9A24-E3259DA7E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4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AA3B5-EA4D-4727-85CE-D3EED88DCF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6437" y="187410"/>
            <a:ext cx="6678205" cy="46397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4A187A-A5A0-48DF-94DB-432F7582D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47379-92BF-46A3-9205-20936ACAE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37" y="4849035"/>
            <a:ext cx="6458435" cy="725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D56BF7-4365-4DB2-BA2D-EA1A28DCB111}"/>
              </a:ext>
            </a:extLst>
          </p:cNvPr>
          <p:cNvSpPr txBox="1"/>
          <p:nvPr/>
        </p:nvSpPr>
        <p:spPr>
          <a:xfrm>
            <a:off x="841985" y="4945701"/>
            <a:ext cx="438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Climate Change 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31080" y="1226728"/>
            <a:ext cx="51609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2600" dirty="0">
                <a:solidFill>
                  <a:schemeClr val="bg1"/>
                </a:solidFill>
              </a:rPr>
              <a:t>Nova Scotia is a national leader in climate change.</a:t>
            </a:r>
          </a:p>
          <a:p>
            <a:pPr marL="457200" indent="-457200">
              <a:buFont typeface="Wingdings" charset="2"/>
              <a:buChar char="§"/>
            </a:pPr>
            <a:endParaRPr lang="en-US" sz="2600" dirty="0">
              <a:solidFill>
                <a:schemeClr val="bg1"/>
              </a:solidFill>
            </a:endParaRPr>
          </a:p>
          <a:p>
            <a:pPr marL="457200" indent="-457200">
              <a:buFont typeface="Wingdings" charset="2"/>
              <a:buChar char="§"/>
            </a:pPr>
            <a:r>
              <a:rPr lang="en-US" sz="2600" dirty="0">
                <a:solidFill>
                  <a:schemeClr val="bg1"/>
                </a:solidFill>
              </a:rPr>
              <a:t>Renewable energy has tripled in the past 10 years and will double again next year.</a:t>
            </a:r>
          </a:p>
          <a:p>
            <a:pPr marL="457200" indent="-457200">
              <a:buFont typeface="Wingdings" charset="2"/>
              <a:buChar char="§"/>
            </a:pPr>
            <a:endParaRPr lang="en-US" sz="2600" dirty="0">
              <a:solidFill>
                <a:schemeClr val="bg1"/>
              </a:solidFill>
            </a:endParaRPr>
          </a:p>
          <a:p>
            <a:pPr marL="457200" indent="-457200">
              <a:buFont typeface="Wingdings" charset="2"/>
              <a:buChar char="§"/>
            </a:pPr>
            <a:r>
              <a:rPr lang="en-US" sz="2600" dirty="0">
                <a:solidFill>
                  <a:schemeClr val="bg1"/>
                </a:solidFill>
              </a:rPr>
              <a:t>We hit the federal 2030 target 13 years early.</a:t>
            </a:r>
          </a:p>
          <a:p>
            <a:pPr marL="457200" indent="-457200">
              <a:buFont typeface="Wingdings" charset="2"/>
              <a:buChar char="§"/>
            </a:pPr>
            <a:endParaRPr lang="en-US" sz="2600" dirty="0">
              <a:solidFill>
                <a:schemeClr val="bg1"/>
              </a:solidFill>
            </a:endParaRPr>
          </a:p>
          <a:p>
            <a:pPr marL="457200" indent="-457200">
              <a:buFont typeface="Wingdings" charset="2"/>
              <a:buChar char="§"/>
            </a:pPr>
            <a:r>
              <a:rPr lang="en-US" sz="2600" dirty="0">
                <a:solidFill>
                  <a:schemeClr val="bg1"/>
                </a:solidFill>
              </a:rPr>
              <a:t>We are investing $120 million dollars over the next 3 years in programs. </a:t>
            </a:r>
          </a:p>
        </p:txBody>
      </p:sp>
    </p:spTree>
    <p:extLst>
      <p:ext uri="{BB962C8B-B14F-4D97-AF65-F5344CB8AC3E}">
        <p14:creationId xmlns:p14="http://schemas.microsoft.com/office/powerpoint/2010/main" val="10475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733EBD-820A-4FA2-9A24-E3259DA7E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4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wooden, sitting, building, old&#10;&#10;Description automatically generated">
            <a:extLst>
              <a:ext uri="{FF2B5EF4-FFF2-40B4-BE49-F238E27FC236}">
                <a16:creationId xmlns:a16="http://schemas.microsoft.com/office/drawing/2014/main" id="{1BCAA3B5-EA4D-4727-85CE-D3EED88DC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7" r="1" b="21069"/>
          <a:stretch/>
        </p:blipFill>
        <p:spPr>
          <a:xfrm>
            <a:off x="0" y="39029"/>
            <a:ext cx="6868633" cy="50797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4A187A-A5A0-48DF-94DB-432F7582D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47379-92BF-46A3-9205-20936ACAE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65" y="5118828"/>
            <a:ext cx="6351501" cy="725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D56BF7-4365-4DB2-BA2D-EA1A28DCB111}"/>
              </a:ext>
            </a:extLst>
          </p:cNvPr>
          <p:cNvSpPr txBox="1"/>
          <p:nvPr/>
        </p:nvSpPr>
        <p:spPr>
          <a:xfrm>
            <a:off x="1348704" y="5166609"/>
            <a:ext cx="347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Energy Efficiency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27198" y="1143000"/>
            <a:ext cx="49284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16,000 low income families have had free energy efficiency upgrades.  120,000 homes installed heat pumps.</a:t>
            </a:r>
          </a:p>
          <a:p>
            <a:pPr marL="457200" indent="-457200">
              <a:buFont typeface="Wingdings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Department of Energy &amp; Mines is investing $25 million that will upgrade 2400 Mi’kmaq homes and 11,500 public housing units.  </a:t>
            </a:r>
          </a:p>
          <a:p>
            <a:pPr marL="457200" indent="-457200">
              <a:buFont typeface="Wingdings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1400 employees working for 200 companies.</a:t>
            </a:r>
          </a:p>
        </p:txBody>
      </p:sp>
    </p:spTree>
    <p:extLst>
      <p:ext uri="{BB962C8B-B14F-4D97-AF65-F5344CB8AC3E}">
        <p14:creationId xmlns:p14="http://schemas.microsoft.com/office/powerpoint/2010/main" val="379054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133207"/>
              </p:ext>
            </p:extLst>
          </p:nvPr>
        </p:nvGraphicFramePr>
        <p:xfrm>
          <a:off x="683562" y="1136567"/>
          <a:ext cx="10799601" cy="3806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6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7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02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 dirty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 dirty="0">
                          <a:solidFill>
                            <a:schemeClr val="tx1"/>
                          </a:solidFill>
                          <a:effectLst/>
                        </a:rPr>
                        <a:t>CBRM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 dirty="0">
                          <a:solidFill>
                            <a:schemeClr val="tx1"/>
                          </a:solidFill>
                          <a:effectLst/>
                        </a:rPr>
                        <a:t>Richmond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 dirty="0">
                          <a:solidFill>
                            <a:schemeClr val="tx1"/>
                          </a:solidFill>
                          <a:effectLst/>
                        </a:rPr>
                        <a:t>Victoria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 dirty="0">
                          <a:solidFill>
                            <a:schemeClr val="tx1"/>
                          </a:solidFill>
                          <a:effectLst/>
                        </a:rPr>
                        <a:t>Inverness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377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49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47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490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357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90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26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36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509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298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74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20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60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451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238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43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25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42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348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212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35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14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35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296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306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33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42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394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314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30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16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42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401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</a:rPr>
                        <a:t>Total</a:t>
                      </a:r>
                      <a:endParaRPr lang="en-US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2102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354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131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304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   2,890 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40242" y="14009"/>
            <a:ext cx="11653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CA" sz="3200" b="1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HomeWarming</a:t>
            </a:r>
            <a:r>
              <a:rPr lang="en-CA" sz="32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Program: </a:t>
            </a:r>
          </a:p>
          <a:p>
            <a:pPr algn="ctr">
              <a:spcAft>
                <a:spcPts val="0"/>
              </a:spcAft>
            </a:pPr>
            <a:r>
              <a:rPr lang="en-CA" sz="28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(free efficiency upgrades for low-income homes)</a:t>
            </a:r>
            <a:endParaRPr lang="en-US" sz="28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2" y="5228983"/>
            <a:ext cx="109697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2000" b="1" dirty="0">
                <a:latin typeface="Calibri" charset="0"/>
                <a:ea typeface="Calibri" charset="0"/>
                <a:cs typeface="Times New Roman" charset="0"/>
              </a:rPr>
              <a:t>Provincially funded energy efficiency projects: </a:t>
            </a:r>
            <a:r>
              <a:rPr lang="en-CA" sz="2000" dirty="0">
                <a:latin typeface="Calibri" charset="0"/>
                <a:ea typeface="Calibri" charset="0"/>
                <a:cs typeface="Times New Roman" charset="0"/>
              </a:rPr>
              <a:t>(includes </a:t>
            </a:r>
            <a:r>
              <a:rPr lang="en-CA" sz="2000" dirty="0" err="1">
                <a:latin typeface="Calibri" charset="0"/>
                <a:ea typeface="Calibri" charset="0"/>
                <a:cs typeface="Times New Roman" charset="0"/>
              </a:rPr>
              <a:t>HomeWarming</a:t>
            </a:r>
            <a:r>
              <a:rPr lang="en-CA" sz="2000" dirty="0">
                <a:latin typeface="Calibri" charset="0"/>
                <a:ea typeface="Calibri" charset="0"/>
                <a:cs typeface="Times New Roman" charset="0"/>
              </a:rPr>
              <a:t> and other discount programs)</a:t>
            </a:r>
          </a:p>
          <a:p>
            <a:pPr>
              <a:spcAft>
                <a:spcPts val="0"/>
              </a:spcAft>
            </a:pPr>
            <a:endParaRPr lang="en-US" dirty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626" y="5570921"/>
            <a:ext cx="4716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CA" sz="2000" dirty="0">
                <a:latin typeface="Calibri" charset="0"/>
                <a:ea typeface="Calibri" charset="0"/>
                <a:cs typeface="Times New Roman" charset="0"/>
              </a:rPr>
              <a:t>1,738 Cape Breton homes since 2016</a:t>
            </a:r>
            <a:endParaRPr lang="en-US" sz="20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CA" sz="2000" dirty="0">
                <a:latin typeface="Calibri" charset="0"/>
                <a:ea typeface="Calibri" charset="0"/>
                <a:cs typeface="Times New Roman" charset="0"/>
              </a:rPr>
              <a:t>589 Cape Breton homes in 2019</a:t>
            </a:r>
            <a:endParaRPr lang="en-US" sz="20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CA" sz="2000" dirty="0">
                <a:latin typeface="Calibri" charset="0"/>
                <a:ea typeface="Calibri" charset="0"/>
                <a:cs typeface="Times New Roman" charset="0"/>
              </a:rPr>
              <a:t>Average home saves about $900 a year on energy bills</a:t>
            </a:r>
            <a:endParaRPr lang="en-US" sz="2000" dirty="0"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198" y="6232641"/>
            <a:ext cx="1444952" cy="5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733EBD-820A-4FA2-9A24-E3259DA7E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4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AA3B5-EA4D-4727-85CE-D3EED88DCF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60256"/>
            <a:ext cx="6889898" cy="54596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4A187A-A5A0-48DF-94DB-432F7582D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47379-92BF-46A3-9205-20936ACAE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36" y="5564597"/>
            <a:ext cx="5651564" cy="725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D56BF7-4365-4DB2-BA2D-EA1A28DCB111}"/>
              </a:ext>
            </a:extLst>
          </p:cNvPr>
          <p:cNvSpPr txBox="1"/>
          <p:nvPr/>
        </p:nvSpPr>
        <p:spPr>
          <a:xfrm>
            <a:off x="1530973" y="5580158"/>
            <a:ext cx="347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Solar Electricity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00260" y="1594884"/>
            <a:ext cx="452947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Solar Rebate Program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More than 500 families have added solar electricity to their homes under our </a:t>
            </a:r>
            <a:r>
              <a:rPr lang="en-US" sz="2400" dirty="0" err="1">
                <a:solidFill>
                  <a:schemeClr val="bg1"/>
                </a:solidFill>
              </a:rPr>
              <a:t>SolarHomes</a:t>
            </a:r>
            <a:r>
              <a:rPr lang="en-US" sz="2400" dirty="0">
                <a:solidFill>
                  <a:schemeClr val="bg1"/>
                </a:solidFill>
              </a:rPr>
              <a:t> rebate.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2018:    13 installers</a:t>
            </a:r>
          </a:p>
          <a:p>
            <a:r>
              <a:rPr lang="en-US" sz="2400" dirty="0">
                <a:solidFill>
                  <a:schemeClr val="bg1"/>
                </a:solidFill>
              </a:rPr>
              <a:t>Today:  57 installers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2537" y="5281862"/>
            <a:ext cx="43798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Currently ranked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best province in Canada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for solar power.</a:t>
            </a:r>
          </a:p>
        </p:txBody>
      </p:sp>
    </p:spTree>
    <p:extLst>
      <p:ext uri="{BB962C8B-B14F-4D97-AF65-F5344CB8AC3E}">
        <p14:creationId xmlns:p14="http://schemas.microsoft.com/office/powerpoint/2010/main" val="2887736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8315" y="1148316"/>
            <a:ext cx="103348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spcAft>
                <a:spcPts val="0"/>
              </a:spcAft>
              <a:buFont typeface="Wingdings" charset="2"/>
              <a:buChar char="§"/>
            </a:pPr>
            <a:r>
              <a:rPr lang="en-CA" sz="3600" dirty="0">
                <a:latin typeface="Calibri" charset="0"/>
                <a:ea typeface="Calibri" charset="0"/>
                <a:cs typeface="Times New Roman" charset="0"/>
              </a:rPr>
              <a:t>Over the past 18 months … </a:t>
            </a:r>
          </a:p>
          <a:p>
            <a:pPr marL="571500" lvl="0" indent="-571500">
              <a:spcAft>
                <a:spcPts val="0"/>
              </a:spcAft>
              <a:buFont typeface="Wingdings" charset="2"/>
              <a:buChar char="§"/>
            </a:pPr>
            <a:endParaRPr lang="en-US" sz="1200" dirty="0">
              <a:latin typeface="Calibri" charset="0"/>
              <a:ea typeface="Calibri" charset="0"/>
              <a:cs typeface="Times New Roman" charset="0"/>
            </a:endParaRPr>
          </a:p>
          <a:p>
            <a:pPr marL="571500" lvl="0" indent="-571500">
              <a:spcAft>
                <a:spcPts val="0"/>
              </a:spcAft>
              <a:buFont typeface="Wingdings" charset="2"/>
              <a:buChar char="§"/>
            </a:pPr>
            <a:r>
              <a:rPr lang="en-CA" sz="3600" dirty="0">
                <a:latin typeface="Calibri" charset="0"/>
                <a:ea typeface="Calibri" charset="0"/>
                <a:cs typeface="Times New Roman" charset="0"/>
              </a:rPr>
              <a:t>160 applications from Cape Breton.</a:t>
            </a:r>
          </a:p>
          <a:p>
            <a:pPr marL="571500" lvl="0" indent="-571500">
              <a:spcAft>
                <a:spcPts val="0"/>
              </a:spcAft>
              <a:buFont typeface="Wingdings" charset="2"/>
              <a:buChar char="§"/>
            </a:pPr>
            <a:endParaRPr lang="en-US" sz="1200" dirty="0">
              <a:latin typeface="Calibri" charset="0"/>
              <a:ea typeface="Calibri" charset="0"/>
              <a:cs typeface="Times New Roman" charset="0"/>
            </a:endParaRPr>
          </a:p>
          <a:p>
            <a:pPr marL="571500" lvl="0" indent="-571500">
              <a:spcAft>
                <a:spcPts val="0"/>
              </a:spcAft>
              <a:buFont typeface="Wingdings" charset="2"/>
              <a:buChar char="§"/>
            </a:pPr>
            <a:r>
              <a:rPr lang="en-CA" sz="3600" dirty="0">
                <a:latin typeface="Calibri" charset="0"/>
                <a:ea typeface="Calibri" charset="0"/>
                <a:cs typeface="Times New Roman" charset="0"/>
              </a:rPr>
              <a:t>65 Cape Breton homeowners have completed solar installations.</a:t>
            </a:r>
          </a:p>
          <a:p>
            <a:pPr marL="571500" lvl="0" indent="-571500">
              <a:spcAft>
                <a:spcPts val="0"/>
              </a:spcAft>
              <a:buFont typeface="Wingdings" charset="2"/>
              <a:buChar char="§"/>
            </a:pPr>
            <a:endParaRPr lang="en-US" sz="1200" dirty="0">
              <a:latin typeface="Calibri" charset="0"/>
              <a:ea typeface="Calibri" charset="0"/>
              <a:cs typeface="Times New Roman" charset="0"/>
            </a:endParaRPr>
          </a:p>
          <a:p>
            <a:pPr marL="571500" lvl="0" indent="-571500">
              <a:spcAft>
                <a:spcPts val="0"/>
              </a:spcAft>
              <a:buFont typeface="Wingdings" charset="2"/>
              <a:buChar char="§"/>
            </a:pPr>
            <a:r>
              <a:rPr lang="en-CA" sz="3600" dirty="0">
                <a:latin typeface="Calibri" charset="0"/>
                <a:ea typeface="Calibri" charset="0"/>
                <a:cs typeface="Times New Roman" charset="0"/>
              </a:rPr>
              <a:t>Cape Breton homes have saved more than $535,000 on solar electricity installations.</a:t>
            </a:r>
          </a:p>
          <a:p>
            <a:pPr marL="571500" lvl="0" indent="-571500">
              <a:spcAft>
                <a:spcPts val="0"/>
              </a:spcAft>
              <a:buFont typeface="Wingdings" charset="2"/>
              <a:buChar char="§"/>
            </a:pPr>
            <a:endParaRPr lang="en-US" sz="1200" dirty="0">
              <a:latin typeface="Calibri" charset="0"/>
              <a:ea typeface="Calibri" charset="0"/>
              <a:cs typeface="Times New Roman" charset="0"/>
            </a:endParaRPr>
          </a:p>
          <a:p>
            <a:pPr marL="571500" lvl="0" indent="-571500">
              <a:spcAft>
                <a:spcPts val="0"/>
              </a:spcAft>
              <a:buFont typeface="Wingdings" charset="2"/>
              <a:buChar char="§"/>
            </a:pPr>
            <a:r>
              <a:rPr lang="en-CA" sz="3600" dirty="0">
                <a:latin typeface="Calibri" charset="0"/>
                <a:ea typeface="Calibri" charset="0"/>
                <a:cs typeface="Times New Roman" charset="0"/>
              </a:rPr>
              <a:t>Cape Breton homes are saving $120,000 a year by using solar electricity.</a:t>
            </a:r>
            <a:endParaRPr lang="en-US" sz="36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379" y="0"/>
            <a:ext cx="12047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CA" sz="3200" b="1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SolarHomes</a:t>
            </a:r>
            <a:r>
              <a:rPr lang="en-CA" sz="32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Program:</a:t>
            </a:r>
            <a:r>
              <a:rPr lang="en-CA" sz="32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CA" sz="28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(up to $6,000 rebate on the cost of solar panels)</a:t>
            </a:r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198" y="6232641"/>
            <a:ext cx="1444952" cy="5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6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449" y="1083681"/>
            <a:ext cx="110578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spcAft>
                <a:spcPts val="0"/>
              </a:spcAft>
              <a:buFont typeface="Wingdings" charset="2"/>
              <a:buChar char="§"/>
            </a:pPr>
            <a:r>
              <a:rPr lang="en-CA" sz="3600" dirty="0">
                <a:latin typeface="Calibri" charset="0"/>
                <a:ea typeface="Calibri" charset="0"/>
                <a:cs typeface="Times New Roman" charset="0"/>
              </a:rPr>
              <a:t>Cape Breton University, 150 kW (3 x 50 kW)</a:t>
            </a:r>
          </a:p>
          <a:p>
            <a:pPr marL="571500" lvl="0" indent="-571500">
              <a:spcAft>
                <a:spcPts val="0"/>
              </a:spcAft>
              <a:buFont typeface="Wingdings" charset="2"/>
              <a:buChar char="§"/>
            </a:pPr>
            <a:endParaRPr lang="en-US" sz="1200" dirty="0">
              <a:latin typeface="Calibri" charset="0"/>
              <a:ea typeface="Calibri" charset="0"/>
              <a:cs typeface="Times New Roman" charset="0"/>
            </a:endParaRPr>
          </a:p>
          <a:p>
            <a:pPr marL="571500" lvl="0" indent="-571500">
              <a:spcAft>
                <a:spcPts val="0"/>
              </a:spcAft>
              <a:buFont typeface="Wingdings" charset="2"/>
              <a:buChar char="§"/>
            </a:pPr>
            <a:r>
              <a:rPr lang="en-CA" sz="3600" dirty="0">
                <a:latin typeface="Calibri" charset="0"/>
                <a:ea typeface="Calibri" charset="0"/>
                <a:cs typeface="Times New Roman" charset="0"/>
              </a:rPr>
              <a:t>Cape Breton Christian Education and Service Association, 75 kW</a:t>
            </a:r>
          </a:p>
          <a:p>
            <a:pPr marL="571500" lvl="0" indent="-571500">
              <a:spcAft>
                <a:spcPts val="0"/>
              </a:spcAft>
              <a:buFont typeface="Wingdings" charset="2"/>
              <a:buChar char="§"/>
            </a:pPr>
            <a:endParaRPr lang="en-US" sz="1200" dirty="0">
              <a:latin typeface="Calibri" charset="0"/>
              <a:ea typeface="Calibri" charset="0"/>
              <a:cs typeface="Times New Roman" charset="0"/>
            </a:endParaRPr>
          </a:p>
          <a:p>
            <a:pPr marL="571500" lvl="0" indent="-571500">
              <a:spcAft>
                <a:spcPts val="0"/>
              </a:spcAft>
              <a:buFont typeface="Wingdings" charset="2"/>
              <a:buChar char="§"/>
            </a:pPr>
            <a:r>
              <a:rPr lang="en-CA" sz="3600" dirty="0" err="1">
                <a:latin typeface="Calibri" charset="0"/>
                <a:ea typeface="Calibri" charset="0"/>
                <a:cs typeface="Times New Roman" charset="0"/>
              </a:rPr>
              <a:t>Membertou</a:t>
            </a:r>
            <a:r>
              <a:rPr lang="en-CA" sz="3600" dirty="0">
                <a:latin typeface="Calibri" charset="0"/>
                <a:ea typeface="Calibri" charset="0"/>
                <a:cs typeface="Times New Roman" charset="0"/>
              </a:rPr>
              <a:t> First Nation, 72 kW</a:t>
            </a:r>
          </a:p>
          <a:p>
            <a:pPr marL="571500" lvl="0" indent="-571500">
              <a:spcAft>
                <a:spcPts val="0"/>
              </a:spcAft>
              <a:buFont typeface="Wingdings" charset="2"/>
              <a:buChar char="§"/>
            </a:pPr>
            <a:endParaRPr lang="en-US" sz="1200" dirty="0">
              <a:latin typeface="Calibri" charset="0"/>
              <a:ea typeface="Calibri" charset="0"/>
              <a:cs typeface="Times New Roman" charset="0"/>
            </a:endParaRPr>
          </a:p>
          <a:p>
            <a:pPr marL="571500" lvl="0" indent="-571500">
              <a:spcAft>
                <a:spcPts val="0"/>
              </a:spcAft>
              <a:buFont typeface="Wingdings" charset="2"/>
              <a:buChar char="§"/>
            </a:pPr>
            <a:r>
              <a:rPr lang="en-CA" sz="3600" dirty="0" err="1">
                <a:latin typeface="Calibri" charset="0"/>
                <a:ea typeface="Calibri" charset="0"/>
                <a:cs typeface="Times New Roman" charset="0"/>
              </a:rPr>
              <a:t>Potlotek</a:t>
            </a:r>
            <a:r>
              <a:rPr lang="en-CA" sz="3600" dirty="0">
                <a:latin typeface="Calibri" charset="0"/>
                <a:ea typeface="Calibri" charset="0"/>
                <a:cs typeface="Times New Roman" charset="0"/>
              </a:rPr>
              <a:t> First Nation, 72 kW</a:t>
            </a:r>
          </a:p>
          <a:p>
            <a:pPr marL="571500" lvl="0" indent="-571500">
              <a:spcAft>
                <a:spcPts val="0"/>
              </a:spcAft>
              <a:buFont typeface="Wingdings" charset="2"/>
              <a:buChar char="§"/>
            </a:pPr>
            <a:endParaRPr lang="en-US" sz="1200" dirty="0">
              <a:latin typeface="Calibri" charset="0"/>
              <a:ea typeface="Calibri" charset="0"/>
              <a:cs typeface="Times New Roman" charset="0"/>
            </a:endParaRPr>
          </a:p>
          <a:p>
            <a:pPr marL="571500" lvl="0" indent="-571500">
              <a:spcAft>
                <a:spcPts val="0"/>
              </a:spcAft>
              <a:buFont typeface="Wingdings" charset="2"/>
              <a:buChar char="§"/>
            </a:pPr>
            <a:r>
              <a:rPr lang="en-CA" sz="3600" dirty="0" err="1">
                <a:latin typeface="Calibri" charset="0"/>
                <a:ea typeface="Calibri" charset="0"/>
                <a:cs typeface="Times New Roman" charset="0"/>
              </a:rPr>
              <a:t>Eskasoni</a:t>
            </a:r>
            <a:r>
              <a:rPr lang="en-CA" sz="3600" dirty="0">
                <a:latin typeface="Calibri" charset="0"/>
                <a:ea typeface="Calibri" charset="0"/>
                <a:cs typeface="Times New Roman" charset="0"/>
              </a:rPr>
              <a:t> First Nation, 72 kW</a:t>
            </a:r>
          </a:p>
          <a:p>
            <a:pPr marL="571500" lvl="0" indent="-571500">
              <a:spcAft>
                <a:spcPts val="0"/>
              </a:spcAft>
              <a:buFont typeface="Wingdings" charset="2"/>
              <a:buChar char="§"/>
            </a:pPr>
            <a:endParaRPr lang="en-US" sz="1200" dirty="0">
              <a:latin typeface="Calibri" charset="0"/>
              <a:ea typeface="Calibri" charset="0"/>
              <a:cs typeface="Times New Roman" charset="0"/>
            </a:endParaRPr>
          </a:p>
          <a:p>
            <a:pPr marL="571500" lvl="0" indent="-571500">
              <a:spcAft>
                <a:spcPts val="0"/>
              </a:spcAft>
              <a:buFont typeface="Wingdings" charset="2"/>
              <a:buChar char="§"/>
            </a:pPr>
            <a:r>
              <a:rPr lang="en-CA" sz="3600" dirty="0" err="1">
                <a:latin typeface="Calibri" charset="0"/>
                <a:ea typeface="Calibri" charset="0"/>
                <a:cs typeface="Times New Roman" charset="0"/>
              </a:rPr>
              <a:t>Wagmatcook</a:t>
            </a:r>
            <a:r>
              <a:rPr lang="en-CA" sz="3600" dirty="0">
                <a:latin typeface="Calibri" charset="0"/>
                <a:ea typeface="Calibri" charset="0"/>
                <a:cs typeface="Times New Roman" charset="0"/>
              </a:rPr>
              <a:t> First Nation, 72 kW</a:t>
            </a:r>
          </a:p>
          <a:p>
            <a:pPr marL="571500" lvl="0" indent="-571500">
              <a:spcAft>
                <a:spcPts val="0"/>
              </a:spcAft>
              <a:buFont typeface="Wingdings" charset="2"/>
              <a:buChar char="§"/>
            </a:pPr>
            <a:endParaRPr lang="en-US" sz="1200" dirty="0">
              <a:latin typeface="Calibri" charset="0"/>
              <a:ea typeface="Calibri" charset="0"/>
              <a:cs typeface="Times New Roman" charset="0"/>
            </a:endParaRPr>
          </a:p>
          <a:p>
            <a:pPr marL="571500" lvl="0" indent="-571500">
              <a:spcAft>
                <a:spcPts val="0"/>
              </a:spcAft>
              <a:buFont typeface="Wingdings" charset="2"/>
              <a:buChar char="§"/>
            </a:pPr>
            <a:r>
              <a:rPr lang="en-CA" sz="3600" dirty="0">
                <a:latin typeface="Calibri" charset="0"/>
                <a:ea typeface="Calibri" charset="0"/>
                <a:cs typeface="Times New Roman" charset="0"/>
              </a:rPr>
              <a:t>NSCC Strait Area Campus, 75kW</a:t>
            </a:r>
            <a:endParaRPr lang="en-US" sz="36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231" y="0"/>
            <a:ext cx="11309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CA" sz="32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Solar Electricity for Community Buildings Program:</a:t>
            </a:r>
            <a:r>
              <a:rPr lang="en-CA" sz="32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CA" sz="24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(enables community buildings to sell electricity)</a:t>
            </a:r>
            <a:endParaRPr lang="en-US" sz="2400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198" y="6232641"/>
            <a:ext cx="1444952" cy="5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098" y="1127051"/>
            <a:ext cx="1082394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pPr marL="457200" lvl="0" indent="-457200">
              <a:spcAft>
                <a:spcPts val="0"/>
              </a:spcAft>
              <a:buFont typeface="Wingdings" charset="2"/>
              <a:buChar char="§"/>
            </a:pPr>
            <a:r>
              <a:rPr lang="en-CA" sz="2800" dirty="0">
                <a:latin typeface="Calibri" charset="0"/>
                <a:ea typeface="Calibri" charset="0"/>
                <a:cs typeface="Times New Roman" charset="0"/>
              </a:rPr>
              <a:t>CBRM – $42,000 for a deep energy retrofit study, led by EAC</a:t>
            </a:r>
          </a:p>
          <a:p>
            <a:pPr marL="457200" lvl="0" indent="-457200">
              <a:spcAft>
                <a:spcPts val="0"/>
              </a:spcAft>
              <a:buFont typeface="Wingdings" charset="2"/>
              <a:buChar char="§"/>
            </a:pPr>
            <a:endParaRPr lang="en-US" sz="1200" dirty="0">
              <a:latin typeface="Calibri" charset="0"/>
              <a:ea typeface="Calibri" charset="0"/>
              <a:cs typeface="Times New Roman" charset="0"/>
            </a:endParaRPr>
          </a:p>
          <a:p>
            <a:pPr marL="457200" lvl="0" indent="-457200">
              <a:spcAft>
                <a:spcPts val="0"/>
              </a:spcAft>
              <a:buFont typeface="Wingdings" charset="2"/>
              <a:buChar char="§"/>
            </a:pPr>
            <a:r>
              <a:rPr lang="en-CA" sz="2800" dirty="0">
                <a:latin typeface="Calibri" charset="0"/>
                <a:ea typeface="Calibri" charset="0"/>
                <a:cs typeface="Times New Roman" charset="0"/>
              </a:rPr>
              <a:t>CBRM – $15,000 for energy planning for churches led by </a:t>
            </a:r>
            <a:r>
              <a:rPr lang="en-CA" sz="2800" dirty="0" err="1">
                <a:latin typeface="Calibri" charset="0"/>
                <a:ea typeface="Calibri" charset="0"/>
                <a:cs typeface="Times New Roman" charset="0"/>
              </a:rPr>
              <a:t>Verschuren</a:t>
            </a:r>
            <a:r>
              <a:rPr lang="en-CA" sz="2800" dirty="0">
                <a:latin typeface="Calibri" charset="0"/>
                <a:ea typeface="Calibri" charset="0"/>
                <a:cs typeface="Times New Roman" charset="0"/>
              </a:rPr>
              <a:t> Centre</a:t>
            </a:r>
          </a:p>
          <a:p>
            <a:pPr marL="457200" lvl="0" indent="-457200">
              <a:spcAft>
                <a:spcPts val="0"/>
              </a:spcAft>
              <a:buFont typeface="Wingdings" charset="2"/>
              <a:buChar char="§"/>
            </a:pPr>
            <a:endParaRPr lang="en-US" sz="1200" dirty="0">
              <a:latin typeface="Calibri" charset="0"/>
              <a:ea typeface="Calibri" charset="0"/>
              <a:cs typeface="Times New Roman" charset="0"/>
            </a:endParaRPr>
          </a:p>
          <a:p>
            <a:pPr marL="457200" lvl="0" indent="-457200">
              <a:spcAft>
                <a:spcPts val="0"/>
              </a:spcAft>
              <a:buFont typeface="Wingdings" charset="2"/>
              <a:buChar char="§"/>
            </a:pPr>
            <a:r>
              <a:rPr lang="en-CA" sz="2800" dirty="0">
                <a:latin typeface="Calibri" charset="0"/>
                <a:ea typeface="Calibri" charset="0"/>
                <a:cs typeface="Times New Roman" charset="0"/>
              </a:rPr>
              <a:t>Cape Breton - $75,000 for 6 Discover Solar sessions, delivered by Solar Nova Scotia</a:t>
            </a:r>
          </a:p>
          <a:p>
            <a:pPr marL="457200" lvl="0" indent="-457200">
              <a:spcAft>
                <a:spcPts val="0"/>
              </a:spcAft>
              <a:buFont typeface="Wingdings" charset="2"/>
              <a:buChar char="§"/>
            </a:pPr>
            <a:endParaRPr lang="en-US" sz="1200" dirty="0">
              <a:latin typeface="Calibri" charset="0"/>
              <a:ea typeface="Calibri" charset="0"/>
              <a:cs typeface="Times New Roman" charset="0"/>
            </a:endParaRPr>
          </a:p>
          <a:p>
            <a:pPr marL="457200" lvl="0" indent="-457200">
              <a:spcAft>
                <a:spcPts val="0"/>
              </a:spcAft>
              <a:buFont typeface="Wingdings" charset="2"/>
              <a:buChar char="§"/>
            </a:pPr>
            <a:r>
              <a:rPr lang="en-CA" sz="2800" dirty="0">
                <a:latin typeface="Calibri" charset="0"/>
                <a:ea typeface="Calibri" charset="0"/>
                <a:cs typeface="Times New Roman" charset="0"/>
              </a:rPr>
              <a:t>County of Inverness - $60,000 for a community energy plan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CA" sz="2800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pPr marL="457200" lvl="0" indent="-457200">
              <a:spcAft>
                <a:spcPts val="0"/>
              </a:spcAft>
              <a:buFont typeface="Wingdings" charset="2"/>
              <a:buChar char="§"/>
            </a:pPr>
            <a:r>
              <a:rPr lang="en-CA" sz="2800" b="1" dirty="0">
                <a:latin typeface="Calibri" charset="0"/>
                <a:ea typeface="Calibri" charset="0"/>
                <a:cs typeface="Times New Roman" charset="0"/>
              </a:rPr>
              <a:t>CBRM total: </a:t>
            </a:r>
            <a:r>
              <a:rPr lang="en-CA" sz="2800" dirty="0">
                <a:latin typeface="Calibri" charset="0"/>
                <a:ea typeface="Calibri" charset="0"/>
                <a:cs typeface="Times New Roman" charset="0"/>
              </a:rPr>
              <a:t>$57,000+ for three projects over two years</a:t>
            </a:r>
            <a:endParaRPr lang="en-US" sz="2800" dirty="0">
              <a:latin typeface="Calibri" charset="0"/>
              <a:ea typeface="Calibri" charset="0"/>
              <a:cs typeface="Times New Roman" charset="0"/>
            </a:endParaRPr>
          </a:p>
          <a:p>
            <a:pPr marL="457200" lvl="0" indent="-457200">
              <a:spcAft>
                <a:spcPts val="0"/>
              </a:spcAft>
              <a:buFont typeface="Wingdings" charset="2"/>
              <a:buChar char="§"/>
            </a:pPr>
            <a:r>
              <a:rPr lang="en-CA" sz="2800" b="1" dirty="0">
                <a:latin typeface="Calibri" charset="0"/>
                <a:ea typeface="Calibri" charset="0"/>
                <a:cs typeface="Times New Roman" charset="0"/>
              </a:rPr>
              <a:t>Cape Breton total</a:t>
            </a:r>
            <a:r>
              <a:rPr lang="en-CA" sz="2800" dirty="0">
                <a:latin typeface="Calibri" charset="0"/>
                <a:ea typeface="Calibri" charset="0"/>
                <a:cs typeface="Times New Roman" charset="0"/>
              </a:rPr>
              <a:t> – $192,000 for four projects over two years</a:t>
            </a:r>
            <a:endParaRPr lang="en-US" sz="28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6131" y="0"/>
            <a:ext cx="79460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CA" sz="3200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Low Carbon Communities Program:</a:t>
            </a:r>
            <a:r>
              <a:rPr lang="en-CA" sz="32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CA" sz="28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(projects that reduce emissions – planning, demo projects, etc.)</a:t>
            </a:r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198" y="6232641"/>
            <a:ext cx="1444952" cy="5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1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733EBD-820A-4FA2-9A24-E3259DA7E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4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AA3B5-EA4D-4727-85CE-D3EED88DCF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26342" y="0"/>
            <a:ext cx="8825023" cy="64708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4A187A-A5A0-48DF-94DB-432F7582D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47379-92BF-46A3-9205-20936ACAE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09" y="6132513"/>
            <a:ext cx="5406344" cy="725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D56BF7-4365-4DB2-BA2D-EA1A28DCB111}"/>
              </a:ext>
            </a:extLst>
          </p:cNvPr>
          <p:cNvSpPr txBox="1"/>
          <p:nvPr/>
        </p:nvSpPr>
        <p:spPr>
          <a:xfrm>
            <a:off x="1396436" y="6312182"/>
            <a:ext cx="347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Tidal Energy</a:t>
            </a:r>
          </a:p>
        </p:txBody>
      </p:sp>
    </p:spTree>
    <p:extLst>
      <p:ext uri="{BB962C8B-B14F-4D97-AF65-F5344CB8AC3E}">
        <p14:creationId xmlns:p14="http://schemas.microsoft.com/office/powerpoint/2010/main" val="3870189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NOVA SCOTIA THEME 1">
      <a:dk1>
        <a:srgbClr val="000000"/>
      </a:dk1>
      <a:lt1>
        <a:srgbClr val="FFFFFF"/>
      </a:lt1>
      <a:dk2>
        <a:srgbClr val="214C7E"/>
      </a:dk2>
      <a:lt2>
        <a:srgbClr val="DFE3E5"/>
      </a:lt2>
      <a:accent1>
        <a:srgbClr val="1CADE4"/>
      </a:accent1>
      <a:accent2>
        <a:srgbClr val="2683C6"/>
      </a:accent2>
      <a:accent3>
        <a:srgbClr val="3ABCD6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613</Words>
  <Application>Microsoft Office PowerPoint</Application>
  <PresentationFormat>Widescreen</PresentationFormat>
  <Paragraphs>166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Symbol</vt:lpstr>
      <vt:lpstr>Wingdings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Chaisson, Lynn</dc:creator>
  <cp:lastModifiedBy>Sharon MacSween</cp:lastModifiedBy>
  <cp:revision>144</cp:revision>
  <dcterms:created xsi:type="dcterms:W3CDTF">2017-03-15T15:28:54Z</dcterms:created>
  <dcterms:modified xsi:type="dcterms:W3CDTF">2020-01-20T12:46:14Z</dcterms:modified>
</cp:coreProperties>
</file>