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85" r:id="rId3"/>
    <p:sldId id="300" r:id="rId4"/>
    <p:sldId id="257" r:id="rId5"/>
    <p:sldId id="258" r:id="rId6"/>
    <p:sldId id="259" r:id="rId7"/>
    <p:sldId id="278" r:id="rId8"/>
    <p:sldId id="286" r:id="rId9"/>
    <p:sldId id="269" r:id="rId10"/>
    <p:sldId id="299" r:id="rId11"/>
    <p:sldId id="293" r:id="rId12"/>
    <p:sldId id="297" r:id="rId13"/>
    <p:sldId id="264" r:id="rId14"/>
    <p:sldId id="265" r:id="rId15"/>
    <p:sldId id="294" r:id="rId16"/>
    <p:sldId id="291" r:id="rId17"/>
    <p:sldId id="295" r:id="rId18"/>
    <p:sldId id="268" r:id="rId19"/>
    <p:sldId id="287" r:id="rId20"/>
    <p:sldId id="298" r:id="rId21"/>
    <p:sldId id="288" r:id="rId22"/>
    <p:sldId id="289" r:id="rId23"/>
    <p:sldId id="290" r:id="rId24"/>
    <p:sldId id="270" r:id="rId25"/>
    <p:sldId id="271" r:id="rId26"/>
    <p:sldId id="272" r:id="rId27"/>
    <p:sldId id="274" r:id="rId28"/>
    <p:sldId id="275" r:id="rId29"/>
    <p:sldId id="276" r:id="rId30"/>
    <p:sldId id="284" r:id="rId3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330"/>
    <a:srgbClr val="FFD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7" d="100"/>
          <a:sy n="127" d="100"/>
        </p:scale>
        <p:origin x="22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04843-CED3-4080-815A-833D6B2BC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274803-418F-4BA6-A895-105B88DD9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7F8AD7-FC65-45AD-A115-9812B5969202}"/>
              </a:ext>
            </a:extLst>
          </p:cNvPr>
          <p:cNvSpPr>
            <a:spLocks noGrp="1"/>
          </p:cNvSpPr>
          <p:nvPr>
            <p:ph type="dt" sz="half" idx="10"/>
          </p:nvPr>
        </p:nvSpPr>
        <p:spPr/>
        <p:txBody>
          <a:bodyPr/>
          <a:lstStyle/>
          <a:p>
            <a:fld id="{D9B2A69D-9555-4E7E-832E-F14CF343CE30}" type="datetimeFigureOut">
              <a:rPr lang="en-US" smtClean="0"/>
              <a:t>4/16/26</a:t>
            </a:fld>
            <a:endParaRPr lang="en-US" dirty="0"/>
          </a:p>
        </p:txBody>
      </p:sp>
      <p:sp>
        <p:nvSpPr>
          <p:cNvPr id="5" name="Footer Placeholder 4">
            <a:extLst>
              <a:ext uri="{FF2B5EF4-FFF2-40B4-BE49-F238E27FC236}">
                <a16:creationId xmlns:a16="http://schemas.microsoft.com/office/drawing/2014/main" id="{B7C54948-7539-43D8-A910-49567F8666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65BB12-E02F-498E-8670-096EACE957C2}"/>
              </a:ext>
            </a:extLst>
          </p:cNvPr>
          <p:cNvSpPr>
            <a:spLocks noGrp="1"/>
          </p:cNvSpPr>
          <p:nvPr>
            <p:ph type="sldNum" sz="quarter" idx="12"/>
          </p:nvPr>
        </p:nvSpPr>
        <p:spPr/>
        <p:txBody>
          <a:bodyPr/>
          <a:lstStyle/>
          <a:p>
            <a:fld id="{A1BB08B5-91EC-497E-8145-0B1872E4E6C3}" type="slidenum">
              <a:rPr lang="en-US" smtClean="0"/>
              <a:t>‹#›</a:t>
            </a:fld>
            <a:endParaRPr lang="en-US" dirty="0"/>
          </a:p>
        </p:txBody>
      </p:sp>
    </p:spTree>
    <p:extLst>
      <p:ext uri="{BB962C8B-B14F-4D97-AF65-F5344CB8AC3E}">
        <p14:creationId xmlns:p14="http://schemas.microsoft.com/office/powerpoint/2010/main" val="461060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5F0F0-6070-4180-BA1D-2D58206454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B39FA-B9F6-43D3-9887-582140B316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CDA45D-18DC-4C30-A3CE-7329224C8586}"/>
              </a:ext>
            </a:extLst>
          </p:cNvPr>
          <p:cNvSpPr>
            <a:spLocks noGrp="1"/>
          </p:cNvSpPr>
          <p:nvPr>
            <p:ph type="dt" sz="half" idx="10"/>
          </p:nvPr>
        </p:nvSpPr>
        <p:spPr/>
        <p:txBody>
          <a:bodyPr/>
          <a:lstStyle/>
          <a:p>
            <a:fld id="{D9B2A69D-9555-4E7E-832E-F14CF343CE30}" type="datetimeFigureOut">
              <a:rPr lang="en-US" smtClean="0"/>
              <a:t>4/16/26</a:t>
            </a:fld>
            <a:endParaRPr lang="en-US" dirty="0"/>
          </a:p>
        </p:txBody>
      </p:sp>
      <p:sp>
        <p:nvSpPr>
          <p:cNvPr id="5" name="Footer Placeholder 4">
            <a:extLst>
              <a:ext uri="{FF2B5EF4-FFF2-40B4-BE49-F238E27FC236}">
                <a16:creationId xmlns:a16="http://schemas.microsoft.com/office/drawing/2014/main" id="{B9C9E165-C9E8-466A-B163-F5B5986733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7B6666-75F6-43FB-926E-13533E083435}"/>
              </a:ext>
            </a:extLst>
          </p:cNvPr>
          <p:cNvSpPr>
            <a:spLocks noGrp="1"/>
          </p:cNvSpPr>
          <p:nvPr>
            <p:ph type="sldNum" sz="quarter" idx="12"/>
          </p:nvPr>
        </p:nvSpPr>
        <p:spPr/>
        <p:txBody>
          <a:bodyPr/>
          <a:lstStyle/>
          <a:p>
            <a:fld id="{A1BB08B5-91EC-497E-8145-0B1872E4E6C3}" type="slidenum">
              <a:rPr lang="en-US" smtClean="0"/>
              <a:t>‹#›</a:t>
            </a:fld>
            <a:endParaRPr lang="en-US" dirty="0"/>
          </a:p>
        </p:txBody>
      </p:sp>
    </p:spTree>
    <p:extLst>
      <p:ext uri="{BB962C8B-B14F-4D97-AF65-F5344CB8AC3E}">
        <p14:creationId xmlns:p14="http://schemas.microsoft.com/office/powerpoint/2010/main" val="3533574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57AE69-AA98-4647-B598-399F5801FF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854C14-DFFF-451E-B609-C442C66B957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A7DDF-8D14-419C-B121-27B3461B11B8}"/>
              </a:ext>
            </a:extLst>
          </p:cNvPr>
          <p:cNvSpPr>
            <a:spLocks noGrp="1"/>
          </p:cNvSpPr>
          <p:nvPr>
            <p:ph type="dt" sz="half" idx="10"/>
          </p:nvPr>
        </p:nvSpPr>
        <p:spPr/>
        <p:txBody>
          <a:bodyPr/>
          <a:lstStyle/>
          <a:p>
            <a:fld id="{D9B2A69D-9555-4E7E-832E-F14CF343CE30}" type="datetimeFigureOut">
              <a:rPr lang="en-US" smtClean="0"/>
              <a:t>4/16/26</a:t>
            </a:fld>
            <a:endParaRPr lang="en-US" dirty="0"/>
          </a:p>
        </p:txBody>
      </p:sp>
      <p:sp>
        <p:nvSpPr>
          <p:cNvPr id="5" name="Footer Placeholder 4">
            <a:extLst>
              <a:ext uri="{FF2B5EF4-FFF2-40B4-BE49-F238E27FC236}">
                <a16:creationId xmlns:a16="http://schemas.microsoft.com/office/drawing/2014/main" id="{60111FF0-EBF3-4E8A-A081-91BE661871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6793C6-6D04-44C9-960B-98E5BC356C26}"/>
              </a:ext>
            </a:extLst>
          </p:cNvPr>
          <p:cNvSpPr>
            <a:spLocks noGrp="1"/>
          </p:cNvSpPr>
          <p:nvPr>
            <p:ph type="sldNum" sz="quarter" idx="12"/>
          </p:nvPr>
        </p:nvSpPr>
        <p:spPr/>
        <p:txBody>
          <a:bodyPr/>
          <a:lstStyle/>
          <a:p>
            <a:fld id="{A1BB08B5-91EC-497E-8145-0B1872E4E6C3}" type="slidenum">
              <a:rPr lang="en-US" smtClean="0"/>
              <a:t>‹#›</a:t>
            </a:fld>
            <a:endParaRPr lang="en-US" dirty="0"/>
          </a:p>
        </p:txBody>
      </p:sp>
    </p:spTree>
    <p:extLst>
      <p:ext uri="{BB962C8B-B14F-4D97-AF65-F5344CB8AC3E}">
        <p14:creationId xmlns:p14="http://schemas.microsoft.com/office/powerpoint/2010/main" val="408974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6217-BFF1-4A22-AB3E-9B3FC53F36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E29A39-7B87-484D-A52A-5C80341746C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57794-D50B-45B6-8F1B-6CF82CB7AF36}"/>
              </a:ext>
            </a:extLst>
          </p:cNvPr>
          <p:cNvSpPr>
            <a:spLocks noGrp="1"/>
          </p:cNvSpPr>
          <p:nvPr>
            <p:ph type="dt" sz="half" idx="10"/>
          </p:nvPr>
        </p:nvSpPr>
        <p:spPr/>
        <p:txBody>
          <a:bodyPr/>
          <a:lstStyle/>
          <a:p>
            <a:fld id="{D9B2A69D-9555-4E7E-832E-F14CF343CE30}" type="datetimeFigureOut">
              <a:rPr lang="en-US" smtClean="0"/>
              <a:t>4/16/26</a:t>
            </a:fld>
            <a:endParaRPr lang="en-US" dirty="0"/>
          </a:p>
        </p:txBody>
      </p:sp>
      <p:sp>
        <p:nvSpPr>
          <p:cNvPr id="5" name="Footer Placeholder 4">
            <a:extLst>
              <a:ext uri="{FF2B5EF4-FFF2-40B4-BE49-F238E27FC236}">
                <a16:creationId xmlns:a16="http://schemas.microsoft.com/office/drawing/2014/main" id="{987D8CA7-B741-475B-841E-7CE11ABBD4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3441C9-2867-49E8-8237-8FA3880F5645}"/>
              </a:ext>
            </a:extLst>
          </p:cNvPr>
          <p:cNvSpPr>
            <a:spLocks noGrp="1"/>
          </p:cNvSpPr>
          <p:nvPr>
            <p:ph type="sldNum" sz="quarter" idx="12"/>
          </p:nvPr>
        </p:nvSpPr>
        <p:spPr/>
        <p:txBody>
          <a:bodyPr/>
          <a:lstStyle/>
          <a:p>
            <a:fld id="{A1BB08B5-91EC-497E-8145-0B1872E4E6C3}" type="slidenum">
              <a:rPr lang="en-US" smtClean="0"/>
              <a:t>‹#›</a:t>
            </a:fld>
            <a:endParaRPr lang="en-US" dirty="0"/>
          </a:p>
        </p:txBody>
      </p:sp>
    </p:spTree>
    <p:extLst>
      <p:ext uri="{BB962C8B-B14F-4D97-AF65-F5344CB8AC3E}">
        <p14:creationId xmlns:p14="http://schemas.microsoft.com/office/powerpoint/2010/main" val="325756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A76A-E7D1-4BBF-863A-D17F5A1161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404053-B6F3-4428-8175-CA5F146801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1BA93F-355D-40C6-86C4-CD390ACC3515}"/>
              </a:ext>
            </a:extLst>
          </p:cNvPr>
          <p:cNvSpPr>
            <a:spLocks noGrp="1"/>
          </p:cNvSpPr>
          <p:nvPr>
            <p:ph type="dt" sz="half" idx="10"/>
          </p:nvPr>
        </p:nvSpPr>
        <p:spPr/>
        <p:txBody>
          <a:bodyPr/>
          <a:lstStyle/>
          <a:p>
            <a:fld id="{D9B2A69D-9555-4E7E-832E-F14CF343CE30}" type="datetimeFigureOut">
              <a:rPr lang="en-US" smtClean="0"/>
              <a:t>4/16/26</a:t>
            </a:fld>
            <a:endParaRPr lang="en-US" dirty="0"/>
          </a:p>
        </p:txBody>
      </p:sp>
      <p:sp>
        <p:nvSpPr>
          <p:cNvPr id="5" name="Footer Placeholder 4">
            <a:extLst>
              <a:ext uri="{FF2B5EF4-FFF2-40B4-BE49-F238E27FC236}">
                <a16:creationId xmlns:a16="http://schemas.microsoft.com/office/drawing/2014/main" id="{61E668CF-4FAC-49A3-A562-E3525EC798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B4DAAB-B650-4201-A2B6-EEEA3B7667B2}"/>
              </a:ext>
            </a:extLst>
          </p:cNvPr>
          <p:cNvSpPr>
            <a:spLocks noGrp="1"/>
          </p:cNvSpPr>
          <p:nvPr>
            <p:ph type="sldNum" sz="quarter" idx="12"/>
          </p:nvPr>
        </p:nvSpPr>
        <p:spPr/>
        <p:txBody>
          <a:bodyPr/>
          <a:lstStyle/>
          <a:p>
            <a:fld id="{A1BB08B5-91EC-497E-8145-0B1872E4E6C3}" type="slidenum">
              <a:rPr lang="en-US" smtClean="0"/>
              <a:t>‹#›</a:t>
            </a:fld>
            <a:endParaRPr lang="en-US" dirty="0"/>
          </a:p>
        </p:txBody>
      </p:sp>
    </p:spTree>
    <p:extLst>
      <p:ext uri="{BB962C8B-B14F-4D97-AF65-F5344CB8AC3E}">
        <p14:creationId xmlns:p14="http://schemas.microsoft.com/office/powerpoint/2010/main" val="870768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C3BA-3F02-4D6E-AC47-D37C07DDC1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C97D66-10A4-436F-90DE-4A1C2F2D7A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C6DB14-5833-4D60-A481-B655F5EC65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30C957-3446-46BA-BE24-22A491428BD6}"/>
              </a:ext>
            </a:extLst>
          </p:cNvPr>
          <p:cNvSpPr>
            <a:spLocks noGrp="1"/>
          </p:cNvSpPr>
          <p:nvPr>
            <p:ph type="dt" sz="half" idx="10"/>
          </p:nvPr>
        </p:nvSpPr>
        <p:spPr/>
        <p:txBody>
          <a:bodyPr/>
          <a:lstStyle/>
          <a:p>
            <a:fld id="{D9B2A69D-9555-4E7E-832E-F14CF343CE30}" type="datetimeFigureOut">
              <a:rPr lang="en-US" smtClean="0"/>
              <a:t>4/16/26</a:t>
            </a:fld>
            <a:endParaRPr lang="en-US" dirty="0"/>
          </a:p>
        </p:txBody>
      </p:sp>
      <p:sp>
        <p:nvSpPr>
          <p:cNvPr id="6" name="Footer Placeholder 5">
            <a:extLst>
              <a:ext uri="{FF2B5EF4-FFF2-40B4-BE49-F238E27FC236}">
                <a16:creationId xmlns:a16="http://schemas.microsoft.com/office/drawing/2014/main" id="{CD4A1BC8-762D-4668-918A-DC980CABA1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458A4E-6C68-4B7C-833D-5EBAD94C12C4}"/>
              </a:ext>
            </a:extLst>
          </p:cNvPr>
          <p:cNvSpPr>
            <a:spLocks noGrp="1"/>
          </p:cNvSpPr>
          <p:nvPr>
            <p:ph type="sldNum" sz="quarter" idx="12"/>
          </p:nvPr>
        </p:nvSpPr>
        <p:spPr/>
        <p:txBody>
          <a:bodyPr/>
          <a:lstStyle/>
          <a:p>
            <a:fld id="{A1BB08B5-91EC-497E-8145-0B1872E4E6C3}" type="slidenum">
              <a:rPr lang="en-US" smtClean="0"/>
              <a:t>‹#›</a:t>
            </a:fld>
            <a:endParaRPr lang="en-US" dirty="0"/>
          </a:p>
        </p:txBody>
      </p:sp>
    </p:spTree>
    <p:extLst>
      <p:ext uri="{BB962C8B-B14F-4D97-AF65-F5344CB8AC3E}">
        <p14:creationId xmlns:p14="http://schemas.microsoft.com/office/powerpoint/2010/main" val="296233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13B6-709E-4DD4-BCFD-569F57EDDF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ED054A-548B-4DD0-914F-7BD1311237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4024536-C925-4714-8D76-09B0C8E7AF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5B3167-B75F-47C5-9836-453757D46C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4FF9D4-DC83-46F4-8B8A-8430BD95A1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E98C70-029E-41EA-B9A7-D614C95ED3E6}"/>
              </a:ext>
            </a:extLst>
          </p:cNvPr>
          <p:cNvSpPr>
            <a:spLocks noGrp="1"/>
          </p:cNvSpPr>
          <p:nvPr>
            <p:ph type="dt" sz="half" idx="10"/>
          </p:nvPr>
        </p:nvSpPr>
        <p:spPr/>
        <p:txBody>
          <a:bodyPr/>
          <a:lstStyle/>
          <a:p>
            <a:fld id="{D9B2A69D-9555-4E7E-832E-F14CF343CE30}" type="datetimeFigureOut">
              <a:rPr lang="en-US" smtClean="0"/>
              <a:t>4/16/26</a:t>
            </a:fld>
            <a:endParaRPr lang="en-US" dirty="0"/>
          </a:p>
        </p:txBody>
      </p:sp>
      <p:sp>
        <p:nvSpPr>
          <p:cNvPr id="8" name="Footer Placeholder 7">
            <a:extLst>
              <a:ext uri="{FF2B5EF4-FFF2-40B4-BE49-F238E27FC236}">
                <a16:creationId xmlns:a16="http://schemas.microsoft.com/office/drawing/2014/main" id="{206684B8-516B-45E8-9012-67A1A2304B9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47B19E-91A0-4D57-A50D-B6F720E933BD}"/>
              </a:ext>
            </a:extLst>
          </p:cNvPr>
          <p:cNvSpPr>
            <a:spLocks noGrp="1"/>
          </p:cNvSpPr>
          <p:nvPr>
            <p:ph type="sldNum" sz="quarter" idx="12"/>
          </p:nvPr>
        </p:nvSpPr>
        <p:spPr/>
        <p:txBody>
          <a:bodyPr/>
          <a:lstStyle/>
          <a:p>
            <a:fld id="{A1BB08B5-91EC-497E-8145-0B1872E4E6C3}" type="slidenum">
              <a:rPr lang="en-US" smtClean="0"/>
              <a:t>‹#›</a:t>
            </a:fld>
            <a:endParaRPr lang="en-US" dirty="0"/>
          </a:p>
        </p:txBody>
      </p:sp>
    </p:spTree>
    <p:extLst>
      <p:ext uri="{BB962C8B-B14F-4D97-AF65-F5344CB8AC3E}">
        <p14:creationId xmlns:p14="http://schemas.microsoft.com/office/powerpoint/2010/main" val="2225856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9665D-040C-441B-9054-6D2F52B6AE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93B9AB-6D7F-4613-9513-6F07B0EA6B66}"/>
              </a:ext>
            </a:extLst>
          </p:cNvPr>
          <p:cNvSpPr>
            <a:spLocks noGrp="1"/>
          </p:cNvSpPr>
          <p:nvPr>
            <p:ph type="dt" sz="half" idx="10"/>
          </p:nvPr>
        </p:nvSpPr>
        <p:spPr/>
        <p:txBody>
          <a:bodyPr/>
          <a:lstStyle/>
          <a:p>
            <a:fld id="{D9B2A69D-9555-4E7E-832E-F14CF343CE30}" type="datetimeFigureOut">
              <a:rPr lang="en-US" smtClean="0"/>
              <a:t>4/16/26</a:t>
            </a:fld>
            <a:endParaRPr lang="en-US" dirty="0"/>
          </a:p>
        </p:txBody>
      </p:sp>
      <p:sp>
        <p:nvSpPr>
          <p:cNvPr id="4" name="Footer Placeholder 3">
            <a:extLst>
              <a:ext uri="{FF2B5EF4-FFF2-40B4-BE49-F238E27FC236}">
                <a16:creationId xmlns:a16="http://schemas.microsoft.com/office/drawing/2014/main" id="{F65CEEE9-5E6A-4F77-BD90-C61A5402AA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F5B54CB-8370-46B2-99AD-810534C73E00}"/>
              </a:ext>
            </a:extLst>
          </p:cNvPr>
          <p:cNvSpPr>
            <a:spLocks noGrp="1"/>
          </p:cNvSpPr>
          <p:nvPr>
            <p:ph type="sldNum" sz="quarter" idx="12"/>
          </p:nvPr>
        </p:nvSpPr>
        <p:spPr/>
        <p:txBody>
          <a:bodyPr/>
          <a:lstStyle/>
          <a:p>
            <a:fld id="{A1BB08B5-91EC-497E-8145-0B1872E4E6C3}" type="slidenum">
              <a:rPr lang="en-US" smtClean="0"/>
              <a:t>‹#›</a:t>
            </a:fld>
            <a:endParaRPr lang="en-US" dirty="0"/>
          </a:p>
        </p:txBody>
      </p:sp>
    </p:spTree>
    <p:extLst>
      <p:ext uri="{BB962C8B-B14F-4D97-AF65-F5344CB8AC3E}">
        <p14:creationId xmlns:p14="http://schemas.microsoft.com/office/powerpoint/2010/main" val="4110850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255DF-BFB7-4C94-A1CE-9CF627D9E5B6}"/>
              </a:ext>
            </a:extLst>
          </p:cNvPr>
          <p:cNvSpPr>
            <a:spLocks noGrp="1"/>
          </p:cNvSpPr>
          <p:nvPr>
            <p:ph type="dt" sz="half" idx="10"/>
          </p:nvPr>
        </p:nvSpPr>
        <p:spPr/>
        <p:txBody>
          <a:bodyPr/>
          <a:lstStyle/>
          <a:p>
            <a:fld id="{D9B2A69D-9555-4E7E-832E-F14CF343CE30}" type="datetimeFigureOut">
              <a:rPr lang="en-US" smtClean="0"/>
              <a:t>4/16/26</a:t>
            </a:fld>
            <a:endParaRPr lang="en-US" dirty="0"/>
          </a:p>
        </p:txBody>
      </p:sp>
      <p:sp>
        <p:nvSpPr>
          <p:cNvPr id="3" name="Footer Placeholder 2">
            <a:extLst>
              <a:ext uri="{FF2B5EF4-FFF2-40B4-BE49-F238E27FC236}">
                <a16:creationId xmlns:a16="http://schemas.microsoft.com/office/drawing/2014/main" id="{AC9CA9EE-6B33-47D6-BB5E-A3F603C736D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3BB9CEF-55F3-4A3E-87F9-C31209D58B6D}"/>
              </a:ext>
            </a:extLst>
          </p:cNvPr>
          <p:cNvSpPr>
            <a:spLocks noGrp="1"/>
          </p:cNvSpPr>
          <p:nvPr>
            <p:ph type="sldNum" sz="quarter" idx="12"/>
          </p:nvPr>
        </p:nvSpPr>
        <p:spPr/>
        <p:txBody>
          <a:bodyPr/>
          <a:lstStyle/>
          <a:p>
            <a:fld id="{A1BB08B5-91EC-497E-8145-0B1872E4E6C3}" type="slidenum">
              <a:rPr lang="en-US" smtClean="0"/>
              <a:t>‹#›</a:t>
            </a:fld>
            <a:endParaRPr lang="en-US" dirty="0"/>
          </a:p>
        </p:txBody>
      </p:sp>
    </p:spTree>
    <p:extLst>
      <p:ext uri="{BB962C8B-B14F-4D97-AF65-F5344CB8AC3E}">
        <p14:creationId xmlns:p14="http://schemas.microsoft.com/office/powerpoint/2010/main" val="2297109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5422-437C-4D68-841E-2363EF071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439869-1CD7-43DF-8232-3C87B60F88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FECFB-5C52-4400-B725-8CB725733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784261-A1A3-4E77-B103-AC63AA0E2527}"/>
              </a:ext>
            </a:extLst>
          </p:cNvPr>
          <p:cNvSpPr>
            <a:spLocks noGrp="1"/>
          </p:cNvSpPr>
          <p:nvPr>
            <p:ph type="dt" sz="half" idx="10"/>
          </p:nvPr>
        </p:nvSpPr>
        <p:spPr/>
        <p:txBody>
          <a:bodyPr/>
          <a:lstStyle/>
          <a:p>
            <a:fld id="{D9B2A69D-9555-4E7E-832E-F14CF343CE30}" type="datetimeFigureOut">
              <a:rPr lang="en-US" smtClean="0"/>
              <a:t>4/16/26</a:t>
            </a:fld>
            <a:endParaRPr lang="en-US" dirty="0"/>
          </a:p>
        </p:txBody>
      </p:sp>
      <p:sp>
        <p:nvSpPr>
          <p:cNvPr id="6" name="Footer Placeholder 5">
            <a:extLst>
              <a:ext uri="{FF2B5EF4-FFF2-40B4-BE49-F238E27FC236}">
                <a16:creationId xmlns:a16="http://schemas.microsoft.com/office/drawing/2014/main" id="{1EEA7B45-B818-4E5D-A194-08FB6BEE7B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EA63E4-9585-4925-93A9-02A652516DFF}"/>
              </a:ext>
            </a:extLst>
          </p:cNvPr>
          <p:cNvSpPr>
            <a:spLocks noGrp="1"/>
          </p:cNvSpPr>
          <p:nvPr>
            <p:ph type="sldNum" sz="quarter" idx="12"/>
          </p:nvPr>
        </p:nvSpPr>
        <p:spPr/>
        <p:txBody>
          <a:bodyPr/>
          <a:lstStyle/>
          <a:p>
            <a:fld id="{A1BB08B5-91EC-497E-8145-0B1872E4E6C3}" type="slidenum">
              <a:rPr lang="en-US" smtClean="0"/>
              <a:t>‹#›</a:t>
            </a:fld>
            <a:endParaRPr lang="en-US" dirty="0"/>
          </a:p>
        </p:txBody>
      </p:sp>
    </p:spTree>
    <p:extLst>
      <p:ext uri="{BB962C8B-B14F-4D97-AF65-F5344CB8AC3E}">
        <p14:creationId xmlns:p14="http://schemas.microsoft.com/office/powerpoint/2010/main" val="23313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18634-58F1-4E41-84F7-5DCE5B15C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08FE93-5DE0-4D5D-8C61-1203533B6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23751E7-938C-41AA-A5F9-22C8F28727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11EB59-F9B1-467E-8B48-F88BD67DA8A1}"/>
              </a:ext>
            </a:extLst>
          </p:cNvPr>
          <p:cNvSpPr>
            <a:spLocks noGrp="1"/>
          </p:cNvSpPr>
          <p:nvPr>
            <p:ph type="dt" sz="half" idx="10"/>
          </p:nvPr>
        </p:nvSpPr>
        <p:spPr/>
        <p:txBody>
          <a:bodyPr/>
          <a:lstStyle/>
          <a:p>
            <a:fld id="{D9B2A69D-9555-4E7E-832E-F14CF343CE30}" type="datetimeFigureOut">
              <a:rPr lang="en-US" smtClean="0"/>
              <a:t>4/16/26</a:t>
            </a:fld>
            <a:endParaRPr lang="en-US" dirty="0"/>
          </a:p>
        </p:txBody>
      </p:sp>
      <p:sp>
        <p:nvSpPr>
          <p:cNvPr id="6" name="Footer Placeholder 5">
            <a:extLst>
              <a:ext uri="{FF2B5EF4-FFF2-40B4-BE49-F238E27FC236}">
                <a16:creationId xmlns:a16="http://schemas.microsoft.com/office/drawing/2014/main" id="{D44500E1-52EA-4372-8393-5E624D526B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DE496E-41E2-4437-9B15-901C514D3292}"/>
              </a:ext>
            </a:extLst>
          </p:cNvPr>
          <p:cNvSpPr>
            <a:spLocks noGrp="1"/>
          </p:cNvSpPr>
          <p:nvPr>
            <p:ph type="sldNum" sz="quarter" idx="12"/>
          </p:nvPr>
        </p:nvSpPr>
        <p:spPr/>
        <p:txBody>
          <a:bodyPr/>
          <a:lstStyle/>
          <a:p>
            <a:fld id="{A1BB08B5-91EC-497E-8145-0B1872E4E6C3}" type="slidenum">
              <a:rPr lang="en-US" smtClean="0"/>
              <a:t>‹#›</a:t>
            </a:fld>
            <a:endParaRPr lang="en-US" dirty="0"/>
          </a:p>
        </p:txBody>
      </p:sp>
    </p:spTree>
    <p:extLst>
      <p:ext uri="{BB962C8B-B14F-4D97-AF65-F5344CB8AC3E}">
        <p14:creationId xmlns:p14="http://schemas.microsoft.com/office/powerpoint/2010/main" val="1200879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0D444D-834A-4EFA-A671-0C3A913636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D7A810-DB7A-422C-BFB0-6F8B2D69B7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6D572-0DDD-4457-AAFF-E9C4E1C0DB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B2A69D-9555-4E7E-832E-F14CF343CE30}" type="datetimeFigureOut">
              <a:rPr lang="en-US" smtClean="0"/>
              <a:t>4/16/26</a:t>
            </a:fld>
            <a:endParaRPr lang="en-US" dirty="0"/>
          </a:p>
        </p:txBody>
      </p:sp>
      <p:sp>
        <p:nvSpPr>
          <p:cNvPr id="5" name="Footer Placeholder 4">
            <a:extLst>
              <a:ext uri="{FF2B5EF4-FFF2-40B4-BE49-F238E27FC236}">
                <a16:creationId xmlns:a16="http://schemas.microsoft.com/office/drawing/2014/main" id="{569A6CC0-8494-486E-AC47-297CB244D4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C14F8F4-9090-497B-A27C-5D68661F3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B08B5-91EC-497E-8145-0B1872E4E6C3}" type="slidenum">
              <a:rPr lang="en-US" smtClean="0"/>
              <a:t>‹#›</a:t>
            </a:fld>
            <a:endParaRPr lang="en-US" dirty="0"/>
          </a:p>
        </p:txBody>
      </p:sp>
    </p:spTree>
    <p:extLst>
      <p:ext uri="{BB962C8B-B14F-4D97-AF65-F5344CB8AC3E}">
        <p14:creationId xmlns:p14="http://schemas.microsoft.com/office/powerpoint/2010/main" val="2511439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E17F93-79C6-443A-886D-1C671CC8C8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6576393" y="2692432"/>
            <a:ext cx="3015689" cy="2921392"/>
          </a:xfrm>
          <a:prstGeom prst="rect">
            <a:avLst/>
          </a:prstGeom>
          <a:effectLst>
            <a:glow rad="127000">
              <a:schemeClr val="bg1"/>
            </a:glow>
          </a:effectLst>
        </p:spPr>
      </p:pic>
      <p:sp>
        <p:nvSpPr>
          <p:cNvPr id="10" name="TextBox 5">
            <a:extLst>
              <a:ext uri="{FF2B5EF4-FFF2-40B4-BE49-F238E27FC236}">
                <a16:creationId xmlns:a16="http://schemas.microsoft.com/office/drawing/2014/main" id="{009888DE-5252-4FDD-98DE-18D208035B72}"/>
              </a:ext>
            </a:extLst>
          </p:cNvPr>
          <p:cNvSpPr txBox="1"/>
          <p:nvPr/>
        </p:nvSpPr>
        <p:spPr>
          <a:xfrm>
            <a:off x="2811078" y="2536526"/>
            <a:ext cx="3880934" cy="246990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050" dirty="0">
              <a:solidFill>
                <a:schemeClr val="bg1"/>
              </a:solidFill>
            </a:endParaRPr>
          </a:p>
          <a:p>
            <a:r>
              <a:rPr lang="en-US" sz="7200" spc="-300" dirty="0">
                <a:effectLst/>
                <a:latin typeface="Arial Black" panose="020B0A04020102020204" pitchFamily="34" charset="0"/>
              </a:rPr>
              <a:t>General</a:t>
            </a:r>
          </a:p>
          <a:p>
            <a:r>
              <a:rPr lang="en-US" sz="7200" spc="-300" dirty="0">
                <a:effectLst/>
                <a:latin typeface="Arial Black" panose="020B0A04020102020204" pitchFamily="34" charset="0"/>
              </a:rPr>
              <a:t>Capital</a:t>
            </a:r>
            <a:endParaRPr lang="en-US" sz="6000" spc="-300" dirty="0">
              <a:effectLst/>
              <a:latin typeface="Arial Black" panose="020B0A04020102020204" pitchFamily="34" charset="0"/>
            </a:endParaRPr>
          </a:p>
        </p:txBody>
      </p:sp>
      <p:sp>
        <p:nvSpPr>
          <p:cNvPr id="11" name="Rectangle 10">
            <a:extLst>
              <a:ext uri="{FF2B5EF4-FFF2-40B4-BE49-F238E27FC236}">
                <a16:creationId xmlns:a16="http://schemas.microsoft.com/office/drawing/2014/main" id="{EF961B0C-893A-4612-A6DD-D474F4C209D6}"/>
              </a:ext>
            </a:extLst>
          </p:cNvPr>
          <p:cNvSpPr/>
          <p:nvPr/>
        </p:nvSpPr>
        <p:spPr>
          <a:xfrm>
            <a:off x="2811078" y="938106"/>
            <a:ext cx="7530630" cy="1754326"/>
          </a:xfrm>
          <a:prstGeom prst="rect">
            <a:avLst/>
          </a:prstGeom>
        </p:spPr>
        <p:txBody>
          <a:bodyPr wrap="square">
            <a:spAutoFit/>
          </a:bodyPr>
          <a:lstStyle/>
          <a:p>
            <a:r>
              <a:rPr lang="en-US" sz="5400" b="1" dirty="0">
                <a:ln w="12700">
                  <a:gradFill flip="none" rotWithShape="1">
                    <a:gsLst>
                      <a:gs pos="0">
                        <a:schemeClr val="accent3">
                          <a:lumMod val="5000"/>
                          <a:lumOff val="95000"/>
                        </a:schemeClr>
                      </a:gs>
                      <a:gs pos="4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prstDash val="solid"/>
                </a:ln>
                <a:solidFill>
                  <a:srgbClr val="046330"/>
                </a:solidFill>
                <a:effectLst>
                  <a:glow rad="330200">
                    <a:schemeClr val="bg1"/>
                  </a:glow>
                </a:effectLst>
              </a:rPr>
              <a:t>Cape Breton </a:t>
            </a:r>
          </a:p>
          <a:p>
            <a:r>
              <a:rPr lang="en-US" sz="5400" b="1" dirty="0">
                <a:ln w="12700">
                  <a:gradFill flip="none" rotWithShape="1">
                    <a:gsLst>
                      <a:gs pos="0">
                        <a:schemeClr val="accent3">
                          <a:lumMod val="5000"/>
                          <a:lumOff val="95000"/>
                        </a:schemeClr>
                      </a:gs>
                      <a:gs pos="4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prstDash val="solid"/>
                </a:ln>
                <a:solidFill>
                  <a:srgbClr val="046330"/>
                </a:solidFill>
                <a:effectLst>
                  <a:glow rad="330200">
                    <a:schemeClr val="bg1"/>
                  </a:glow>
                </a:effectLst>
              </a:rPr>
              <a:t>Regional Municipality</a:t>
            </a:r>
          </a:p>
        </p:txBody>
      </p:sp>
      <p:sp>
        <p:nvSpPr>
          <p:cNvPr id="12" name="Rectangle 11">
            <a:extLst>
              <a:ext uri="{FF2B5EF4-FFF2-40B4-BE49-F238E27FC236}">
                <a16:creationId xmlns:a16="http://schemas.microsoft.com/office/drawing/2014/main" id="{153A7D06-582F-428C-BE31-2E0325D4D361}"/>
              </a:ext>
            </a:extLst>
          </p:cNvPr>
          <p:cNvSpPr/>
          <p:nvPr/>
        </p:nvSpPr>
        <p:spPr>
          <a:xfrm>
            <a:off x="2811078" y="5006433"/>
            <a:ext cx="2050372" cy="830997"/>
          </a:xfrm>
          <a:prstGeom prst="rect">
            <a:avLst/>
          </a:prstGeom>
        </p:spPr>
        <p:txBody>
          <a:bodyPr wrap="square">
            <a:spAutoFit/>
          </a:bodyPr>
          <a:lstStyle/>
          <a:p>
            <a:r>
              <a:rPr lang="en-US" sz="4800" b="1" dirty="0">
                <a:ln w="12700">
                  <a:gradFill flip="none" rotWithShape="1">
                    <a:gsLst>
                      <a:gs pos="0">
                        <a:schemeClr val="accent3">
                          <a:lumMod val="5000"/>
                          <a:lumOff val="95000"/>
                        </a:schemeClr>
                      </a:gs>
                      <a:gs pos="4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prstDash val="solid"/>
                </a:ln>
                <a:solidFill>
                  <a:srgbClr val="046330"/>
                </a:solidFill>
              </a:rPr>
              <a:t>2019</a:t>
            </a:r>
          </a:p>
        </p:txBody>
      </p:sp>
    </p:spTree>
    <p:extLst>
      <p:ext uri="{BB962C8B-B14F-4D97-AF65-F5344CB8AC3E}">
        <p14:creationId xmlns:p14="http://schemas.microsoft.com/office/powerpoint/2010/main" val="236332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 calcmode="lin" valueType="num">
                                      <p:cBhvr>
                                        <p:cTn id="9" dur="2000" fill="hold"/>
                                        <p:tgtEl>
                                          <p:spTgt spid="9"/>
                                        </p:tgtEl>
                                        <p:attrNameLst>
                                          <p:attrName>style.rotation</p:attrName>
                                        </p:attrNameLst>
                                      </p:cBhvr>
                                      <p:tavLst>
                                        <p:tav tm="0">
                                          <p:val>
                                            <p:fltVal val="90"/>
                                          </p:val>
                                        </p:tav>
                                        <p:tav tm="100000">
                                          <p:val>
                                            <p:fltVal val="0"/>
                                          </p:val>
                                        </p:tav>
                                      </p:tavLst>
                                    </p:anim>
                                    <p:animEffect transition="in" filter="fade">
                                      <p:cBhvr>
                                        <p:cTn id="10" dur="2000"/>
                                        <p:tgtEl>
                                          <p:spTgt spid="9"/>
                                        </p:tgtEl>
                                      </p:cBhvr>
                                    </p:animEffect>
                                  </p:childTnLst>
                                </p:cTn>
                              </p:par>
                            </p:childTnLst>
                          </p:cTn>
                        </p:par>
                        <p:par>
                          <p:cTn id="11" fill="hold">
                            <p:stCondLst>
                              <p:cond delay="2000"/>
                            </p:stCondLst>
                            <p:childTnLst>
                              <p:par>
                                <p:cTn id="12" presetID="14" presetClass="entr" presetSubtype="1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1000"/>
                                        <p:tgtEl>
                                          <p:spTgt spid="11"/>
                                        </p:tgtEl>
                                      </p:cBhvr>
                                    </p:animEffect>
                                  </p:childTnLst>
                                </p:cTn>
                              </p:par>
                            </p:childTnLst>
                          </p:cTn>
                        </p:par>
                        <p:par>
                          <p:cTn id="15" fill="hold">
                            <p:stCondLst>
                              <p:cond delay="3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1000"/>
                                        <p:tgtEl>
                                          <p:spTgt spid="10"/>
                                        </p:tgtEl>
                                      </p:cBhvr>
                                    </p:animEffect>
                                  </p:childTnLst>
                                </p:cTn>
                              </p:par>
                            </p:childTnLst>
                          </p:cTn>
                        </p:par>
                        <p:par>
                          <p:cTn id="19" fill="hold">
                            <p:stCondLst>
                              <p:cond delay="40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69077D-A915-4BEB-88EC-AC87D77994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6" name="TextBox 5">
            <a:extLst>
              <a:ext uri="{FF2B5EF4-FFF2-40B4-BE49-F238E27FC236}">
                <a16:creationId xmlns:a16="http://schemas.microsoft.com/office/drawing/2014/main" id="{8E0DEC7B-E0AD-4B80-8397-B148C3F586D4}"/>
              </a:ext>
            </a:extLst>
          </p:cNvPr>
          <p:cNvSpPr txBox="1"/>
          <p:nvPr/>
        </p:nvSpPr>
        <p:spPr>
          <a:xfrm>
            <a:off x="432391" y="389860"/>
            <a:ext cx="7572586" cy="523220"/>
          </a:xfrm>
          <a:prstGeom prst="rect">
            <a:avLst/>
          </a:prstGeom>
          <a:solidFill>
            <a:schemeClr val="bg1"/>
          </a:solid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Proposed Gas Tax Roads Paving 2019 - $6,400,000</a:t>
            </a:r>
          </a:p>
        </p:txBody>
      </p:sp>
      <p:cxnSp>
        <p:nvCxnSpPr>
          <p:cNvPr id="7" name="Straight Connector 6">
            <a:extLst>
              <a:ext uri="{FF2B5EF4-FFF2-40B4-BE49-F238E27FC236}">
                <a16:creationId xmlns:a16="http://schemas.microsoft.com/office/drawing/2014/main" id="{A9EAD386-3F4A-4A0A-B1C0-26346AEE3BF7}"/>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194F4A7-549C-4F2E-8158-5637872F7E13}"/>
              </a:ext>
            </a:extLst>
          </p:cNvPr>
          <p:cNvGrpSpPr/>
          <p:nvPr/>
        </p:nvGrpSpPr>
        <p:grpSpPr>
          <a:xfrm>
            <a:off x="6566317" y="5596438"/>
            <a:ext cx="3405462" cy="707886"/>
            <a:chOff x="3534049" y="5596438"/>
            <a:chExt cx="3405462" cy="707886"/>
          </a:xfrm>
        </p:grpSpPr>
        <p:sp>
          <p:nvSpPr>
            <p:cNvPr id="4" name="Rectangle 3">
              <a:extLst>
                <a:ext uri="{FF2B5EF4-FFF2-40B4-BE49-F238E27FC236}">
                  <a16:creationId xmlns:a16="http://schemas.microsoft.com/office/drawing/2014/main" id="{2A6F2480-A1E8-492C-94F0-E228081535E8}"/>
                </a:ext>
              </a:extLst>
            </p:cNvPr>
            <p:cNvSpPr/>
            <p:nvPr/>
          </p:nvSpPr>
          <p:spPr>
            <a:xfrm>
              <a:off x="3534049" y="5596439"/>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8FD1C07-09A4-46C2-B04E-85E831381A5B}"/>
                </a:ext>
              </a:extLst>
            </p:cNvPr>
            <p:cNvSpPr txBox="1"/>
            <p:nvPr/>
          </p:nvSpPr>
          <p:spPr>
            <a:xfrm>
              <a:off x="4043476" y="5596438"/>
              <a:ext cx="2159566" cy="707886"/>
            </a:xfrm>
            <a:prstGeom prst="rect">
              <a:avLst/>
            </a:prstGeom>
            <a:noFill/>
          </p:spPr>
          <p:txBody>
            <a:bodyPr wrap="none" rtlCol="0">
              <a:spAutoFit/>
            </a:bodyPr>
            <a:lstStyle/>
            <a:p>
              <a:r>
                <a:rPr lang="en-US" sz="2000" dirty="0">
                  <a:latin typeface="Arial Narrow" panose="020B0606020202030204" pitchFamily="34" charset="0"/>
                </a:rPr>
                <a:t>Total	$6,400,000</a:t>
              </a:r>
            </a:p>
            <a:p>
              <a:endParaRPr lang="en-US" sz="2000" dirty="0">
                <a:latin typeface="Arial Narrow" panose="020B0606020202030204" pitchFamily="34" charset="0"/>
              </a:endParaRPr>
            </a:p>
          </p:txBody>
        </p:sp>
      </p:grpSp>
      <p:sp>
        <p:nvSpPr>
          <p:cNvPr id="9" name="TextBox 8">
            <a:extLst>
              <a:ext uri="{FF2B5EF4-FFF2-40B4-BE49-F238E27FC236}">
                <a16:creationId xmlns:a16="http://schemas.microsoft.com/office/drawing/2014/main" id="{E6464908-249A-4AA6-9CD6-35BEC2DE7B0A}"/>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10" name="TextBox 9">
            <a:extLst>
              <a:ext uri="{FF2B5EF4-FFF2-40B4-BE49-F238E27FC236}">
                <a16:creationId xmlns:a16="http://schemas.microsoft.com/office/drawing/2014/main" id="{980948AE-F98D-44A9-8ED4-C6B6E97EC0DD}"/>
              </a:ext>
            </a:extLst>
          </p:cNvPr>
          <p:cNvSpPr txBox="1"/>
          <p:nvPr/>
        </p:nvSpPr>
        <p:spPr>
          <a:xfrm>
            <a:off x="320762" y="2240402"/>
            <a:ext cx="2834366" cy="3724096"/>
          </a:xfrm>
          <a:prstGeom prst="rect">
            <a:avLst/>
          </a:prstGeom>
          <a:noFill/>
        </p:spPr>
        <p:txBody>
          <a:bodyPr wrap="none" rtlCol="0">
            <a:spAutoFit/>
          </a:bodyPr>
          <a:lstStyle/>
          <a:p>
            <a:r>
              <a:rPr lang="en-US" sz="2000" u="sng" dirty="0">
                <a:latin typeface="Arial Narrow" panose="020B0606020202030204" pitchFamily="34" charset="0"/>
              </a:rPr>
              <a:t>Central Division</a:t>
            </a:r>
            <a:br>
              <a:rPr lang="en-US" sz="2000" u="sng" dirty="0">
                <a:latin typeface="Arial Narrow" panose="020B0606020202030204" pitchFamily="34" charset="0"/>
              </a:rPr>
            </a:br>
            <a:endParaRPr lang="en-US" sz="1400" u="sng" dirty="0">
              <a:latin typeface="Arial Narrow" panose="020B0606020202030204" pitchFamily="34" charset="0"/>
            </a:endParaRPr>
          </a:p>
          <a:p>
            <a:r>
              <a:rPr lang="en-US" sz="1400" dirty="0" err="1">
                <a:latin typeface="Arial Narrow" panose="020B0606020202030204" pitchFamily="34" charset="0"/>
              </a:rPr>
              <a:t>Shandwick</a:t>
            </a:r>
            <a:r>
              <a:rPr lang="en-US" sz="1400" dirty="0">
                <a:latin typeface="Arial Narrow" panose="020B0606020202030204" pitchFamily="34" charset="0"/>
              </a:rPr>
              <a:t> Phase 2 (Tain to Bentinick)</a:t>
            </a:r>
          </a:p>
          <a:p>
            <a:r>
              <a:rPr lang="en-US" sz="1400" dirty="0">
                <a:latin typeface="Arial Narrow" panose="020B0606020202030204" pitchFamily="34" charset="0"/>
              </a:rPr>
              <a:t>Linview Drive (Lingan Loop)</a:t>
            </a:r>
          </a:p>
          <a:p>
            <a:r>
              <a:rPr lang="en-US" sz="1400" dirty="0">
                <a:latin typeface="Arial Narrow" panose="020B0606020202030204" pitchFamily="34" charset="0"/>
              </a:rPr>
              <a:t>Worgan Street (Kings to Leonard)</a:t>
            </a:r>
          </a:p>
          <a:p>
            <a:r>
              <a:rPr lang="en-US" sz="1400" dirty="0">
                <a:latin typeface="Arial Narrow" panose="020B0606020202030204" pitchFamily="34" charset="0"/>
              </a:rPr>
              <a:t>Lower Dominion Street (St. Anne to end)</a:t>
            </a:r>
          </a:p>
          <a:p>
            <a:r>
              <a:rPr lang="en-US" sz="1400" dirty="0">
                <a:latin typeface="Arial Narrow" panose="020B0606020202030204" pitchFamily="34" charset="0"/>
              </a:rPr>
              <a:t>Beech Street (Welton to Vulcan)</a:t>
            </a:r>
          </a:p>
          <a:p>
            <a:r>
              <a:rPr lang="en-US" sz="1400" dirty="0">
                <a:latin typeface="Arial Narrow" panose="020B0606020202030204" pitchFamily="34" charset="0"/>
              </a:rPr>
              <a:t>Colby Street (George to Rockdale)</a:t>
            </a:r>
          </a:p>
          <a:p>
            <a:r>
              <a:rPr lang="en-US" sz="1400" dirty="0">
                <a:latin typeface="Arial Narrow" panose="020B0606020202030204" pitchFamily="34" charset="0"/>
              </a:rPr>
              <a:t>French Street (#150 to Gunn)</a:t>
            </a:r>
          </a:p>
          <a:p>
            <a:r>
              <a:rPr lang="en-US" sz="1400" dirty="0">
                <a:latin typeface="Arial Narrow" panose="020B0606020202030204" pitchFamily="34" charset="0"/>
              </a:rPr>
              <a:t>Kitchener Street (Gunn to end)</a:t>
            </a:r>
          </a:p>
          <a:p>
            <a:r>
              <a:rPr lang="en-US" sz="1400" dirty="0">
                <a:latin typeface="Arial Narrow" panose="020B0606020202030204" pitchFamily="34" charset="0"/>
              </a:rPr>
              <a:t>Herbert Street (Ainsley to Cornwallis)</a:t>
            </a:r>
          </a:p>
          <a:p>
            <a:r>
              <a:rPr lang="en-US" sz="1400" dirty="0">
                <a:latin typeface="Arial Narrow" panose="020B0606020202030204" pitchFamily="34" charset="0"/>
              </a:rPr>
              <a:t>Highland Street (George to Rockdale)</a:t>
            </a:r>
          </a:p>
          <a:p>
            <a:r>
              <a:rPr lang="en-US" sz="1400" dirty="0">
                <a:latin typeface="Arial Narrow" panose="020B0606020202030204" pitchFamily="34" charset="0"/>
              </a:rPr>
              <a:t>Cartier Street (Ashby to Ainsley)</a:t>
            </a:r>
          </a:p>
          <a:p>
            <a:r>
              <a:rPr lang="en-US" sz="1400" dirty="0" err="1">
                <a:latin typeface="Arial Narrow" panose="020B0606020202030204" pitchFamily="34" charset="0"/>
              </a:rPr>
              <a:t>Ortona</a:t>
            </a:r>
            <a:r>
              <a:rPr lang="en-US" sz="1400" dirty="0">
                <a:latin typeface="Arial Narrow" panose="020B0606020202030204" pitchFamily="34" charset="0"/>
              </a:rPr>
              <a:t> Street (George to Esplanade)</a:t>
            </a:r>
            <a:br>
              <a:rPr lang="en-US" sz="1400" dirty="0">
                <a:latin typeface="Arial Narrow" panose="020B0606020202030204" pitchFamily="34" charset="0"/>
              </a:rPr>
            </a:br>
            <a:r>
              <a:rPr lang="en-US" sz="1400" dirty="0">
                <a:latin typeface="Arial Narrow" panose="020B0606020202030204" pitchFamily="34" charset="0"/>
              </a:rPr>
              <a:t>Vulcan Avenue (Forrest to Maple)</a:t>
            </a:r>
            <a:br>
              <a:rPr lang="en-US" sz="1400" dirty="0">
                <a:latin typeface="Arial Narrow" panose="020B0606020202030204" pitchFamily="34" charset="0"/>
              </a:rPr>
            </a:br>
            <a:r>
              <a:rPr lang="en-US" sz="1400" dirty="0">
                <a:latin typeface="Arial Narrow" panose="020B0606020202030204" pitchFamily="34" charset="0"/>
              </a:rPr>
              <a:t>Charlotte Street (</a:t>
            </a:r>
            <a:r>
              <a:rPr lang="en-US" sz="1400" dirty="0" err="1">
                <a:latin typeface="Arial Narrow" panose="020B0606020202030204" pitchFamily="34" charset="0"/>
              </a:rPr>
              <a:t>Desbarres</a:t>
            </a:r>
            <a:r>
              <a:rPr lang="en-US" sz="1400" dirty="0">
                <a:latin typeface="Arial Narrow" panose="020B0606020202030204" pitchFamily="34" charset="0"/>
              </a:rPr>
              <a:t> to Amelia)</a:t>
            </a:r>
            <a:endParaRPr lang="en-US" dirty="0">
              <a:latin typeface="Arial Narrow" panose="020B0606020202030204" pitchFamily="34" charset="0"/>
            </a:endParaRPr>
          </a:p>
        </p:txBody>
      </p:sp>
      <p:sp>
        <p:nvSpPr>
          <p:cNvPr id="11" name="TextBox 10">
            <a:extLst>
              <a:ext uri="{FF2B5EF4-FFF2-40B4-BE49-F238E27FC236}">
                <a16:creationId xmlns:a16="http://schemas.microsoft.com/office/drawing/2014/main" id="{D3128C7D-A4EE-41D6-8281-AB5901B36BDC}"/>
              </a:ext>
            </a:extLst>
          </p:cNvPr>
          <p:cNvSpPr txBox="1"/>
          <p:nvPr/>
        </p:nvSpPr>
        <p:spPr>
          <a:xfrm>
            <a:off x="3534048" y="2250848"/>
            <a:ext cx="3163045" cy="3139321"/>
          </a:xfrm>
          <a:prstGeom prst="rect">
            <a:avLst/>
          </a:prstGeom>
          <a:noFill/>
        </p:spPr>
        <p:txBody>
          <a:bodyPr wrap="none" rtlCol="0">
            <a:spAutoFit/>
          </a:bodyPr>
          <a:lstStyle/>
          <a:p>
            <a:r>
              <a:rPr lang="en-US" sz="2000" u="sng" dirty="0">
                <a:latin typeface="Arial Narrow" panose="020B0606020202030204" pitchFamily="34" charset="0"/>
              </a:rPr>
              <a:t>East Division</a:t>
            </a:r>
            <a:br>
              <a:rPr lang="en-US" sz="2000" u="sng" dirty="0">
                <a:latin typeface="Arial Narrow" panose="020B0606020202030204" pitchFamily="34" charset="0"/>
              </a:rPr>
            </a:br>
            <a:endParaRPr lang="en-US" sz="1400" u="sng" dirty="0">
              <a:latin typeface="Arial Narrow" panose="020B0606020202030204" pitchFamily="34" charset="0"/>
            </a:endParaRPr>
          </a:p>
          <a:p>
            <a:r>
              <a:rPr lang="en-US" sz="1400" dirty="0" err="1">
                <a:latin typeface="Arial Narrow" panose="020B0606020202030204" pitchFamily="34" charset="0"/>
              </a:rPr>
              <a:t>Hulmes</a:t>
            </a:r>
            <a:r>
              <a:rPr lang="en-US" sz="1400" dirty="0">
                <a:latin typeface="Arial Narrow" panose="020B0606020202030204" pitchFamily="34" charset="0"/>
              </a:rPr>
              <a:t> Lane (Roaches Rd to end)</a:t>
            </a:r>
          </a:p>
          <a:p>
            <a:r>
              <a:rPr lang="en-US" sz="1400" dirty="0">
                <a:latin typeface="Arial Narrow" panose="020B0606020202030204" pitchFamily="34" charset="0"/>
              </a:rPr>
              <a:t>Manfield Street (Lorway to Emery)</a:t>
            </a:r>
          </a:p>
          <a:p>
            <a:r>
              <a:rPr lang="en-US" sz="1400" dirty="0">
                <a:latin typeface="Arial Narrow" panose="020B0606020202030204" pitchFamily="34" charset="0"/>
              </a:rPr>
              <a:t>Hill Street (Sterling west to end)</a:t>
            </a:r>
          </a:p>
          <a:p>
            <a:r>
              <a:rPr lang="en-US" sz="1400" dirty="0">
                <a:latin typeface="Arial Narrow" panose="020B0606020202030204" pitchFamily="34" charset="0"/>
              </a:rPr>
              <a:t>George Street Phase 2 (Mt Carmel to Wilson)</a:t>
            </a:r>
          </a:p>
          <a:p>
            <a:r>
              <a:rPr lang="en-US" sz="1400" dirty="0">
                <a:latin typeface="Arial Narrow" panose="020B0606020202030204" pitchFamily="34" charset="0"/>
              </a:rPr>
              <a:t>Morley Avenue (Waterview to Mahon)</a:t>
            </a:r>
          </a:p>
          <a:p>
            <a:r>
              <a:rPr lang="en-US" sz="1400" dirty="0">
                <a:latin typeface="Arial Narrow" panose="020B0606020202030204" pitchFamily="34" charset="0"/>
              </a:rPr>
              <a:t>Poplar Street (full length)</a:t>
            </a:r>
          </a:p>
          <a:p>
            <a:r>
              <a:rPr lang="en-US" sz="1400" dirty="0">
                <a:latin typeface="Arial Narrow" panose="020B0606020202030204" pitchFamily="34" charset="0"/>
              </a:rPr>
              <a:t>Woodward Street (tracks to end)</a:t>
            </a:r>
          </a:p>
          <a:p>
            <a:r>
              <a:rPr lang="en-US" sz="1400" dirty="0">
                <a:latin typeface="Arial Narrow" panose="020B0606020202030204" pitchFamily="34" charset="0"/>
              </a:rPr>
              <a:t>Dominion Street (Brookside to Highland)</a:t>
            </a:r>
            <a:br>
              <a:rPr lang="en-US" sz="1400" dirty="0">
                <a:latin typeface="Arial Narrow" panose="020B0606020202030204" pitchFamily="34" charset="0"/>
              </a:rPr>
            </a:br>
            <a:r>
              <a:rPr lang="en-US" sz="1400" dirty="0">
                <a:latin typeface="Arial Narrow" panose="020B0606020202030204" pitchFamily="34" charset="0"/>
              </a:rPr>
              <a:t>Main Street (Deanna to </a:t>
            </a:r>
            <a:r>
              <a:rPr lang="en-US" sz="1400" dirty="0" err="1">
                <a:latin typeface="Arial Narrow" panose="020B0606020202030204" pitchFamily="34" charset="0"/>
              </a:rPr>
              <a:t>Cadegan</a:t>
            </a:r>
            <a:r>
              <a:rPr lang="en-US" sz="1400" dirty="0">
                <a:latin typeface="Arial Narrow" panose="020B0606020202030204" pitchFamily="34" charset="0"/>
              </a:rPr>
              <a:t>)</a:t>
            </a:r>
            <a:br>
              <a:rPr lang="en-US" sz="1400" dirty="0">
                <a:latin typeface="Arial Narrow" panose="020B0606020202030204" pitchFamily="34" charset="0"/>
              </a:rPr>
            </a:br>
            <a:r>
              <a:rPr lang="en-US" sz="1400" dirty="0">
                <a:latin typeface="Arial Narrow" panose="020B0606020202030204" pitchFamily="34" charset="0"/>
              </a:rPr>
              <a:t>Beacon Street (Reservoir to Wallace)</a:t>
            </a:r>
            <a:br>
              <a:rPr lang="en-US" sz="1400" dirty="0">
                <a:latin typeface="Arial Narrow" panose="020B0606020202030204" pitchFamily="34" charset="0"/>
              </a:rPr>
            </a:br>
            <a:endParaRPr lang="en-US" dirty="0">
              <a:latin typeface="Arial Narrow" panose="020B0606020202030204" pitchFamily="34" charset="0"/>
            </a:endParaRPr>
          </a:p>
        </p:txBody>
      </p:sp>
      <p:sp>
        <p:nvSpPr>
          <p:cNvPr id="12" name="TextBox 11">
            <a:extLst>
              <a:ext uri="{FF2B5EF4-FFF2-40B4-BE49-F238E27FC236}">
                <a16:creationId xmlns:a16="http://schemas.microsoft.com/office/drawing/2014/main" id="{982477FC-804C-4F5B-B820-93631D71AFAE}"/>
              </a:ext>
            </a:extLst>
          </p:cNvPr>
          <p:cNvSpPr txBox="1"/>
          <p:nvPr/>
        </p:nvSpPr>
        <p:spPr>
          <a:xfrm>
            <a:off x="7066988" y="2250848"/>
            <a:ext cx="2404120" cy="1969770"/>
          </a:xfrm>
          <a:prstGeom prst="rect">
            <a:avLst/>
          </a:prstGeom>
          <a:noFill/>
        </p:spPr>
        <p:txBody>
          <a:bodyPr wrap="none" rtlCol="0">
            <a:spAutoFit/>
          </a:bodyPr>
          <a:lstStyle/>
          <a:p>
            <a:r>
              <a:rPr lang="en-US" sz="2000" u="sng" dirty="0">
                <a:latin typeface="Arial Narrow" panose="020B0606020202030204" pitchFamily="34" charset="0"/>
              </a:rPr>
              <a:t>North Division</a:t>
            </a:r>
          </a:p>
          <a:p>
            <a:endParaRPr lang="en-US" sz="1400" u="sng" dirty="0">
              <a:latin typeface="Arial Narrow" panose="020B0606020202030204" pitchFamily="34" charset="0"/>
            </a:endParaRPr>
          </a:p>
          <a:p>
            <a:r>
              <a:rPr lang="en-US" sz="1400" dirty="0">
                <a:latin typeface="Arial Narrow" panose="020B0606020202030204" pitchFamily="34" charset="0"/>
              </a:rPr>
              <a:t>Cottage Street (Purves to end)</a:t>
            </a:r>
          </a:p>
          <a:p>
            <a:r>
              <a:rPr lang="en-US" sz="1400" dirty="0">
                <a:latin typeface="Arial Narrow" panose="020B0606020202030204" pitchFamily="34" charset="0"/>
              </a:rPr>
              <a:t>Forrest Street (Butts to King)</a:t>
            </a:r>
          </a:p>
          <a:p>
            <a:r>
              <a:rPr lang="en-US" sz="1400" dirty="0">
                <a:latin typeface="Arial Narrow" panose="020B0606020202030204" pitchFamily="34" charset="0"/>
              </a:rPr>
              <a:t>York Street (George to graveyard)</a:t>
            </a:r>
          </a:p>
          <a:p>
            <a:r>
              <a:rPr lang="en-US" sz="1400" dirty="0">
                <a:latin typeface="Arial Narrow" panose="020B0606020202030204" pitchFamily="34" charset="0"/>
              </a:rPr>
              <a:t>Court Street (Stanley to Pierce)</a:t>
            </a:r>
          </a:p>
          <a:p>
            <a:r>
              <a:rPr lang="en-US" sz="1400" dirty="0" err="1">
                <a:latin typeface="Arial Narrow" panose="020B0606020202030204" pitchFamily="34" charset="0"/>
              </a:rPr>
              <a:t>LeGatto</a:t>
            </a:r>
            <a:r>
              <a:rPr lang="en-US" sz="1400" dirty="0">
                <a:latin typeface="Arial Narrow" panose="020B0606020202030204" pitchFamily="34" charset="0"/>
              </a:rPr>
              <a:t> Street (Pitt to Atlantic)</a:t>
            </a:r>
            <a:br>
              <a:rPr lang="en-US" sz="1400" dirty="0">
                <a:latin typeface="Arial Narrow" panose="020B0606020202030204" pitchFamily="34" charset="0"/>
              </a:rPr>
            </a:br>
            <a:r>
              <a:rPr lang="en-US" sz="1400" dirty="0">
                <a:latin typeface="Arial Narrow" panose="020B0606020202030204" pitchFamily="34" charset="0"/>
              </a:rPr>
              <a:t>Fraser Avenue (Main to Shore)</a:t>
            </a:r>
            <a:endParaRPr lang="en-US" dirty="0">
              <a:latin typeface="Arial Narrow" panose="020B0606020202030204" pitchFamily="34" charset="0"/>
            </a:endParaRPr>
          </a:p>
        </p:txBody>
      </p:sp>
      <p:sp>
        <p:nvSpPr>
          <p:cNvPr id="2" name="Rectangle 1"/>
          <p:cNvSpPr/>
          <p:nvPr/>
        </p:nvSpPr>
        <p:spPr>
          <a:xfrm>
            <a:off x="387390" y="1117017"/>
            <a:ext cx="9210859" cy="1292662"/>
          </a:xfrm>
          <a:prstGeom prst="rect">
            <a:avLst/>
          </a:prstGeom>
        </p:spPr>
        <p:txBody>
          <a:bodyPr wrap="square">
            <a:spAutoFit/>
          </a:bodyPr>
          <a:lstStyle/>
          <a:p>
            <a:r>
              <a:rPr lang="en-US" sz="1400" dirty="0"/>
              <a:t>CBRM has in excess of 300 Roads identified for rehabilitation on our current lists. We are operating under the basic principal of “worst first” in formulating a cost effective and pragmatic work plan for 2019 construction season.</a:t>
            </a:r>
          </a:p>
          <a:p>
            <a:br>
              <a:rPr lang="en-US" sz="1400" dirty="0"/>
            </a:br>
            <a:r>
              <a:rPr lang="en-US" sz="1400" dirty="0"/>
              <a:t>This Program would allow for the rehabilitation of 8 Collector Roads &amp; 22 Local Streets</a:t>
            </a:r>
            <a:r>
              <a:rPr lang="en-US" dirty="0"/>
              <a:t>.  </a:t>
            </a:r>
            <a:br>
              <a:rPr lang="en-US" dirty="0"/>
            </a:br>
            <a:endParaRPr lang="en-US" dirty="0"/>
          </a:p>
        </p:txBody>
      </p:sp>
    </p:spTree>
    <p:extLst>
      <p:ext uri="{BB962C8B-B14F-4D97-AF65-F5344CB8AC3E}">
        <p14:creationId xmlns:p14="http://schemas.microsoft.com/office/powerpoint/2010/main" val="3625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9AD3E-CE42-48B1-BF47-A68436CD9D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5" name="TextBox 4">
            <a:extLst>
              <a:ext uri="{FF2B5EF4-FFF2-40B4-BE49-F238E27FC236}">
                <a16:creationId xmlns:a16="http://schemas.microsoft.com/office/drawing/2014/main" id="{F6B0D4E4-D9D6-4492-ACAA-098167F8A56B}"/>
              </a:ext>
            </a:extLst>
          </p:cNvPr>
          <p:cNvSpPr txBox="1"/>
          <p:nvPr/>
        </p:nvSpPr>
        <p:spPr>
          <a:xfrm>
            <a:off x="432391" y="389860"/>
            <a:ext cx="8293104"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Proposed Road Rehabilitations 2019-2022 ‘ICIP’ Paving</a:t>
            </a:r>
          </a:p>
        </p:txBody>
      </p:sp>
      <p:cxnSp>
        <p:nvCxnSpPr>
          <p:cNvPr id="6" name="Straight Connector 5">
            <a:extLst>
              <a:ext uri="{FF2B5EF4-FFF2-40B4-BE49-F238E27FC236}">
                <a16:creationId xmlns:a16="http://schemas.microsoft.com/office/drawing/2014/main" id="{4454200E-2517-486B-B766-02D43984DDFD}"/>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83B5915-34BF-4F3D-AEA7-5F43DC3DFE3B}"/>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8" name="Rectangle 2">
            <a:extLst>
              <a:ext uri="{FF2B5EF4-FFF2-40B4-BE49-F238E27FC236}">
                <a16:creationId xmlns:a16="http://schemas.microsoft.com/office/drawing/2014/main" id="{C8CF3293-55BF-4190-BBC0-388C08275634}"/>
              </a:ext>
            </a:extLst>
          </p:cNvPr>
          <p:cNvSpPr>
            <a:spLocks noChangeArrowheads="1"/>
          </p:cNvSpPr>
          <p:nvPr/>
        </p:nvSpPr>
        <p:spPr bwMode="auto">
          <a:xfrm>
            <a:off x="320762" y="1039475"/>
            <a:ext cx="5316713" cy="2677656"/>
          </a:xfrm>
          <a:prstGeom prst="rect">
            <a:avLst/>
          </a:prstGeom>
          <a:solidFill>
            <a:schemeClr val="bg1"/>
          </a:solidFill>
          <a:ln>
            <a:solidFill>
              <a:schemeClr val="bg1"/>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chemeClr val="tx1"/>
                </a:solidFill>
                <a:latin typeface="Arial Narrow" panose="020B0606020202030204" pitchFamily="34" charset="0"/>
                <a:cs typeface="Arial" panose="020B0604020202020204" pitchFamily="34" charset="0"/>
              </a:rPr>
              <a:t>CBRM has in excess of 300 </a:t>
            </a:r>
            <a:r>
              <a:rPr lang="en-US" altLang="en-US" sz="1400" dirty="0">
                <a:latin typeface="Arial Narrow" panose="020B0606020202030204" pitchFamily="34" charset="0"/>
                <a:cs typeface="Arial" panose="020B0604020202020204" pitchFamily="34" charset="0"/>
              </a:rPr>
              <a:t>r</a:t>
            </a:r>
            <a:r>
              <a:rPr lang="en-US" altLang="en-US" sz="1400" dirty="0">
                <a:solidFill>
                  <a:schemeClr val="tx1"/>
                </a:solidFill>
                <a:latin typeface="Arial Narrow" panose="020B0606020202030204" pitchFamily="34" charset="0"/>
                <a:cs typeface="Arial" panose="020B0604020202020204" pitchFamily="34" charset="0"/>
              </a:rPr>
              <a:t>oads identified for rehabilitation on our current list. We are operating under the basic principal of ‘worst first’ in formulation a cost effective and pragmatic work plan for 2019-2022.</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latin typeface="Arial Narrow" panose="020B0606020202030204" pitchFamily="34" charset="0"/>
              <a:cs typeface="Arial" panose="020B0604020202020204" pitchFamily="34" charset="0"/>
            </a:endParaRPr>
          </a:p>
          <a:p>
            <a:pPr lvl="0" eaLnBrk="0" fontAlgn="base" hangingPunct="0">
              <a:spcBef>
                <a:spcPct val="0"/>
              </a:spcBef>
              <a:spcAft>
                <a:spcPct val="0"/>
              </a:spcAft>
            </a:pPr>
            <a:r>
              <a:rPr lang="en-US" altLang="en-US" sz="1400" dirty="0">
                <a:latin typeface="Arial Narrow" panose="020B0606020202030204" pitchFamily="34" charset="0"/>
                <a:ea typeface="Calibri" panose="020F0502020204030204" pitchFamily="34" charset="0"/>
                <a:cs typeface="Arial" panose="020B0604020202020204" pitchFamily="34" charset="0"/>
              </a:rPr>
              <a:t>In anticipation of a “call for applications” under the “</a:t>
            </a:r>
            <a:r>
              <a:rPr lang="en-US" altLang="en-US" sz="1400" b="1" i="1" dirty="0">
                <a:latin typeface="Arial Narrow" panose="020B0606020202030204" pitchFamily="34" charset="0"/>
                <a:ea typeface="Calibri" panose="020F0502020204030204" pitchFamily="34" charset="0"/>
                <a:cs typeface="Arial" panose="020B0604020202020204" pitchFamily="34" charset="0"/>
              </a:rPr>
              <a:t>Rural &amp; Northern Communities and Infrastructure Stream</a:t>
            </a:r>
            <a:r>
              <a:rPr lang="en-US" altLang="en-US" sz="1400" b="1" dirty="0">
                <a:latin typeface="Arial Narrow" panose="020B0606020202030204" pitchFamily="34" charset="0"/>
                <a:ea typeface="Calibri" panose="020F0502020204030204" pitchFamily="34" charset="0"/>
                <a:cs typeface="Arial" panose="020B0604020202020204" pitchFamily="34" charset="0"/>
              </a:rPr>
              <a:t>” of the New Building Canada – Investing in Canada Infrastructure (ICIP)</a:t>
            </a:r>
            <a:r>
              <a:rPr lang="en-US" altLang="en-US" sz="1400" dirty="0">
                <a:latin typeface="Arial Narrow" panose="020B0606020202030204" pitchFamily="34" charset="0"/>
                <a:ea typeface="Calibri" panose="020F0502020204030204" pitchFamily="34" charset="0"/>
                <a:cs typeface="Arial" panose="020B0604020202020204" pitchFamily="34" charset="0"/>
              </a:rPr>
              <a:t>, we are proposing allocating $3,733,800 of CBRM Capital Funding for this “pending” program in 2019.</a:t>
            </a:r>
            <a:br>
              <a:rPr lang="en-US" altLang="en-US" sz="1400" dirty="0">
                <a:latin typeface="Arial Narrow" panose="020B0606020202030204" pitchFamily="34" charset="0"/>
                <a:ea typeface="Calibri" panose="020F0502020204030204" pitchFamily="34" charset="0"/>
                <a:cs typeface="Arial" panose="020B0604020202020204" pitchFamily="34" charset="0"/>
              </a:rPr>
            </a:br>
            <a:endParaRPr lang="en-US" altLang="en-US" sz="1400" dirty="0">
              <a:solidFill>
                <a:schemeClr val="tx1"/>
              </a:solidFill>
              <a:latin typeface="Arial Narrow" panose="020B0606020202030204" pitchFamily="34" charset="0"/>
              <a:cs typeface="Arial" panose="020B0604020202020204" pitchFamily="34" charset="0"/>
            </a:endParaRPr>
          </a:p>
          <a:p>
            <a:pPr eaLnBrk="0" fontAlgn="base" hangingPunct="0">
              <a:spcBef>
                <a:spcPct val="0"/>
              </a:spcBef>
              <a:spcAft>
                <a:spcPct val="0"/>
              </a:spcAft>
            </a:pPr>
            <a:r>
              <a:rPr lang="en-US" sz="1400" dirty="0"/>
              <a:t>This Program would allow for the rehabilitation of 88 Collector Roads &amp; 222 Streets over the next 4 years pending funding announcement.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chemeClr val="tx1"/>
              </a:solidFill>
              <a:latin typeface="Arial Narrow" panose="020B060602020203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D1C87DBA-FBED-4821-B502-A019376759D2}"/>
              </a:ext>
            </a:extLst>
          </p:cNvPr>
          <p:cNvSpPr>
            <a:spLocks noChangeArrowheads="1"/>
          </p:cNvSpPr>
          <p:nvPr/>
        </p:nvSpPr>
        <p:spPr bwMode="auto">
          <a:xfrm>
            <a:off x="472279" y="3711174"/>
            <a:ext cx="2104137"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dirty="0">
                <a:latin typeface="Arial Narrow" panose="020B0606020202030204" pitchFamily="34" charset="0"/>
                <a:ea typeface="Calibri" panose="020F0502020204030204" pitchFamily="34" charset="0"/>
                <a:cs typeface="Times New Roman" panose="02020603050405020304" pitchFamily="18" charset="0"/>
              </a:rPr>
              <a:t>2019-20     $14,000,000</a:t>
            </a:r>
          </a:p>
          <a:p>
            <a:pPr lvl="0"/>
            <a:r>
              <a:rPr lang="en-US" altLang="en-US" sz="1050" dirty="0">
                <a:latin typeface="Arial Narrow" panose="020B0606020202030204" pitchFamily="34" charset="0"/>
                <a:ea typeface="Calibri" panose="020F0502020204030204" pitchFamily="34" charset="0"/>
                <a:cs typeface="Times New Roman" panose="02020603050405020304" pitchFamily="18" charset="0"/>
              </a:rPr>
              <a:t>2020-21     $18,000,000</a:t>
            </a:r>
          </a:p>
          <a:p>
            <a:pPr lvl="0"/>
            <a:r>
              <a:rPr lang="en-US" altLang="en-US" sz="1050" dirty="0">
                <a:latin typeface="Arial Narrow" panose="020B0606020202030204" pitchFamily="34" charset="0"/>
                <a:ea typeface="Calibri" panose="020F0502020204030204" pitchFamily="34" charset="0"/>
                <a:cs typeface="Times New Roman" panose="02020603050405020304" pitchFamily="18" charset="0"/>
              </a:rPr>
              <a:t>2021-22     $18,000,000</a:t>
            </a:r>
          </a:p>
          <a:p>
            <a:pPr lvl="0"/>
            <a:r>
              <a:rPr lang="en-US" altLang="en-US" sz="1050" dirty="0">
                <a:latin typeface="Arial Narrow" panose="020B0606020202030204" pitchFamily="34" charset="0"/>
                <a:ea typeface="Calibri" panose="020F0502020204030204" pitchFamily="34" charset="0"/>
                <a:cs typeface="Times New Roman" panose="02020603050405020304" pitchFamily="18" charset="0"/>
              </a:rPr>
              <a:t>2022-23     $18,000,000</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effectLst/>
              <a:latin typeface="Arial Narrow" panose="020B0606020202030204" pitchFamily="34" charset="0"/>
            </a:endParaRPr>
          </a:p>
        </p:txBody>
      </p:sp>
      <p:graphicFrame>
        <p:nvGraphicFramePr>
          <p:cNvPr id="11" name="Table 10">
            <a:extLst>
              <a:ext uri="{FF2B5EF4-FFF2-40B4-BE49-F238E27FC236}">
                <a16:creationId xmlns:a16="http://schemas.microsoft.com/office/drawing/2014/main" id="{F503A294-60FF-4A87-8136-C627057359D1}"/>
              </a:ext>
            </a:extLst>
          </p:cNvPr>
          <p:cNvGraphicFramePr>
            <a:graphicFrameLocks noGrp="1"/>
          </p:cNvGraphicFramePr>
          <p:nvPr>
            <p:extLst>
              <p:ext uri="{D42A27DB-BD31-4B8C-83A1-F6EECF244321}">
                <p14:modId xmlns:p14="http://schemas.microsoft.com/office/powerpoint/2010/main" val="2459544598"/>
              </p:ext>
            </p:extLst>
          </p:nvPr>
        </p:nvGraphicFramePr>
        <p:xfrm>
          <a:off x="472279" y="4571332"/>
          <a:ext cx="4386991" cy="746760"/>
        </p:xfrm>
        <a:graphic>
          <a:graphicData uri="http://schemas.openxmlformats.org/drawingml/2006/table">
            <a:tbl>
              <a:tblPr firstRow="1" firstCol="1" bandRow="1">
                <a:tableStyleId>{68D230F3-CF80-4859-8CE7-A43EE81993B5}</a:tableStyleId>
              </a:tblPr>
              <a:tblGrid>
                <a:gridCol w="1030721">
                  <a:extLst>
                    <a:ext uri="{9D8B030D-6E8A-4147-A177-3AD203B41FA5}">
                      <a16:colId xmlns:a16="http://schemas.microsoft.com/office/drawing/2014/main" val="2968291898"/>
                    </a:ext>
                  </a:extLst>
                </a:gridCol>
                <a:gridCol w="818602">
                  <a:extLst>
                    <a:ext uri="{9D8B030D-6E8A-4147-A177-3AD203B41FA5}">
                      <a16:colId xmlns:a16="http://schemas.microsoft.com/office/drawing/2014/main" val="2266687215"/>
                    </a:ext>
                  </a:extLst>
                </a:gridCol>
                <a:gridCol w="793415">
                  <a:extLst>
                    <a:ext uri="{9D8B030D-6E8A-4147-A177-3AD203B41FA5}">
                      <a16:colId xmlns:a16="http://schemas.microsoft.com/office/drawing/2014/main" val="1529568692"/>
                    </a:ext>
                  </a:extLst>
                </a:gridCol>
                <a:gridCol w="1744253">
                  <a:extLst>
                    <a:ext uri="{9D8B030D-6E8A-4147-A177-3AD203B41FA5}">
                      <a16:colId xmlns:a16="http://schemas.microsoft.com/office/drawing/2014/main" val="4088236511"/>
                    </a:ext>
                  </a:extLst>
                </a:gridCol>
              </a:tblGrid>
              <a:tr h="153670">
                <a:tc>
                  <a:txBody>
                    <a:bodyPr/>
                    <a:lstStyle/>
                    <a:p>
                      <a:pPr marL="0" marR="0" algn="just">
                        <a:spcBef>
                          <a:spcPts val="0"/>
                        </a:spcBef>
                        <a:spcAft>
                          <a:spcPts val="0"/>
                        </a:spcAft>
                      </a:pPr>
                      <a:r>
                        <a:rPr lang="en-US" sz="900" spc="-5" dirty="0">
                          <a:effectLst/>
                        </a:rPr>
                        <a:t>Funding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Amount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Percentage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Current Fiscal Breakdown Amount </a:t>
                      </a:r>
                    </a:p>
                  </a:txBody>
                  <a:tcPr marL="68580" marR="68580" marT="0" marB="0"/>
                </a:tc>
                <a:extLst>
                  <a:ext uri="{0D108BD9-81ED-4DB2-BD59-A6C34878D82A}">
                    <a16:rowId xmlns:a16="http://schemas.microsoft.com/office/drawing/2014/main" val="1887805346"/>
                  </a:ext>
                </a:extLst>
              </a:tr>
              <a:tr h="159385">
                <a:tc>
                  <a:txBody>
                    <a:bodyPr/>
                    <a:lstStyle/>
                    <a:p>
                      <a:pPr marL="0" marR="0" algn="just">
                        <a:spcBef>
                          <a:spcPts val="0"/>
                        </a:spcBef>
                        <a:spcAft>
                          <a:spcPts val="0"/>
                        </a:spcAft>
                      </a:pPr>
                      <a:r>
                        <a:rPr lang="en-US" sz="900" spc="-5" dirty="0">
                          <a:effectLst/>
                        </a:rPr>
                        <a:t>Federal (Gas Tax)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$27,200,00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40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$5,600,000</a:t>
                      </a:r>
                    </a:p>
                  </a:txBody>
                  <a:tcPr marL="68580" marR="68580" marT="0" marB="0"/>
                </a:tc>
                <a:extLst>
                  <a:ext uri="{0D108BD9-81ED-4DB2-BD59-A6C34878D82A}">
                    <a16:rowId xmlns:a16="http://schemas.microsoft.com/office/drawing/2014/main" val="2846304384"/>
                  </a:ext>
                </a:extLst>
              </a:tr>
              <a:tr h="153670">
                <a:tc>
                  <a:txBody>
                    <a:bodyPr/>
                    <a:lstStyle/>
                    <a:p>
                      <a:pPr marL="0" marR="0" algn="just">
                        <a:spcBef>
                          <a:spcPts val="0"/>
                        </a:spcBef>
                        <a:spcAft>
                          <a:spcPts val="0"/>
                        </a:spcAft>
                      </a:pPr>
                      <a:r>
                        <a:rPr lang="en-US" sz="900" spc="-5" dirty="0">
                          <a:effectLst/>
                        </a:rPr>
                        <a:t>Provincial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$22,664,400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33.33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$4,666,200</a:t>
                      </a:r>
                    </a:p>
                  </a:txBody>
                  <a:tcPr marL="68580" marR="68580" marT="0" marB="0"/>
                </a:tc>
                <a:extLst>
                  <a:ext uri="{0D108BD9-81ED-4DB2-BD59-A6C34878D82A}">
                    <a16:rowId xmlns:a16="http://schemas.microsoft.com/office/drawing/2014/main" val="268770839"/>
                  </a:ext>
                </a:extLst>
              </a:tr>
              <a:tr h="159385">
                <a:tc>
                  <a:txBody>
                    <a:bodyPr/>
                    <a:lstStyle/>
                    <a:p>
                      <a:pPr marL="0" marR="0" algn="just">
                        <a:spcBef>
                          <a:spcPts val="0"/>
                        </a:spcBef>
                        <a:spcAft>
                          <a:spcPts val="0"/>
                        </a:spcAft>
                      </a:pPr>
                      <a:r>
                        <a:rPr lang="en-US" sz="900" spc="-5" dirty="0">
                          <a:effectLst/>
                        </a:rPr>
                        <a:t>CBRM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mn-lt"/>
                          <a:ea typeface="+mn-ea"/>
                          <a:cs typeface="+mn-cs"/>
                        </a:rPr>
                        <a:t>$18,135,600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26.74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$3,733,800</a:t>
                      </a:r>
                    </a:p>
                  </a:txBody>
                  <a:tcPr marL="68580" marR="68580" marT="0" marB="0"/>
                </a:tc>
                <a:extLst>
                  <a:ext uri="{0D108BD9-81ED-4DB2-BD59-A6C34878D82A}">
                    <a16:rowId xmlns:a16="http://schemas.microsoft.com/office/drawing/2014/main" val="3768092519"/>
                  </a:ext>
                </a:extLst>
              </a:tr>
            </a:tbl>
          </a:graphicData>
        </a:graphic>
      </p:graphicFrame>
      <p:grpSp>
        <p:nvGrpSpPr>
          <p:cNvPr id="12" name="Group 11">
            <a:extLst>
              <a:ext uri="{FF2B5EF4-FFF2-40B4-BE49-F238E27FC236}">
                <a16:creationId xmlns:a16="http://schemas.microsoft.com/office/drawing/2014/main" id="{CB014835-B5E7-4197-B05A-7403647F4072}"/>
              </a:ext>
            </a:extLst>
          </p:cNvPr>
          <p:cNvGrpSpPr/>
          <p:nvPr/>
        </p:nvGrpSpPr>
        <p:grpSpPr>
          <a:xfrm>
            <a:off x="1852793" y="3843523"/>
            <a:ext cx="2928742" cy="706023"/>
            <a:chOff x="3928970" y="5596439"/>
            <a:chExt cx="3238746" cy="706023"/>
          </a:xfrm>
        </p:grpSpPr>
        <p:sp>
          <p:nvSpPr>
            <p:cNvPr id="13" name="Rectangle 12">
              <a:extLst>
                <a:ext uri="{FF2B5EF4-FFF2-40B4-BE49-F238E27FC236}">
                  <a16:creationId xmlns:a16="http://schemas.microsoft.com/office/drawing/2014/main" id="{F1E09224-C21B-4176-9793-2377FB762D6D}"/>
                </a:ext>
              </a:extLst>
            </p:cNvPr>
            <p:cNvSpPr/>
            <p:nvPr/>
          </p:nvSpPr>
          <p:spPr>
            <a:xfrm>
              <a:off x="3928970" y="5596439"/>
              <a:ext cx="3238746"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D1A1AF4-8B6D-406A-BE67-B2EDF3225027}"/>
                </a:ext>
              </a:extLst>
            </p:cNvPr>
            <p:cNvSpPr txBox="1"/>
            <p:nvPr/>
          </p:nvSpPr>
          <p:spPr>
            <a:xfrm>
              <a:off x="3979169" y="5656131"/>
              <a:ext cx="3115519" cy="646331"/>
            </a:xfrm>
            <a:prstGeom prst="rect">
              <a:avLst/>
            </a:prstGeom>
            <a:noFill/>
          </p:spPr>
          <p:txBody>
            <a:bodyPr wrap="none" rtlCol="0">
              <a:spAutoFit/>
            </a:bodyPr>
            <a:lstStyle/>
            <a:p>
              <a:r>
                <a:rPr lang="en-US" sz="1600" b="1" dirty="0">
                  <a:latin typeface="Arial Narrow" panose="020B0606020202030204" pitchFamily="34" charset="0"/>
                </a:rPr>
                <a:t>4 year Program Total $68,000,000</a:t>
              </a:r>
            </a:p>
            <a:p>
              <a:endParaRPr lang="en-US" sz="2000" dirty="0">
                <a:latin typeface="Arial Narrow" panose="020B0606020202030204" pitchFamily="34" charset="0"/>
              </a:endParaRPr>
            </a:p>
          </p:txBody>
        </p:sp>
      </p:grpSp>
      <p:pic>
        <p:nvPicPr>
          <p:cNvPr id="16" name="Picture 15">
            <a:extLst>
              <a:ext uri="{FF2B5EF4-FFF2-40B4-BE49-F238E27FC236}">
                <a16:creationId xmlns:a16="http://schemas.microsoft.com/office/drawing/2014/main" id="{74AAF63F-E1F0-461D-B4CF-A1D8C242A2D0}"/>
              </a:ext>
            </a:extLst>
          </p:cNvPr>
          <p:cNvPicPr>
            <a:picLocks noChangeAspect="1"/>
          </p:cNvPicPr>
          <p:nvPr/>
        </p:nvPicPr>
        <p:blipFill>
          <a:blip r:embed="rId3"/>
          <a:stretch>
            <a:fillRect/>
          </a:stretch>
        </p:blipFill>
        <p:spPr>
          <a:xfrm>
            <a:off x="5851869" y="1349261"/>
            <a:ext cx="3625596" cy="4834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432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3500"/>
                                        <p:tgtEl>
                                          <p:spTgt spid="16"/>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C04EF-AC1E-4939-87CA-AF2C7C4FC3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403308" y="2014799"/>
            <a:ext cx="4728732" cy="3546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DFF63B6-99C8-4F85-A4C6-100BEC2337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7" name="TextBox 6">
            <a:extLst>
              <a:ext uri="{FF2B5EF4-FFF2-40B4-BE49-F238E27FC236}">
                <a16:creationId xmlns:a16="http://schemas.microsoft.com/office/drawing/2014/main" id="{49196F68-3121-4DFE-B5DE-BBEEEFAF4575}"/>
              </a:ext>
            </a:extLst>
          </p:cNvPr>
          <p:cNvSpPr txBox="1"/>
          <p:nvPr/>
        </p:nvSpPr>
        <p:spPr>
          <a:xfrm>
            <a:off x="432391" y="389860"/>
            <a:ext cx="4674165"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Proposed Gravel Roads Paving</a:t>
            </a:r>
          </a:p>
        </p:txBody>
      </p:sp>
      <p:cxnSp>
        <p:nvCxnSpPr>
          <p:cNvPr id="8" name="Straight Connector 7">
            <a:extLst>
              <a:ext uri="{FF2B5EF4-FFF2-40B4-BE49-F238E27FC236}">
                <a16:creationId xmlns:a16="http://schemas.microsoft.com/office/drawing/2014/main" id="{6DAA5F72-02D8-4685-91D5-7531A7B6C97A}"/>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EBD3B64-3844-4F23-A6BB-40298E45FA03}"/>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grpSp>
        <p:nvGrpSpPr>
          <p:cNvPr id="10" name="Group 9">
            <a:extLst>
              <a:ext uri="{FF2B5EF4-FFF2-40B4-BE49-F238E27FC236}">
                <a16:creationId xmlns:a16="http://schemas.microsoft.com/office/drawing/2014/main" id="{E59F9611-3B7D-4E73-BFFC-853CD85C23C0}"/>
              </a:ext>
            </a:extLst>
          </p:cNvPr>
          <p:cNvGrpSpPr/>
          <p:nvPr/>
        </p:nvGrpSpPr>
        <p:grpSpPr>
          <a:xfrm>
            <a:off x="1203632" y="5628809"/>
            <a:ext cx="3405462" cy="473638"/>
            <a:chOff x="6297178" y="5865628"/>
            <a:chExt cx="3405462" cy="473638"/>
          </a:xfrm>
        </p:grpSpPr>
        <p:sp>
          <p:nvSpPr>
            <p:cNvPr id="11" name="Rectangle 10">
              <a:extLst>
                <a:ext uri="{FF2B5EF4-FFF2-40B4-BE49-F238E27FC236}">
                  <a16:creationId xmlns:a16="http://schemas.microsoft.com/office/drawing/2014/main" id="{26471D84-FB22-4B01-A623-BE42148E3444}"/>
                </a:ext>
              </a:extLst>
            </p:cNvPr>
            <p:cNvSpPr/>
            <p:nvPr/>
          </p:nvSpPr>
          <p:spPr>
            <a:xfrm>
              <a:off x="6297178" y="5865628"/>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A67C0F0-A8CC-4AD6-9C37-FD9DFC0F1785}"/>
                </a:ext>
              </a:extLst>
            </p:cNvPr>
            <p:cNvSpPr txBox="1"/>
            <p:nvPr/>
          </p:nvSpPr>
          <p:spPr>
            <a:xfrm>
              <a:off x="6900531" y="5902392"/>
              <a:ext cx="1984839" cy="400110"/>
            </a:xfrm>
            <a:prstGeom prst="rect">
              <a:avLst/>
            </a:prstGeom>
            <a:noFill/>
          </p:spPr>
          <p:txBody>
            <a:bodyPr wrap="none" rtlCol="0">
              <a:spAutoFit/>
            </a:bodyPr>
            <a:lstStyle/>
            <a:p>
              <a:r>
                <a:rPr lang="en-US" sz="2000" dirty="0">
                  <a:latin typeface="Arial Narrow" panose="020B0606020202030204" pitchFamily="34" charset="0"/>
                </a:rPr>
                <a:t>Total	$430,000</a:t>
              </a:r>
            </a:p>
          </p:txBody>
        </p:sp>
      </p:grpSp>
      <p:sp>
        <p:nvSpPr>
          <p:cNvPr id="13" name="Rectangle 12">
            <a:extLst>
              <a:ext uri="{FF2B5EF4-FFF2-40B4-BE49-F238E27FC236}">
                <a16:creationId xmlns:a16="http://schemas.microsoft.com/office/drawing/2014/main" id="{83BB8BFB-224B-41B5-966F-43E078E30579}"/>
              </a:ext>
            </a:extLst>
          </p:cNvPr>
          <p:cNvSpPr/>
          <p:nvPr/>
        </p:nvSpPr>
        <p:spPr>
          <a:xfrm>
            <a:off x="432391" y="1782694"/>
            <a:ext cx="5328230" cy="2677656"/>
          </a:xfrm>
          <a:prstGeom prst="rect">
            <a:avLst/>
          </a:prstGeom>
        </p:spPr>
        <p:txBody>
          <a:bodyPr wrap="square">
            <a:spAutoFit/>
          </a:bodyPr>
          <a:lstStyle/>
          <a:p>
            <a:r>
              <a:rPr lang="en-US" sz="1200" dirty="0">
                <a:latin typeface="Arial Narrow" panose="020B0606020202030204" pitchFamily="34" charset="0"/>
              </a:rPr>
              <a:t>There are 12 fully listed Cape Breton Regional Municipality that reside outside the former municipal town units which require initial paving. These 12 gravel roads are located un Districts 1,3,4,7,8,11 &amp; 12.</a:t>
            </a:r>
          </a:p>
          <a:p>
            <a:endParaRPr lang="en-US" sz="1200" dirty="0">
              <a:latin typeface="Arial Narrow" panose="020B0606020202030204" pitchFamily="34" charset="0"/>
            </a:endParaRPr>
          </a:p>
          <a:p>
            <a:r>
              <a:rPr lang="en-US" sz="1200" dirty="0">
                <a:latin typeface="Arial Narrow" panose="020B0606020202030204" pitchFamily="34" charset="0"/>
              </a:rPr>
              <a:t>We are operating under the basic principal of age &amp; level of service in formulating our 2019 program.</a:t>
            </a:r>
          </a:p>
          <a:p>
            <a:endParaRPr lang="en-US" sz="1200" dirty="0">
              <a:latin typeface="Arial Narrow" panose="020B0606020202030204" pitchFamily="34" charset="0"/>
            </a:endParaRPr>
          </a:p>
          <a:p>
            <a:r>
              <a:rPr lang="en-US" sz="1200" dirty="0">
                <a:latin typeface="Arial Narrow" panose="020B0606020202030204" pitchFamily="34" charset="0"/>
              </a:rPr>
              <a:t>There are 4 CBRM gravel roads proposed for rehabilitation across CBRM for this construction season.</a:t>
            </a:r>
          </a:p>
          <a:p>
            <a:endParaRPr lang="en-US" sz="1200" dirty="0">
              <a:latin typeface="Arial Narrow" panose="020B0606020202030204" pitchFamily="34" charset="0"/>
            </a:endParaRPr>
          </a:p>
          <a:p>
            <a:r>
              <a:rPr lang="en-US" sz="1200" dirty="0" err="1">
                <a:latin typeface="Arial Narrow" panose="020B0606020202030204" pitchFamily="34" charset="0"/>
              </a:rPr>
              <a:t>Jenwood</a:t>
            </a:r>
            <a:r>
              <a:rPr lang="en-US" sz="1200" dirty="0">
                <a:latin typeface="Arial Narrow" panose="020B0606020202030204" pitchFamily="34" charset="0"/>
              </a:rPr>
              <a:t> Drive			District 11</a:t>
            </a:r>
          </a:p>
          <a:p>
            <a:r>
              <a:rPr lang="en-US" sz="1200" dirty="0" err="1">
                <a:latin typeface="Arial Narrow" panose="020B0606020202030204" pitchFamily="34" charset="0"/>
              </a:rPr>
              <a:t>Maglyn</a:t>
            </a:r>
            <a:r>
              <a:rPr lang="en-US" sz="1200" dirty="0">
                <a:latin typeface="Arial Narrow" panose="020B0606020202030204" pitchFamily="34" charset="0"/>
              </a:rPr>
              <a:t> Drive             		District 11</a:t>
            </a:r>
          </a:p>
          <a:p>
            <a:r>
              <a:rPr lang="en-US" sz="1200" dirty="0" err="1">
                <a:latin typeface="Arial Narrow" panose="020B0606020202030204" pitchFamily="34" charset="0"/>
              </a:rPr>
              <a:t>Nearindale</a:t>
            </a:r>
            <a:r>
              <a:rPr lang="en-US" sz="1200" dirty="0">
                <a:latin typeface="Arial Narrow" panose="020B0606020202030204" pitchFamily="34" charset="0"/>
              </a:rPr>
              <a:t> Drive       		District 11</a:t>
            </a:r>
          </a:p>
          <a:p>
            <a:r>
              <a:rPr lang="en-US" sz="1200" dirty="0" err="1">
                <a:latin typeface="Arial Narrow" panose="020B0606020202030204" pitchFamily="34" charset="0"/>
              </a:rPr>
              <a:t>Liscomb</a:t>
            </a:r>
            <a:r>
              <a:rPr lang="en-US" sz="1200" dirty="0">
                <a:latin typeface="Arial Narrow" panose="020B0606020202030204" pitchFamily="34" charset="0"/>
              </a:rPr>
              <a:t> Point Drive 		District 12</a:t>
            </a:r>
          </a:p>
        </p:txBody>
      </p:sp>
    </p:spTree>
    <p:extLst>
      <p:ext uri="{BB962C8B-B14F-4D97-AF65-F5344CB8AC3E}">
        <p14:creationId xmlns:p14="http://schemas.microsoft.com/office/powerpoint/2010/main" val="1073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3500"/>
                                        <p:tgtEl>
                                          <p:spTgt spid="5"/>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156A4-DB14-485E-BB3E-8CA17AA584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5" name="TextBox 4">
            <a:extLst>
              <a:ext uri="{FF2B5EF4-FFF2-40B4-BE49-F238E27FC236}">
                <a16:creationId xmlns:a16="http://schemas.microsoft.com/office/drawing/2014/main" id="{835818E1-94F9-48F6-8D2B-70E9B0A693E5}"/>
              </a:ext>
            </a:extLst>
          </p:cNvPr>
          <p:cNvSpPr txBox="1"/>
          <p:nvPr/>
        </p:nvSpPr>
        <p:spPr>
          <a:xfrm>
            <a:off x="432391" y="389860"/>
            <a:ext cx="4367799"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J Class Roads – Initial Paving</a:t>
            </a:r>
          </a:p>
        </p:txBody>
      </p:sp>
      <p:cxnSp>
        <p:nvCxnSpPr>
          <p:cNvPr id="6" name="Straight Connector 5">
            <a:extLst>
              <a:ext uri="{FF2B5EF4-FFF2-40B4-BE49-F238E27FC236}">
                <a16:creationId xmlns:a16="http://schemas.microsoft.com/office/drawing/2014/main" id="{63196D7A-84BC-41D3-B5E0-054D60E9ECEF}"/>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5974FD3-5D04-4A41-8185-D4717A442442}"/>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9" name="Rectangle 2">
            <a:extLst>
              <a:ext uri="{FF2B5EF4-FFF2-40B4-BE49-F238E27FC236}">
                <a16:creationId xmlns:a16="http://schemas.microsoft.com/office/drawing/2014/main" id="{0CFC5D3F-E201-47E1-83CB-CCCFAD4A5547}"/>
              </a:ext>
            </a:extLst>
          </p:cNvPr>
          <p:cNvSpPr>
            <a:spLocks noChangeArrowheads="1"/>
          </p:cNvSpPr>
          <p:nvPr/>
        </p:nvSpPr>
        <p:spPr bwMode="auto">
          <a:xfrm>
            <a:off x="321682" y="2203646"/>
            <a:ext cx="4304643" cy="2554545"/>
          </a:xfrm>
          <a:prstGeom prst="rect">
            <a:avLst/>
          </a:prstGeom>
          <a:solidFill>
            <a:schemeClr val="bg1"/>
          </a:solidFill>
          <a:ln>
            <a:solidFill>
              <a:schemeClr val="bg1"/>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rPr>
              <a:t>Since the early 2000’s, CBRM has entered into a 50-50 cost share agreement with the province of Nova Scotia for the initial paving of ‘J-Class’ roads that reside within CBRM. The CBRM selects and prioritizes the roads to be paved in the program. The road selection is based upon consultation with the District Councillor on a cycling basis, through each district which incorporates ‘J-Class’ roads. CBRM is currently working from a 2015 Council approved list. The current list has 4 roads remaining, involving approximately 1.37km</a:t>
            </a:r>
            <a:endParaRPr kumimoji="0" lang="en-US" altLang="en-US" sz="600" b="0" i="0" u="none" strike="noStrike" cap="none" normalizeH="0" baseline="0" dirty="0">
              <a:ln>
                <a:noFill/>
              </a:ln>
              <a:solidFill>
                <a:schemeClr val="tx1"/>
              </a:solidFill>
              <a:effectLst/>
              <a:latin typeface="Arial Narrow" panose="020B0606020202030204" pitchFamily="34" charset="0"/>
            </a:endParaRPr>
          </a:p>
        </p:txBody>
      </p:sp>
      <p:pic>
        <p:nvPicPr>
          <p:cNvPr id="12" name="Picture 11">
            <a:extLst>
              <a:ext uri="{FF2B5EF4-FFF2-40B4-BE49-F238E27FC236}">
                <a16:creationId xmlns:a16="http://schemas.microsoft.com/office/drawing/2014/main" id="{07D023D5-45C2-4D63-950A-6BEB98559FEC}"/>
              </a:ext>
            </a:extLst>
          </p:cNvPr>
          <p:cNvPicPr>
            <a:picLocks noChangeAspect="1"/>
          </p:cNvPicPr>
          <p:nvPr/>
        </p:nvPicPr>
        <p:blipFill>
          <a:blip r:embed="rId3"/>
          <a:stretch>
            <a:fillRect/>
          </a:stretch>
        </p:blipFill>
        <p:spPr>
          <a:xfrm>
            <a:off x="4738213" y="1415943"/>
            <a:ext cx="4802736" cy="4026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240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3250"/>
                                        <p:tgtEl>
                                          <p:spTgt spid="12"/>
                                        </p:tgtEl>
                                      </p:cBhvr>
                                    </p:animEffect>
                                  </p:childTnLst>
                                </p:cTn>
                              </p:par>
                            </p:childTnLst>
                          </p:cTn>
                        </p:par>
                        <p:par>
                          <p:cTn id="8" fill="hold">
                            <p:stCondLst>
                              <p:cond delay="32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873707-06EE-4B83-81F7-4080C230C4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5" name="TextBox 4">
            <a:extLst>
              <a:ext uri="{FF2B5EF4-FFF2-40B4-BE49-F238E27FC236}">
                <a16:creationId xmlns:a16="http://schemas.microsoft.com/office/drawing/2014/main" id="{9C85E752-9BD4-47E6-8987-00E7B571059F}"/>
              </a:ext>
            </a:extLst>
          </p:cNvPr>
          <p:cNvSpPr txBox="1"/>
          <p:nvPr/>
        </p:nvSpPr>
        <p:spPr>
          <a:xfrm>
            <a:off x="432391" y="389860"/>
            <a:ext cx="4367799"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J Class Roads – Initial Paving</a:t>
            </a:r>
          </a:p>
        </p:txBody>
      </p:sp>
      <p:cxnSp>
        <p:nvCxnSpPr>
          <p:cNvPr id="6" name="Straight Connector 5">
            <a:extLst>
              <a:ext uri="{FF2B5EF4-FFF2-40B4-BE49-F238E27FC236}">
                <a16:creationId xmlns:a16="http://schemas.microsoft.com/office/drawing/2014/main" id="{AA79E62B-843C-435E-A060-FC9A99B7336A}"/>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C496C46-16B2-44BC-B7E8-0C118084AF1F}"/>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9" name="Rectangle 8">
            <a:extLst>
              <a:ext uri="{FF2B5EF4-FFF2-40B4-BE49-F238E27FC236}">
                <a16:creationId xmlns:a16="http://schemas.microsoft.com/office/drawing/2014/main" id="{97106958-40A3-4580-9E3F-615DBEED191C}"/>
              </a:ext>
            </a:extLst>
          </p:cNvPr>
          <p:cNvSpPr/>
          <p:nvPr/>
        </p:nvSpPr>
        <p:spPr>
          <a:xfrm>
            <a:off x="1622058" y="1226923"/>
            <a:ext cx="7592775" cy="3385542"/>
          </a:xfrm>
          <a:prstGeom prst="rect">
            <a:avLst/>
          </a:prstGeom>
        </p:spPr>
        <p:txBody>
          <a:bodyPr wrap="square">
            <a:spAutoFit/>
          </a:bodyPr>
          <a:lstStyle/>
          <a:p>
            <a:r>
              <a:rPr lang="en-US" sz="1600" dirty="0">
                <a:latin typeface="Arial Narrow" panose="020B0606020202030204" pitchFamily="34" charset="0"/>
                <a:cs typeface="Arial" panose="020B0604020202020204" pitchFamily="34" charset="0"/>
              </a:rPr>
              <a:t>Priority	          Road				            District</a:t>
            </a:r>
          </a:p>
          <a:p>
            <a:pPr>
              <a:lnSpc>
                <a:spcPct val="200000"/>
              </a:lnSpc>
            </a:pPr>
            <a:r>
              <a:rPr lang="en-US" sz="1100" dirty="0">
                <a:latin typeface="Arial Narrow" panose="020B0606020202030204" pitchFamily="34" charset="0"/>
                <a:cs typeface="Arial" panose="020B0604020202020204" pitchFamily="34" charset="0"/>
              </a:rPr>
              <a:t>    1           </a:t>
            </a:r>
            <a:r>
              <a:rPr lang="en-US" sz="1100" strike="sngStrike" dirty="0">
                <a:latin typeface="Arial Narrow" panose="020B0606020202030204" pitchFamily="34" charset="0"/>
                <a:cs typeface="Arial" panose="020B0604020202020204" pitchFamily="34" charset="0"/>
              </a:rPr>
              <a:t>Country Lane (Completed 2015)	</a:t>
            </a:r>
            <a:r>
              <a:rPr lang="en-US" sz="11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                   	              </a:t>
            </a:r>
            <a:r>
              <a:rPr lang="en-US" sz="1100" dirty="0">
                <a:latin typeface="Arial Narrow" panose="020B0606020202030204" pitchFamily="34" charset="0"/>
                <a:cs typeface="Arial" panose="020B0604020202020204" pitchFamily="34" charset="0"/>
              </a:rPr>
              <a:t>		8    </a:t>
            </a:r>
          </a:p>
          <a:p>
            <a:pPr>
              <a:lnSpc>
                <a:spcPct val="200000"/>
              </a:lnSpc>
            </a:pPr>
            <a:r>
              <a:rPr lang="en-US" sz="1100" dirty="0">
                <a:latin typeface="Arial Narrow" panose="020B0606020202030204" pitchFamily="34" charset="0"/>
                <a:cs typeface="Arial" panose="020B0604020202020204" pitchFamily="34" charset="0"/>
              </a:rPr>
              <a:t>    2           </a:t>
            </a:r>
            <a:r>
              <a:rPr lang="en-US" sz="1100" strike="sngStrike" dirty="0">
                <a:latin typeface="Arial Narrow" panose="020B0606020202030204" pitchFamily="34" charset="0"/>
                <a:cs typeface="Arial" panose="020B0604020202020204" pitchFamily="34" charset="0"/>
              </a:rPr>
              <a:t>Egan Ave, Cooks Lane (Completed 2015)</a:t>
            </a:r>
            <a:r>
              <a:rPr lang="en-US" sz="1100" dirty="0">
                <a:latin typeface="Arial Narrow" panose="020B0606020202030204" pitchFamily="34" charset="0"/>
                <a:cs typeface="Arial" panose="020B0604020202020204" pitchFamily="34" charset="0"/>
              </a:rPr>
              <a:t>		           		12  </a:t>
            </a:r>
          </a:p>
          <a:p>
            <a:pPr>
              <a:lnSpc>
                <a:spcPct val="200000"/>
              </a:lnSpc>
            </a:pPr>
            <a:r>
              <a:rPr lang="en-US" sz="1100" dirty="0">
                <a:latin typeface="Arial Narrow" panose="020B0606020202030204" pitchFamily="34" charset="0"/>
                <a:cs typeface="Arial" panose="020B0604020202020204" pitchFamily="34" charset="0"/>
              </a:rPr>
              <a:t>    3           </a:t>
            </a:r>
            <a:r>
              <a:rPr lang="en-US" sz="1100" strike="sngStrike" dirty="0">
                <a:latin typeface="Arial Narrow" panose="020B0606020202030204" pitchFamily="34" charset="0"/>
                <a:cs typeface="Arial" panose="020B0604020202020204" pitchFamily="34" charset="0"/>
              </a:rPr>
              <a:t>Berthelot Crescent, Staney Brea  (Completed 2016</a:t>
            </a:r>
            <a:r>
              <a:rPr lang="en-US" sz="1100" dirty="0">
                <a:latin typeface="Arial Narrow" panose="020B0606020202030204" pitchFamily="34" charset="0"/>
                <a:cs typeface="Arial" panose="020B0604020202020204" pitchFamily="34" charset="0"/>
              </a:rPr>
              <a:t>)                              		3   </a:t>
            </a:r>
          </a:p>
          <a:p>
            <a:pPr>
              <a:lnSpc>
                <a:spcPct val="200000"/>
              </a:lnSpc>
            </a:pPr>
            <a:r>
              <a:rPr lang="en-US" sz="1100" dirty="0">
                <a:latin typeface="Arial Narrow" panose="020B0606020202030204" pitchFamily="34" charset="0"/>
                <a:cs typeface="Arial" panose="020B0604020202020204" pitchFamily="34" charset="0"/>
              </a:rPr>
              <a:t>    4           </a:t>
            </a:r>
            <a:r>
              <a:rPr lang="en-US" sz="1100" strike="sngStrike" dirty="0">
                <a:latin typeface="Arial Narrow" panose="020B0606020202030204" pitchFamily="34" charset="0"/>
                <a:cs typeface="Arial" panose="020B0604020202020204" pitchFamily="34" charset="0"/>
              </a:rPr>
              <a:t>Carmichael Drive, Johnson Crescent (Completed 2015</a:t>
            </a:r>
            <a:r>
              <a:rPr lang="en-US" sz="1100" dirty="0">
                <a:latin typeface="Arial Narrow" panose="020B0606020202030204" pitchFamily="34" charset="0"/>
                <a:cs typeface="Arial" panose="020B0604020202020204" pitchFamily="34" charset="0"/>
              </a:rPr>
              <a:t>)			4</a:t>
            </a:r>
          </a:p>
          <a:p>
            <a:pPr>
              <a:lnSpc>
                <a:spcPct val="200000"/>
              </a:lnSpc>
            </a:pPr>
            <a:r>
              <a:rPr lang="en-US" sz="1100" dirty="0">
                <a:latin typeface="Arial Narrow" panose="020B0606020202030204" pitchFamily="34" charset="0"/>
                <a:cs typeface="Arial" panose="020B0604020202020204" pitchFamily="34" charset="0"/>
              </a:rPr>
              <a:t>    5           </a:t>
            </a:r>
            <a:r>
              <a:rPr lang="en-US" sz="1100" strike="sngStrike" dirty="0">
                <a:latin typeface="Arial Narrow" panose="020B0606020202030204" pitchFamily="34" charset="0"/>
                <a:cs typeface="Arial" panose="020B0604020202020204" pitchFamily="34" charset="0"/>
              </a:rPr>
              <a:t>O’Neil’s Road   (Completed 2016)</a:t>
            </a:r>
            <a:r>
              <a:rPr lang="en-US" sz="1100" dirty="0">
                <a:latin typeface="Arial Narrow" panose="020B0606020202030204" pitchFamily="34" charset="0"/>
                <a:cs typeface="Arial" panose="020B0604020202020204" pitchFamily="34" charset="0"/>
              </a:rPr>
              <a:t>				4</a:t>
            </a:r>
          </a:p>
          <a:p>
            <a:pPr>
              <a:lnSpc>
                <a:spcPct val="200000"/>
              </a:lnSpc>
            </a:pPr>
            <a:r>
              <a:rPr lang="en-US" sz="1100" dirty="0">
                <a:latin typeface="Arial Narrow" panose="020B0606020202030204" pitchFamily="34" charset="0"/>
                <a:cs typeface="Arial" panose="020B0604020202020204" pitchFamily="34" charset="0"/>
              </a:rPr>
              <a:t>    6           </a:t>
            </a:r>
            <a:r>
              <a:rPr lang="en-US" sz="1100" strike="sngStrike" dirty="0">
                <a:latin typeface="Arial Narrow" panose="020B0606020202030204" pitchFamily="34" charset="0"/>
                <a:cs typeface="Arial" panose="020B0604020202020204" pitchFamily="34" charset="0"/>
              </a:rPr>
              <a:t>Posure Street, Killarney Crescent, Kristen Court  (Completed 2017)</a:t>
            </a:r>
            <a:r>
              <a:rPr lang="en-US" sz="1100" dirty="0">
                <a:latin typeface="Arial Narrow" panose="020B0606020202030204" pitchFamily="34" charset="0"/>
                <a:cs typeface="Arial" panose="020B0604020202020204" pitchFamily="34" charset="0"/>
              </a:rPr>
              <a:t>		7          </a:t>
            </a:r>
          </a:p>
          <a:p>
            <a:pPr>
              <a:lnSpc>
                <a:spcPct val="200000"/>
              </a:lnSpc>
            </a:pPr>
            <a:r>
              <a:rPr lang="en-US" sz="1100" dirty="0">
                <a:solidFill>
                  <a:srgbClr val="C00000"/>
                </a:solidFill>
                <a:latin typeface="Arial Narrow" panose="020B0606020202030204" pitchFamily="34" charset="0"/>
                <a:cs typeface="Arial" panose="020B0604020202020204" pitchFamily="34" charset="0"/>
              </a:rPr>
              <a:t>    </a:t>
            </a:r>
            <a:r>
              <a:rPr lang="en-US" sz="1100" dirty="0">
                <a:latin typeface="Arial Narrow" panose="020B0606020202030204" pitchFamily="34" charset="0"/>
                <a:cs typeface="Arial" panose="020B0604020202020204" pitchFamily="34" charset="0"/>
              </a:rPr>
              <a:t>7           </a:t>
            </a:r>
            <a:r>
              <a:rPr lang="en-US" sz="1100" b="1" u="sng" dirty="0">
                <a:latin typeface="Arial Narrow" panose="020B0606020202030204" pitchFamily="34" charset="0"/>
                <a:cs typeface="Arial" panose="020B0604020202020204" pitchFamily="34" charset="0"/>
              </a:rPr>
              <a:t>Hanna Street</a:t>
            </a:r>
            <a:r>
              <a:rPr lang="en-US" sz="1100" dirty="0">
                <a:latin typeface="Arial Narrow" panose="020B0606020202030204" pitchFamily="34" charset="0"/>
                <a:cs typeface="Arial" panose="020B0604020202020204" pitchFamily="34" charset="0"/>
              </a:rPr>
              <a:t>, </a:t>
            </a:r>
            <a:r>
              <a:rPr lang="en-US" sz="1100" strike="sngStrike" dirty="0">
                <a:latin typeface="Arial Narrow" panose="020B0606020202030204" pitchFamily="34" charset="0"/>
                <a:cs typeface="Arial" panose="020B0604020202020204" pitchFamily="34" charset="0"/>
              </a:rPr>
              <a:t>Karen Lynn Court, Nearingdale Drive  (Completed 2018)</a:t>
            </a:r>
            <a:r>
              <a:rPr lang="en-US" sz="1100" dirty="0">
                <a:latin typeface="Arial Narrow" panose="020B0606020202030204" pitchFamily="34" charset="0"/>
                <a:cs typeface="Arial" panose="020B0604020202020204" pitchFamily="34" charset="0"/>
              </a:rPr>
              <a:t>		11</a:t>
            </a:r>
          </a:p>
          <a:p>
            <a:pPr>
              <a:lnSpc>
                <a:spcPct val="200000"/>
              </a:lnSpc>
            </a:pPr>
            <a:r>
              <a:rPr lang="en-US" sz="1100" dirty="0">
                <a:latin typeface="Arial Narrow" panose="020B0606020202030204" pitchFamily="34" charset="0"/>
                <a:cs typeface="Arial" panose="020B0604020202020204" pitchFamily="34" charset="0"/>
              </a:rPr>
              <a:t>    </a:t>
            </a:r>
            <a:r>
              <a:rPr lang="en-US" sz="1100" dirty="0">
                <a:solidFill>
                  <a:srgbClr val="FF0000"/>
                </a:solidFill>
                <a:latin typeface="Arial Narrow" panose="020B0606020202030204" pitchFamily="34" charset="0"/>
                <a:cs typeface="Arial" panose="020B0604020202020204" pitchFamily="34" charset="0"/>
              </a:rPr>
              <a:t>8           </a:t>
            </a:r>
            <a:r>
              <a:rPr lang="en-US" sz="1100" b="1" u="sng" dirty="0">
                <a:solidFill>
                  <a:srgbClr val="FF0000"/>
                </a:solidFill>
                <a:latin typeface="Arial Narrow" panose="020B0606020202030204" pitchFamily="34" charset="0"/>
                <a:cs typeface="Arial" panose="020B0604020202020204" pitchFamily="34" charset="0"/>
              </a:rPr>
              <a:t>Harrietha Road</a:t>
            </a:r>
            <a:r>
              <a:rPr lang="en-US" sz="1100" dirty="0">
                <a:latin typeface="Arial Narrow" panose="020B0606020202030204" pitchFamily="34" charset="0"/>
                <a:cs typeface="Arial" panose="020B0604020202020204" pitchFamily="34" charset="0"/>
              </a:rPr>
              <a:t>				           	2</a:t>
            </a:r>
          </a:p>
          <a:p>
            <a:pPr>
              <a:lnSpc>
                <a:spcPct val="200000"/>
              </a:lnSpc>
            </a:pPr>
            <a:r>
              <a:rPr lang="en-US" sz="1100" dirty="0">
                <a:solidFill>
                  <a:srgbClr val="FF0000"/>
                </a:solidFill>
                <a:latin typeface="Arial Narrow" panose="020B0606020202030204" pitchFamily="34" charset="0"/>
                <a:cs typeface="Arial" panose="020B0604020202020204" pitchFamily="34" charset="0"/>
              </a:rPr>
              <a:t>    </a:t>
            </a:r>
            <a:r>
              <a:rPr lang="en-US" sz="1100" dirty="0">
                <a:latin typeface="Arial Narrow" panose="020B0606020202030204" pitchFamily="34" charset="0"/>
                <a:cs typeface="Arial" panose="020B0604020202020204" pitchFamily="34" charset="0"/>
              </a:rPr>
              <a:t>9 </a:t>
            </a:r>
            <a:r>
              <a:rPr lang="en-US" sz="1100" b="1" dirty="0">
                <a:latin typeface="Arial Narrow" panose="020B0606020202030204" pitchFamily="34" charset="0"/>
                <a:cs typeface="Arial" panose="020B0604020202020204" pitchFamily="34" charset="0"/>
              </a:rPr>
              <a:t>          Wilfred Place, </a:t>
            </a:r>
            <a:r>
              <a:rPr lang="en-US" sz="1100" strike="sngStrike" dirty="0">
                <a:latin typeface="Arial Narrow" panose="020B0606020202030204" pitchFamily="34" charset="0"/>
                <a:cs typeface="Arial" panose="020B0604020202020204" pitchFamily="34" charset="0"/>
              </a:rPr>
              <a:t>Earl’s Lane (Completed 2018), </a:t>
            </a:r>
            <a:r>
              <a:rPr lang="en-US" sz="1100" b="1" dirty="0">
                <a:latin typeface="Arial Narrow" panose="020B0606020202030204" pitchFamily="34" charset="0"/>
                <a:cs typeface="Arial" panose="020B0604020202020204" pitchFamily="34" charset="0"/>
              </a:rPr>
              <a:t>Gowrie Street</a:t>
            </a:r>
            <a:r>
              <a:rPr lang="en-US" sz="1100" dirty="0">
                <a:latin typeface="Arial Narrow" panose="020B0606020202030204" pitchFamily="34" charset="0"/>
                <a:cs typeface="Arial" panose="020B0604020202020204" pitchFamily="34" charset="0"/>
              </a:rPr>
              <a:t>		            	8</a:t>
            </a:r>
          </a:p>
        </p:txBody>
      </p:sp>
      <p:grpSp>
        <p:nvGrpSpPr>
          <p:cNvPr id="14" name="Group 13">
            <a:extLst>
              <a:ext uri="{FF2B5EF4-FFF2-40B4-BE49-F238E27FC236}">
                <a16:creationId xmlns:a16="http://schemas.microsoft.com/office/drawing/2014/main" id="{8B24C7D4-24FD-4E60-BDBB-9C27DE430832}"/>
              </a:ext>
            </a:extLst>
          </p:cNvPr>
          <p:cNvGrpSpPr/>
          <p:nvPr/>
        </p:nvGrpSpPr>
        <p:grpSpPr>
          <a:xfrm>
            <a:off x="6297178" y="5865628"/>
            <a:ext cx="3405462" cy="473638"/>
            <a:chOff x="6297178" y="5865628"/>
            <a:chExt cx="3405462" cy="473638"/>
          </a:xfrm>
        </p:grpSpPr>
        <p:sp>
          <p:nvSpPr>
            <p:cNvPr id="10" name="Rectangle 9">
              <a:extLst>
                <a:ext uri="{FF2B5EF4-FFF2-40B4-BE49-F238E27FC236}">
                  <a16:creationId xmlns:a16="http://schemas.microsoft.com/office/drawing/2014/main" id="{648B01D0-F024-4A27-AD08-ABE037B0A77A}"/>
                </a:ext>
              </a:extLst>
            </p:cNvPr>
            <p:cNvSpPr/>
            <p:nvPr/>
          </p:nvSpPr>
          <p:spPr>
            <a:xfrm>
              <a:off x="6297178" y="5865628"/>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962EDDA-7A4A-4EE0-A6AA-44D066D33289}"/>
                </a:ext>
              </a:extLst>
            </p:cNvPr>
            <p:cNvSpPr txBox="1"/>
            <p:nvPr/>
          </p:nvSpPr>
          <p:spPr>
            <a:xfrm>
              <a:off x="6900531" y="5902392"/>
              <a:ext cx="1984839" cy="400110"/>
            </a:xfrm>
            <a:prstGeom prst="rect">
              <a:avLst/>
            </a:prstGeom>
            <a:noFill/>
          </p:spPr>
          <p:txBody>
            <a:bodyPr wrap="none" rtlCol="0">
              <a:spAutoFit/>
            </a:bodyPr>
            <a:lstStyle/>
            <a:p>
              <a:r>
                <a:rPr lang="en-US" sz="2000" dirty="0">
                  <a:latin typeface="Arial Narrow" panose="020B0606020202030204" pitchFamily="34" charset="0"/>
                </a:rPr>
                <a:t>Total	$286,786</a:t>
              </a:r>
            </a:p>
          </p:txBody>
        </p:sp>
      </p:grpSp>
      <p:sp>
        <p:nvSpPr>
          <p:cNvPr id="12" name="Rectangle 2">
            <a:extLst>
              <a:ext uri="{FF2B5EF4-FFF2-40B4-BE49-F238E27FC236}">
                <a16:creationId xmlns:a16="http://schemas.microsoft.com/office/drawing/2014/main" id="{58ECF527-34AF-4344-A1BC-6A51B79D7BA1}"/>
              </a:ext>
            </a:extLst>
          </p:cNvPr>
          <p:cNvSpPr>
            <a:spLocks noChangeArrowheads="1"/>
          </p:cNvSpPr>
          <p:nvPr/>
        </p:nvSpPr>
        <p:spPr bwMode="auto">
          <a:xfrm>
            <a:off x="992703" y="5170137"/>
            <a:ext cx="8301692" cy="307777"/>
          </a:xfrm>
          <a:prstGeom prst="rect">
            <a:avLst/>
          </a:prstGeom>
          <a:solidFill>
            <a:schemeClr val="bg1"/>
          </a:solidFill>
          <a:ln>
            <a:solidFill>
              <a:schemeClr val="bg1"/>
            </a:solid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rPr>
              <a:t>NSTIR has notified CBRM that </a:t>
            </a:r>
            <a:r>
              <a:rPr kumimoji="0" lang="en-US" altLang="en-US" sz="1400" b="1" i="0" u="none" strike="noStrike" cap="none" normalizeH="0" baseline="0" dirty="0" err="1">
                <a:ln>
                  <a:noFill/>
                </a:ln>
                <a:effectLst/>
                <a:latin typeface="Arial Narrow" panose="020B0606020202030204" pitchFamily="34" charset="0"/>
                <a:ea typeface="Calibri" panose="020F0502020204030204" pitchFamily="34" charset="0"/>
                <a:cs typeface="Arial" panose="020B0604020202020204" pitchFamily="34" charset="0"/>
              </a:rPr>
              <a:t>Harrietha</a:t>
            </a:r>
            <a:r>
              <a:rPr kumimoji="0" lang="en-US" altLang="en-US" sz="1400" b="1" i="0"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rPr>
              <a:t> Road only has been approved for funding for </a:t>
            </a:r>
            <a:r>
              <a:rPr lang="en-US" altLang="en-US" sz="1400" b="1" dirty="0">
                <a:latin typeface="Arial Narrow" panose="020B0606020202030204" pitchFamily="34" charset="0"/>
                <a:ea typeface="Calibri" panose="020F0502020204030204" pitchFamily="34" charset="0"/>
                <a:cs typeface="Arial" panose="020B0604020202020204" pitchFamily="34" charset="0"/>
              </a:rPr>
              <a:t>this </a:t>
            </a:r>
            <a:r>
              <a:rPr kumimoji="0" lang="en-US" altLang="en-US" sz="1400" b="1" i="0" u="none" strike="noStrike" cap="none" normalizeH="0" dirty="0">
                <a:ln>
                  <a:noFill/>
                </a:ln>
                <a:effectLst/>
                <a:latin typeface="Arial Narrow" panose="020B0606020202030204" pitchFamily="34" charset="0"/>
                <a:ea typeface="Calibri" panose="020F0502020204030204" pitchFamily="34" charset="0"/>
                <a:cs typeface="Arial" panose="020B0604020202020204" pitchFamily="34" charset="0"/>
              </a:rPr>
              <a:t>construction season.</a:t>
            </a:r>
            <a:endParaRPr kumimoji="0" lang="en-US" altLang="en-US" sz="1400" b="1" i="0" u="none" strike="noStrike" cap="none" normalizeH="0" baseline="0" dirty="0">
              <a:ln>
                <a:noFill/>
              </a:ln>
              <a:solidFill>
                <a:schemeClr val="tx1"/>
              </a:solidFill>
              <a:effectLst/>
              <a:latin typeface="Arial Narrow" panose="020B0606020202030204" pitchFamily="34" charset="0"/>
            </a:endParaRPr>
          </a:p>
        </p:txBody>
      </p:sp>
      <p:sp>
        <p:nvSpPr>
          <p:cNvPr id="13" name="Rectangle 12">
            <a:extLst>
              <a:ext uri="{FF2B5EF4-FFF2-40B4-BE49-F238E27FC236}">
                <a16:creationId xmlns:a16="http://schemas.microsoft.com/office/drawing/2014/main" id="{4B0828CA-5A3F-4906-AAD1-EDA4E54B4360}"/>
              </a:ext>
            </a:extLst>
          </p:cNvPr>
          <p:cNvSpPr/>
          <p:nvPr/>
        </p:nvSpPr>
        <p:spPr>
          <a:xfrm>
            <a:off x="992703" y="5865628"/>
            <a:ext cx="4865303" cy="369332"/>
          </a:xfrm>
          <a:prstGeom prst="rect">
            <a:avLst/>
          </a:prstGeom>
        </p:spPr>
        <p:txBody>
          <a:bodyPr wrap="square">
            <a:spAutoFit/>
          </a:bodyPr>
          <a:lstStyle/>
          <a:p>
            <a:r>
              <a:rPr lang="en-US" dirty="0">
                <a:latin typeface="Arial Narrow" panose="020B0606020202030204" pitchFamily="34" charset="0"/>
              </a:rPr>
              <a:t>Provincial -  $143,393       CBRM - $143,393</a:t>
            </a:r>
          </a:p>
        </p:txBody>
      </p:sp>
    </p:spTree>
    <p:extLst>
      <p:ext uri="{BB962C8B-B14F-4D97-AF65-F5344CB8AC3E}">
        <p14:creationId xmlns:p14="http://schemas.microsoft.com/office/powerpoint/2010/main" val="379368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9989B1-B229-46E8-A941-B3D37C3B90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5" name="TextBox 4">
            <a:extLst>
              <a:ext uri="{FF2B5EF4-FFF2-40B4-BE49-F238E27FC236}">
                <a16:creationId xmlns:a16="http://schemas.microsoft.com/office/drawing/2014/main" id="{EA54AE0C-B817-4963-B0AD-06504D6FA20C}"/>
              </a:ext>
            </a:extLst>
          </p:cNvPr>
          <p:cNvSpPr txBox="1"/>
          <p:nvPr/>
        </p:nvSpPr>
        <p:spPr>
          <a:xfrm>
            <a:off x="432391" y="389860"/>
            <a:ext cx="7128746"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J Class Roads – Paving Program Phase 6 (2020) </a:t>
            </a:r>
          </a:p>
        </p:txBody>
      </p:sp>
      <p:cxnSp>
        <p:nvCxnSpPr>
          <p:cNvPr id="6" name="Straight Connector 5">
            <a:extLst>
              <a:ext uri="{FF2B5EF4-FFF2-40B4-BE49-F238E27FC236}">
                <a16:creationId xmlns:a16="http://schemas.microsoft.com/office/drawing/2014/main" id="{2643F816-DAFA-4947-8F9D-5A30A568EC69}"/>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E4A24D-2F6B-485D-B487-EDEB267EE734}"/>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8" name="Rectangle 7">
            <a:extLst>
              <a:ext uri="{FF2B5EF4-FFF2-40B4-BE49-F238E27FC236}">
                <a16:creationId xmlns:a16="http://schemas.microsoft.com/office/drawing/2014/main" id="{E40A706C-F3C9-4A5E-B7F3-297FC3CC9070}"/>
              </a:ext>
            </a:extLst>
          </p:cNvPr>
          <p:cNvSpPr/>
          <p:nvPr/>
        </p:nvSpPr>
        <p:spPr>
          <a:xfrm>
            <a:off x="1852403" y="1129201"/>
            <a:ext cx="7592775" cy="5101397"/>
          </a:xfrm>
          <a:prstGeom prst="rect">
            <a:avLst/>
          </a:prstGeom>
        </p:spPr>
        <p:txBody>
          <a:bodyPr wrap="square">
            <a:spAutoFit/>
          </a:bodyPr>
          <a:lstStyle/>
          <a:p>
            <a:r>
              <a:rPr lang="en-US" sz="1400" dirty="0">
                <a:latin typeface="Arial Narrow" panose="020B0606020202030204" pitchFamily="34" charset="0"/>
                <a:cs typeface="Arial" panose="020B0604020202020204" pitchFamily="34" charset="0"/>
              </a:rPr>
              <a:t>District 12		</a:t>
            </a:r>
            <a:r>
              <a:rPr lang="en-US" sz="1400" dirty="0" err="1">
                <a:latin typeface="Arial Narrow" panose="020B0606020202030204" pitchFamily="34" charset="0"/>
                <a:cs typeface="Arial" panose="020B0604020202020204" pitchFamily="34" charset="0"/>
              </a:rPr>
              <a:t>Rhodena</a:t>
            </a:r>
            <a:r>
              <a:rPr lang="en-US" sz="1400" dirty="0">
                <a:latin typeface="Arial Narrow" panose="020B0606020202030204" pitchFamily="34" charset="0"/>
                <a:cs typeface="Arial" panose="020B0604020202020204" pitchFamily="34" charset="0"/>
              </a:rPr>
              <a:t> Drive (Victoria Mines)		0.26 km</a:t>
            </a:r>
          </a:p>
          <a:p>
            <a:r>
              <a:rPr lang="en-US" sz="1400" dirty="0">
                <a:latin typeface="Arial Narrow" panose="020B0606020202030204" pitchFamily="34" charset="0"/>
                <a:cs typeface="Arial" panose="020B0604020202020204" pitchFamily="34" charset="0"/>
              </a:rPr>
              <a:t>		Kilkenny Lake Road (Victoria Mines)		0.06 km</a:t>
            </a:r>
          </a:p>
          <a:p>
            <a:endParaRPr lang="en-US" sz="1400" dirty="0">
              <a:latin typeface="Arial Narrow" panose="020B0606020202030204" pitchFamily="34" charset="0"/>
              <a:cs typeface="Arial" panose="020B0604020202020204" pitchFamily="34" charset="0"/>
            </a:endParaRPr>
          </a:p>
          <a:p>
            <a:r>
              <a:rPr lang="en-US" sz="1400" dirty="0">
                <a:latin typeface="Arial Narrow" panose="020B0606020202030204" pitchFamily="34" charset="0"/>
                <a:cs typeface="Arial" panose="020B0604020202020204" pitchFamily="34" charset="0"/>
              </a:rPr>
              <a:t>District 3		MacDonald Road (Scotia Lake)		1.60 km</a:t>
            </a:r>
          </a:p>
          <a:p>
            <a:endParaRPr lang="en-US" sz="1400" dirty="0">
              <a:latin typeface="Arial Narrow" panose="020B0606020202030204" pitchFamily="34" charset="0"/>
              <a:cs typeface="Arial" panose="020B0604020202020204" pitchFamily="34" charset="0"/>
            </a:endParaRPr>
          </a:p>
          <a:p>
            <a:r>
              <a:rPr lang="en-US" sz="1400" dirty="0">
                <a:latin typeface="Arial Narrow" panose="020B0606020202030204" pitchFamily="34" charset="0"/>
                <a:cs typeface="Arial" panose="020B0604020202020204" pitchFamily="34" charset="0"/>
              </a:rPr>
              <a:t>District 4		Summerhill Drive (Deerfield)		0.03 km</a:t>
            </a:r>
          </a:p>
          <a:p>
            <a:r>
              <a:rPr lang="en-US" sz="1400" dirty="0">
                <a:latin typeface="Arial Narrow" panose="020B0606020202030204" pitchFamily="34" charset="0"/>
                <a:cs typeface="Arial" panose="020B0604020202020204" pitchFamily="34" charset="0"/>
              </a:rPr>
              <a:t>		Trunk 4 Loop (Sydney River)		0.20 km</a:t>
            </a:r>
          </a:p>
          <a:p>
            <a:r>
              <a:rPr lang="en-US" sz="1400" dirty="0">
                <a:latin typeface="Arial Narrow" panose="020B0606020202030204" pitchFamily="34" charset="0"/>
                <a:cs typeface="Arial" panose="020B0604020202020204" pitchFamily="34" charset="0"/>
              </a:rPr>
              <a:t>		Dobson Road (Westmount)			0.10 km</a:t>
            </a:r>
          </a:p>
          <a:p>
            <a:endParaRPr lang="en-US" sz="1400" dirty="0">
              <a:latin typeface="Arial Narrow" panose="020B0606020202030204" pitchFamily="34" charset="0"/>
              <a:cs typeface="Arial" panose="020B0604020202020204" pitchFamily="34" charset="0"/>
            </a:endParaRPr>
          </a:p>
          <a:p>
            <a:r>
              <a:rPr lang="en-US" sz="1400" dirty="0">
                <a:latin typeface="Arial Narrow" panose="020B0606020202030204" pitchFamily="34" charset="0"/>
                <a:cs typeface="Arial" panose="020B0604020202020204" pitchFamily="34" charset="0"/>
              </a:rPr>
              <a:t>District 7		</a:t>
            </a:r>
            <a:r>
              <a:rPr lang="en-US" sz="1400" dirty="0" err="1">
                <a:latin typeface="Arial Narrow" panose="020B0606020202030204" pitchFamily="34" charset="0"/>
                <a:cs typeface="Arial" panose="020B0604020202020204" pitchFamily="34" charset="0"/>
              </a:rPr>
              <a:t>Marbern</a:t>
            </a:r>
            <a:r>
              <a:rPr lang="en-US" sz="1400" dirty="0">
                <a:latin typeface="Arial Narrow" panose="020B0606020202030204" pitchFamily="34" charset="0"/>
                <a:cs typeface="Arial" panose="020B0604020202020204" pitchFamily="34" charset="0"/>
              </a:rPr>
              <a:t> Street (Howie Center)		0.50 km</a:t>
            </a:r>
          </a:p>
          <a:p>
            <a:r>
              <a:rPr lang="en-US" sz="1400" dirty="0">
                <a:latin typeface="Arial Narrow" panose="020B0606020202030204" pitchFamily="34" charset="0"/>
                <a:cs typeface="Arial" panose="020B0604020202020204" pitchFamily="34" charset="0"/>
              </a:rPr>
              <a:t>		Lauren Lane (Howie Center)		0.31 km</a:t>
            </a:r>
          </a:p>
          <a:p>
            <a:r>
              <a:rPr lang="en-US" sz="1400" dirty="0">
                <a:latin typeface="Arial Narrow" panose="020B0606020202030204" pitchFamily="34" charset="0"/>
                <a:cs typeface="Arial" panose="020B0604020202020204" pitchFamily="34" charset="0"/>
              </a:rPr>
              <a:t>		Seaview Drive (</a:t>
            </a:r>
            <a:r>
              <a:rPr lang="en-US" sz="1400" dirty="0" err="1">
                <a:latin typeface="Arial Narrow" panose="020B0606020202030204" pitchFamily="34" charset="0"/>
                <a:cs typeface="Arial" panose="020B0604020202020204" pitchFamily="34" charset="0"/>
              </a:rPr>
              <a:t>Gabarus</a:t>
            </a:r>
            <a:r>
              <a:rPr lang="en-US" sz="1400" dirty="0">
                <a:latin typeface="Arial Narrow" panose="020B0606020202030204" pitchFamily="34" charset="0"/>
                <a:cs typeface="Arial" panose="020B0604020202020204" pitchFamily="34" charset="0"/>
              </a:rPr>
              <a:t>)			0.25 km</a:t>
            </a:r>
          </a:p>
          <a:p>
            <a:endParaRPr lang="en-US" sz="1400" dirty="0">
              <a:latin typeface="Arial Narrow" panose="020B0606020202030204" pitchFamily="34" charset="0"/>
              <a:cs typeface="Arial" panose="020B0604020202020204" pitchFamily="34" charset="0"/>
            </a:endParaRPr>
          </a:p>
          <a:p>
            <a:r>
              <a:rPr lang="en-US" sz="1400" dirty="0">
                <a:latin typeface="Arial Narrow" panose="020B0606020202030204" pitchFamily="34" charset="0"/>
                <a:cs typeface="Arial" panose="020B0604020202020204" pitchFamily="34" charset="0"/>
              </a:rPr>
              <a:t>District 11		Guy Street (New Victoria)			0.21 km</a:t>
            </a:r>
          </a:p>
          <a:p>
            <a:r>
              <a:rPr lang="en-US" sz="1400" dirty="0">
                <a:latin typeface="Arial Narrow" panose="020B0606020202030204" pitchFamily="34" charset="0"/>
                <a:cs typeface="Arial" panose="020B0604020202020204" pitchFamily="34" charset="0"/>
              </a:rPr>
              <a:t>		Livingston Road (</a:t>
            </a:r>
            <a:r>
              <a:rPr lang="en-US" sz="1400" dirty="0" err="1">
                <a:latin typeface="Arial Narrow" panose="020B0606020202030204" pitchFamily="34" charset="0"/>
                <a:cs typeface="Arial" panose="020B0604020202020204" pitchFamily="34" charset="0"/>
              </a:rPr>
              <a:t>Lingan</a:t>
            </a:r>
            <a:r>
              <a:rPr lang="en-US" sz="1400" dirty="0">
                <a:latin typeface="Arial Narrow" panose="020B0606020202030204" pitchFamily="34" charset="0"/>
                <a:cs typeface="Arial" panose="020B0604020202020204" pitchFamily="34" charset="0"/>
              </a:rPr>
              <a:t>)			0.11 km</a:t>
            </a:r>
          </a:p>
          <a:p>
            <a:endParaRPr lang="en-US" sz="1400" dirty="0">
              <a:latin typeface="Arial Narrow" panose="020B0606020202030204" pitchFamily="34" charset="0"/>
              <a:cs typeface="Arial" panose="020B0604020202020204" pitchFamily="34" charset="0"/>
            </a:endParaRPr>
          </a:p>
          <a:p>
            <a:r>
              <a:rPr lang="en-US" sz="1400" dirty="0">
                <a:latin typeface="Arial Narrow" panose="020B0606020202030204" pitchFamily="34" charset="0"/>
                <a:cs typeface="Arial" panose="020B0604020202020204" pitchFamily="34" charset="0"/>
              </a:rPr>
              <a:t>District 8		Franklyn Road (</a:t>
            </a:r>
            <a:r>
              <a:rPr lang="en-US" sz="1400" dirty="0" err="1">
                <a:latin typeface="Arial Narrow" panose="020B0606020202030204" pitchFamily="34" charset="0"/>
                <a:cs typeface="Arial" panose="020B0604020202020204" pitchFamily="34" charset="0"/>
              </a:rPr>
              <a:t>Catalone</a:t>
            </a:r>
            <a:r>
              <a:rPr lang="en-US" sz="1400" dirty="0">
                <a:latin typeface="Arial Narrow" panose="020B0606020202030204" pitchFamily="34" charset="0"/>
                <a:cs typeface="Arial" panose="020B0604020202020204" pitchFamily="34" charset="0"/>
              </a:rPr>
              <a:t>)			0.26 km</a:t>
            </a:r>
          </a:p>
          <a:p>
            <a:r>
              <a:rPr lang="en-US" sz="1400" dirty="0">
                <a:latin typeface="Arial Narrow" panose="020B0606020202030204" pitchFamily="34" charset="0"/>
                <a:cs typeface="Arial" panose="020B0604020202020204" pitchFamily="34" charset="0"/>
              </a:rPr>
              <a:t>		Seaview Lane (Little Lorraine)		0.25 km</a:t>
            </a:r>
          </a:p>
          <a:p>
            <a:r>
              <a:rPr lang="en-US" sz="1400" dirty="0">
                <a:latin typeface="Arial Narrow" panose="020B0606020202030204" pitchFamily="34" charset="0"/>
                <a:cs typeface="Arial" panose="020B0604020202020204" pitchFamily="34" charset="0"/>
              </a:rPr>
              <a:t>		Rosewood Heights (Mira)			0.40 km</a:t>
            </a:r>
          </a:p>
          <a:p>
            <a:endParaRPr lang="en-US" sz="1400" dirty="0">
              <a:latin typeface="Arial Narrow" panose="020B0606020202030204" pitchFamily="34" charset="0"/>
              <a:cs typeface="Arial" panose="020B0604020202020204" pitchFamily="34" charset="0"/>
            </a:endParaRPr>
          </a:p>
          <a:p>
            <a:r>
              <a:rPr lang="en-US" sz="1400" dirty="0">
                <a:latin typeface="Arial Narrow" panose="020B0606020202030204" pitchFamily="34" charset="0"/>
                <a:cs typeface="Arial" panose="020B0604020202020204" pitchFamily="34" charset="0"/>
              </a:rPr>
              <a:t>					Total	5.14 km</a:t>
            </a:r>
          </a:p>
          <a:p>
            <a:r>
              <a:rPr lang="en-US" sz="1050" b="1" i="1" dirty="0">
                <a:latin typeface="Arial Narrow" panose="020B0606020202030204" pitchFamily="34" charset="0"/>
                <a:cs typeface="Arial" panose="020B0604020202020204" pitchFamily="34" charset="0"/>
              </a:rPr>
              <a:t>Roads Remaining Post this list</a:t>
            </a:r>
            <a:r>
              <a:rPr lang="en-US" sz="1050" dirty="0">
                <a:latin typeface="Arial Narrow" panose="020B0606020202030204" pitchFamily="34" charset="0"/>
                <a:cs typeface="Arial" panose="020B0604020202020204" pitchFamily="34" charset="0"/>
              </a:rPr>
              <a:t>:</a:t>
            </a:r>
          </a:p>
          <a:p>
            <a:endParaRPr lang="en-US" sz="1050" dirty="0">
              <a:latin typeface="Arial Narrow" panose="020B0606020202030204" pitchFamily="34" charset="0"/>
              <a:cs typeface="Arial" panose="020B0604020202020204" pitchFamily="34" charset="0"/>
            </a:endParaRPr>
          </a:p>
          <a:p>
            <a:r>
              <a:rPr lang="en-US" sz="1050" dirty="0">
                <a:latin typeface="Arial Narrow" panose="020B0606020202030204" pitchFamily="34" charset="0"/>
                <a:cs typeface="Arial" panose="020B0604020202020204" pitchFamily="34" charset="0"/>
              </a:rPr>
              <a:t>District #7 – 2.08 km (8 Roads)	District 38 – 0.71 km (3 Roads)	District #3 – 0.92 km (3 Roads)		</a:t>
            </a:r>
            <a:endParaRPr lang="en-US" sz="9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5745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3B0D1A-9BAD-4A8B-868D-8BD44EF3BF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5" name="TextBox 4">
            <a:extLst>
              <a:ext uri="{FF2B5EF4-FFF2-40B4-BE49-F238E27FC236}">
                <a16:creationId xmlns:a16="http://schemas.microsoft.com/office/drawing/2014/main" id="{EC385466-EF1B-4CA7-8F94-9EE671E57388}"/>
              </a:ext>
            </a:extLst>
          </p:cNvPr>
          <p:cNvSpPr txBox="1"/>
          <p:nvPr/>
        </p:nvSpPr>
        <p:spPr>
          <a:xfrm>
            <a:off x="432391" y="389860"/>
            <a:ext cx="1657313"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Sidewalks</a:t>
            </a:r>
          </a:p>
        </p:txBody>
      </p:sp>
      <p:cxnSp>
        <p:nvCxnSpPr>
          <p:cNvPr id="6" name="Straight Connector 5">
            <a:extLst>
              <a:ext uri="{FF2B5EF4-FFF2-40B4-BE49-F238E27FC236}">
                <a16:creationId xmlns:a16="http://schemas.microsoft.com/office/drawing/2014/main" id="{39359554-3AF9-4D25-92A9-22233E121B13}"/>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9C8DA18-D2C4-477E-98DF-EDF1E95B88FE}"/>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grpSp>
        <p:nvGrpSpPr>
          <p:cNvPr id="8" name="Group 7">
            <a:extLst>
              <a:ext uri="{FF2B5EF4-FFF2-40B4-BE49-F238E27FC236}">
                <a16:creationId xmlns:a16="http://schemas.microsoft.com/office/drawing/2014/main" id="{94C82760-22F9-45AF-A14E-DA8AFFDFD094}"/>
              </a:ext>
            </a:extLst>
          </p:cNvPr>
          <p:cNvGrpSpPr/>
          <p:nvPr/>
        </p:nvGrpSpPr>
        <p:grpSpPr>
          <a:xfrm>
            <a:off x="1237498" y="4158748"/>
            <a:ext cx="3405462" cy="473638"/>
            <a:chOff x="6297178" y="5865628"/>
            <a:chExt cx="3405462" cy="473638"/>
          </a:xfrm>
        </p:grpSpPr>
        <p:sp>
          <p:nvSpPr>
            <p:cNvPr id="9" name="Rectangle 8">
              <a:extLst>
                <a:ext uri="{FF2B5EF4-FFF2-40B4-BE49-F238E27FC236}">
                  <a16:creationId xmlns:a16="http://schemas.microsoft.com/office/drawing/2014/main" id="{865A212F-1230-47B0-AFB0-5D1AAA818423}"/>
                </a:ext>
              </a:extLst>
            </p:cNvPr>
            <p:cNvSpPr/>
            <p:nvPr/>
          </p:nvSpPr>
          <p:spPr>
            <a:xfrm>
              <a:off x="6297178" y="5865628"/>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2E79459-077D-4414-8A39-F6BF3EBE7A55}"/>
                </a:ext>
              </a:extLst>
            </p:cNvPr>
            <p:cNvSpPr txBox="1"/>
            <p:nvPr/>
          </p:nvSpPr>
          <p:spPr>
            <a:xfrm>
              <a:off x="6900531" y="5902392"/>
              <a:ext cx="2159566" cy="400110"/>
            </a:xfrm>
            <a:prstGeom prst="rect">
              <a:avLst/>
            </a:prstGeom>
            <a:noFill/>
          </p:spPr>
          <p:txBody>
            <a:bodyPr wrap="none" rtlCol="0">
              <a:spAutoFit/>
            </a:bodyPr>
            <a:lstStyle/>
            <a:p>
              <a:r>
                <a:rPr lang="en-US" sz="2000" dirty="0">
                  <a:latin typeface="Arial Narrow" panose="020B0606020202030204" pitchFamily="34" charset="0"/>
                </a:rPr>
                <a:t>Total	$1,000,000</a:t>
              </a:r>
            </a:p>
          </p:txBody>
        </p:sp>
      </p:grpSp>
      <p:sp>
        <p:nvSpPr>
          <p:cNvPr id="11" name="Rectangle 10">
            <a:extLst>
              <a:ext uri="{FF2B5EF4-FFF2-40B4-BE49-F238E27FC236}">
                <a16:creationId xmlns:a16="http://schemas.microsoft.com/office/drawing/2014/main" id="{A0943582-FEF7-4F85-AD88-16BDACD454C5}"/>
              </a:ext>
            </a:extLst>
          </p:cNvPr>
          <p:cNvSpPr/>
          <p:nvPr/>
        </p:nvSpPr>
        <p:spPr>
          <a:xfrm>
            <a:off x="1621210" y="2614428"/>
            <a:ext cx="2862737" cy="369332"/>
          </a:xfrm>
          <a:prstGeom prst="rect">
            <a:avLst/>
          </a:prstGeom>
        </p:spPr>
        <p:txBody>
          <a:bodyPr wrap="square">
            <a:spAutoFit/>
          </a:bodyPr>
          <a:lstStyle/>
          <a:p>
            <a:r>
              <a:rPr lang="en-US" dirty="0">
                <a:latin typeface="Arial Narrow" panose="020B0606020202030204" pitchFamily="34" charset="0"/>
              </a:rPr>
              <a:t>Various replacement projects.</a:t>
            </a:r>
          </a:p>
        </p:txBody>
      </p:sp>
      <p:pic>
        <p:nvPicPr>
          <p:cNvPr id="12" name="Picture 11">
            <a:extLst>
              <a:ext uri="{FF2B5EF4-FFF2-40B4-BE49-F238E27FC236}">
                <a16:creationId xmlns:a16="http://schemas.microsoft.com/office/drawing/2014/main" id="{77FF82AA-F1EF-463C-AA70-643F9AFDC124}"/>
              </a:ext>
            </a:extLst>
          </p:cNvPr>
          <p:cNvPicPr/>
          <p:nvPr/>
        </p:nvPicPr>
        <p:blipFill>
          <a:blip r:embed="rId3">
            <a:extLst>
              <a:ext uri="{28A0092B-C50C-407E-A947-70E740481C1C}">
                <a14:useLocalDpi xmlns:a14="http://schemas.microsoft.com/office/drawing/2010/main" val="0"/>
              </a:ext>
            </a:extLst>
          </a:blip>
          <a:stretch>
            <a:fillRect/>
          </a:stretch>
        </p:blipFill>
        <p:spPr>
          <a:xfrm>
            <a:off x="5902115" y="1280975"/>
            <a:ext cx="3611880" cy="5019675"/>
          </a:xfrm>
          <a:prstGeom prst="rect">
            <a:avLst/>
          </a:prstGeom>
        </p:spPr>
      </p:pic>
    </p:spTree>
    <p:extLst>
      <p:ext uri="{BB962C8B-B14F-4D97-AF65-F5344CB8AC3E}">
        <p14:creationId xmlns:p14="http://schemas.microsoft.com/office/powerpoint/2010/main" val="17633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E15F1A-84D3-457A-A687-5E244C0814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5" name="TextBox 4">
            <a:extLst>
              <a:ext uri="{FF2B5EF4-FFF2-40B4-BE49-F238E27FC236}">
                <a16:creationId xmlns:a16="http://schemas.microsoft.com/office/drawing/2014/main" id="{B544ABF6-824D-431E-9BAB-E2299ECC14C9}"/>
              </a:ext>
            </a:extLst>
          </p:cNvPr>
          <p:cNvSpPr txBox="1"/>
          <p:nvPr/>
        </p:nvSpPr>
        <p:spPr>
          <a:xfrm>
            <a:off x="432391" y="389860"/>
            <a:ext cx="3161315"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Sidewalks Renewals</a:t>
            </a:r>
          </a:p>
        </p:txBody>
      </p:sp>
      <p:cxnSp>
        <p:nvCxnSpPr>
          <p:cNvPr id="6" name="Straight Connector 5">
            <a:extLst>
              <a:ext uri="{FF2B5EF4-FFF2-40B4-BE49-F238E27FC236}">
                <a16:creationId xmlns:a16="http://schemas.microsoft.com/office/drawing/2014/main" id="{84150308-BA4F-42B9-87D1-E0B3B4681454}"/>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07A8FB0-1C64-48FE-89EE-E9C1DB014826}"/>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8" name="Rectangle 7">
            <a:extLst>
              <a:ext uri="{FF2B5EF4-FFF2-40B4-BE49-F238E27FC236}">
                <a16:creationId xmlns:a16="http://schemas.microsoft.com/office/drawing/2014/main" id="{7CC844DC-9FA6-4B85-A552-1DBA4BE63917}"/>
              </a:ext>
            </a:extLst>
          </p:cNvPr>
          <p:cNvSpPr/>
          <p:nvPr/>
        </p:nvSpPr>
        <p:spPr>
          <a:xfrm>
            <a:off x="897026" y="1973329"/>
            <a:ext cx="2862737" cy="3416320"/>
          </a:xfrm>
          <a:prstGeom prst="rect">
            <a:avLst/>
          </a:prstGeom>
        </p:spPr>
        <p:txBody>
          <a:bodyPr wrap="square">
            <a:spAutoFit/>
          </a:bodyPr>
          <a:lstStyle/>
          <a:p>
            <a:pPr algn="ctr"/>
            <a:r>
              <a:rPr lang="en-US" b="1" u="sng" dirty="0">
                <a:latin typeface="Arial Narrow" panose="020B0606020202030204" pitchFamily="34" charset="0"/>
              </a:rPr>
              <a:t>Central Division</a:t>
            </a:r>
          </a:p>
          <a:p>
            <a:pPr algn="ctr"/>
            <a:endParaRPr lang="en-US" b="1" u="sng" dirty="0">
              <a:latin typeface="Arial Narrow" panose="020B0606020202030204" pitchFamily="34" charset="0"/>
            </a:endParaRPr>
          </a:p>
          <a:p>
            <a:pPr algn="ctr"/>
            <a:r>
              <a:rPr lang="en-US" dirty="0">
                <a:latin typeface="Arial Narrow" panose="020B0606020202030204" pitchFamily="34" charset="0"/>
              </a:rPr>
              <a:t>Davenport Road</a:t>
            </a:r>
          </a:p>
          <a:p>
            <a:pPr algn="ctr"/>
            <a:r>
              <a:rPr lang="en-US" dirty="0">
                <a:latin typeface="Arial Narrow" panose="020B0606020202030204" pitchFamily="34" charset="0"/>
              </a:rPr>
              <a:t>George Street</a:t>
            </a:r>
          </a:p>
          <a:p>
            <a:pPr algn="ctr"/>
            <a:r>
              <a:rPr lang="en-US" dirty="0">
                <a:latin typeface="Arial Narrow" panose="020B0606020202030204" pitchFamily="34" charset="0"/>
              </a:rPr>
              <a:t>Cabot Street</a:t>
            </a:r>
          </a:p>
          <a:p>
            <a:pPr algn="ctr"/>
            <a:r>
              <a:rPr lang="en-US" dirty="0">
                <a:latin typeface="Arial Narrow" panose="020B0606020202030204" pitchFamily="34" charset="0"/>
              </a:rPr>
              <a:t>St. Anne Street</a:t>
            </a:r>
          </a:p>
          <a:p>
            <a:pPr algn="ctr"/>
            <a:r>
              <a:rPr lang="en-US" dirty="0">
                <a:latin typeface="Arial Narrow" panose="020B0606020202030204" pitchFamily="34" charset="0"/>
              </a:rPr>
              <a:t>Reeves Street</a:t>
            </a:r>
          </a:p>
          <a:p>
            <a:pPr algn="ctr"/>
            <a:r>
              <a:rPr lang="en-US" dirty="0">
                <a:latin typeface="Arial Narrow" panose="020B0606020202030204" pitchFamily="34" charset="0"/>
              </a:rPr>
              <a:t>Cross Street</a:t>
            </a:r>
          </a:p>
          <a:p>
            <a:pPr algn="ctr"/>
            <a:r>
              <a:rPr lang="en-US" dirty="0">
                <a:latin typeface="Arial Narrow" panose="020B0606020202030204" pitchFamily="34" charset="0"/>
              </a:rPr>
              <a:t>Kendall Street</a:t>
            </a:r>
          </a:p>
          <a:p>
            <a:pPr algn="ctr"/>
            <a:r>
              <a:rPr lang="en-US" dirty="0">
                <a:latin typeface="Arial Narrow" panose="020B0606020202030204" pitchFamily="34" charset="0"/>
              </a:rPr>
              <a:t>Prince Street</a:t>
            </a:r>
          </a:p>
          <a:p>
            <a:pPr algn="ctr"/>
            <a:r>
              <a:rPr lang="en-US" dirty="0">
                <a:latin typeface="Arial Narrow" panose="020B0606020202030204" pitchFamily="34" charset="0"/>
              </a:rPr>
              <a:t>Johnston Street</a:t>
            </a:r>
          </a:p>
          <a:p>
            <a:pPr algn="ctr"/>
            <a:r>
              <a:rPr lang="en-US" dirty="0">
                <a:latin typeface="Arial Narrow" panose="020B0606020202030204" pitchFamily="34" charset="0"/>
              </a:rPr>
              <a:t>Forrest Street</a:t>
            </a:r>
          </a:p>
        </p:txBody>
      </p:sp>
      <p:sp>
        <p:nvSpPr>
          <p:cNvPr id="9" name="Rectangle 8">
            <a:extLst>
              <a:ext uri="{FF2B5EF4-FFF2-40B4-BE49-F238E27FC236}">
                <a16:creationId xmlns:a16="http://schemas.microsoft.com/office/drawing/2014/main" id="{3E1E6C8A-EBBF-470B-91C7-1AAA75E11D59}"/>
              </a:ext>
            </a:extLst>
          </p:cNvPr>
          <p:cNvSpPr/>
          <p:nvPr/>
        </p:nvSpPr>
        <p:spPr>
          <a:xfrm>
            <a:off x="3555301" y="1973329"/>
            <a:ext cx="2862737" cy="2031325"/>
          </a:xfrm>
          <a:prstGeom prst="rect">
            <a:avLst/>
          </a:prstGeom>
        </p:spPr>
        <p:txBody>
          <a:bodyPr wrap="square">
            <a:spAutoFit/>
          </a:bodyPr>
          <a:lstStyle/>
          <a:p>
            <a:pPr algn="ctr"/>
            <a:r>
              <a:rPr lang="en-US" b="1" u="sng" dirty="0">
                <a:latin typeface="Arial Narrow" panose="020B0606020202030204" pitchFamily="34" charset="0"/>
              </a:rPr>
              <a:t>East Division</a:t>
            </a:r>
          </a:p>
          <a:p>
            <a:pPr algn="ctr"/>
            <a:endParaRPr lang="en-US" b="1" u="sng" dirty="0">
              <a:latin typeface="Arial Narrow" panose="020B0606020202030204" pitchFamily="34" charset="0"/>
            </a:endParaRPr>
          </a:p>
          <a:p>
            <a:pPr algn="ctr"/>
            <a:r>
              <a:rPr lang="en-US" dirty="0">
                <a:latin typeface="Arial Narrow" panose="020B0606020202030204" pitchFamily="34" charset="0"/>
              </a:rPr>
              <a:t>King Edward Street</a:t>
            </a:r>
          </a:p>
          <a:p>
            <a:pPr algn="ctr"/>
            <a:r>
              <a:rPr lang="en-US" dirty="0">
                <a:latin typeface="Arial Narrow" panose="020B0606020202030204" pitchFamily="34" charset="0"/>
              </a:rPr>
              <a:t>Prince Street</a:t>
            </a:r>
          </a:p>
          <a:p>
            <a:pPr algn="ctr"/>
            <a:r>
              <a:rPr lang="en-US" dirty="0">
                <a:latin typeface="Arial Narrow" panose="020B0606020202030204" pitchFamily="34" charset="0"/>
              </a:rPr>
              <a:t>Gibbon Street</a:t>
            </a:r>
          </a:p>
          <a:p>
            <a:pPr algn="ctr"/>
            <a:r>
              <a:rPr lang="en-US" dirty="0">
                <a:latin typeface="Arial Narrow" panose="020B0606020202030204" pitchFamily="34" charset="0"/>
              </a:rPr>
              <a:t>Fletcher Street</a:t>
            </a:r>
          </a:p>
          <a:p>
            <a:pPr algn="ctr"/>
            <a:r>
              <a:rPr lang="en-US" dirty="0">
                <a:latin typeface="Arial Narrow" panose="020B0606020202030204" pitchFamily="34" charset="0"/>
              </a:rPr>
              <a:t>Center Street</a:t>
            </a:r>
          </a:p>
        </p:txBody>
      </p:sp>
      <p:sp>
        <p:nvSpPr>
          <p:cNvPr id="10" name="Rectangle 9">
            <a:extLst>
              <a:ext uri="{FF2B5EF4-FFF2-40B4-BE49-F238E27FC236}">
                <a16:creationId xmlns:a16="http://schemas.microsoft.com/office/drawing/2014/main" id="{C58C797E-C9CE-46F7-949C-60F6E2BA1B9C}"/>
              </a:ext>
            </a:extLst>
          </p:cNvPr>
          <p:cNvSpPr/>
          <p:nvPr/>
        </p:nvSpPr>
        <p:spPr>
          <a:xfrm>
            <a:off x="5919829" y="1973329"/>
            <a:ext cx="2862737" cy="2308324"/>
          </a:xfrm>
          <a:prstGeom prst="rect">
            <a:avLst/>
          </a:prstGeom>
        </p:spPr>
        <p:txBody>
          <a:bodyPr wrap="square">
            <a:spAutoFit/>
          </a:bodyPr>
          <a:lstStyle/>
          <a:p>
            <a:pPr algn="ctr"/>
            <a:r>
              <a:rPr lang="en-US" b="1" u="sng" dirty="0">
                <a:latin typeface="Arial Narrow" panose="020B0606020202030204" pitchFamily="34" charset="0"/>
              </a:rPr>
              <a:t>North Division</a:t>
            </a:r>
          </a:p>
          <a:p>
            <a:pPr algn="ctr"/>
            <a:endParaRPr lang="en-US" b="1" u="sng" dirty="0">
              <a:latin typeface="Arial Narrow" panose="020B0606020202030204" pitchFamily="34" charset="0"/>
            </a:endParaRPr>
          </a:p>
          <a:p>
            <a:pPr algn="ctr"/>
            <a:r>
              <a:rPr lang="en-US" dirty="0">
                <a:latin typeface="Arial Narrow" panose="020B0606020202030204" pitchFamily="34" charset="0"/>
              </a:rPr>
              <a:t>Purves Street</a:t>
            </a:r>
          </a:p>
          <a:p>
            <a:pPr algn="ctr"/>
            <a:r>
              <a:rPr lang="en-US" dirty="0">
                <a:latin typeface="Arial Narrow" panose="020B0606020202030204" pitchFamily="34" charset="0"/>
              </a:rPr>
              <a:t>Beech Street</a:t>
            </a:r>
          </a:p>
          <a:p>
            <a:pPr algn="ctr"/>
            <a:r>
              <a:rPr lang="en-US" dirty="0">
                <a:latin typeface="Arial Narrow" panose="020B0606020202030204" pitchFamily="34" charset="0"/>
              </a:rPr>
              <a:t>Archibald Avenue</a:t>
            </a:r>
          </a:p>
          <a:p>
            <a:pPr algn="ctr"/>
            <a:r>
              <a:rPr lang="en-US" dirty="0">
                <a:latin typeface="Arial Narrow" panose="020B0606020202030204" pitchFamily="34" charset="0"/>
              </a:rPr>
              <a:t>Atlantic Street</a:t>
            </a:r>
          </a:p>
          <a:p>
            <a:pPr algn="ctr"/>
            <a:r>
              <a:rPr lang="en-US" dirty="0">
                <a:latin typeface="Arial Narrow" panose="020B0606020202030204" pitchFamily="34" charset="0"/>
              </a:rPr>
              <a:t>Main Street (Florence)</a:t>
            </a:r>
            <a:br>
              <a:rPr lang="en-US" dirty="0">
                <a:latin typeface="Arial Narrow" panose="020B0606020202030204" pitchFamily="34" charset="0"/>
              </a:rPr>
            </a:br>
            <a:r>
              <a:rPr lang="en-US" dirty="0">
                <a:latin typeface="Arial Narrow" panose="020B0606020202030204" pitchFamily="34" charset="0"/>
              </a:rPr>
              <a:t>Caledonia Street</a:t>
            </a:r>
          </a:p>
        </p:txBody>
      </p:sp>
    </p:spTree>
    <p:extLst>
      <p:ext uri="{BB962C8B-B14F-4D97-AF65-F5344CB8AC3E}">
        <p14:creationId xmlns:p14="http://schemas.microsoft.com/office/powerpoint/2010/main" val="3287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C975F8-E2DE-4EBE-B551-417C9D634E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6" name="TextBox 5">
            <a:extLst>
              <a:ext uri="{FF2B5EF4-FFF2-40B4-BE49-F238E27FC236}">
                <a16:creationId xmlns:a16="http://schemas.microsoft.com/office/drawing/2014/main" id="{AD202BD6-7A44-485C-9BBD-BC10E272DC0C}"/>
              </a:ext>
            </a:extLst>
          </p:cNvPr>
          <p:cNvSpPr txBox="1"/>
          <p:nvPr/>
        </p:nvSpPr>
        <p:spPr>
          <a:xfrm>
            <a:off x="432391" y="389860"/>
            <a:ext cx="3395866"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Active Transportation</a:t>
            </a:r>
          </a:p>
        </p:txBody>
      </p:sp>
      <p:cxnSp>
        <p:nvCxnSpPr>
          <p:cNvPr id="7" name="Straight Connector 6">
            <a:extLst>
              <a:ext uri="{FF2B5EF4-FFF2-40B4-BE49-F238E27FC236}">
                <a16:creationId xmlns:a16="http://schemas.microsoft.com/office/drawing/2014/main" id="{1195C5A3-183F-4421-A407-DF75289DBE34}"/>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EF792A4-73DA-4CC1-9CF4-37C692B1172E}"/>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9" name="Rectangle 2">
            <a:extLst>
              <a:ext uri="{FF2B5EF4-FFF2-40B4-BE49-F238E27FC236}">
                <a16:creationId xmlns:a16="http://schemas.microsoft.com/office/drawing/2014/main" id="{7213B506-F6D4-41CA-9223-0D12CC36172D}"/>
              </a:ext>
            </a:extLst>
          </p:cNvPr>
          <p:cNvSpPr>
            <a:spLocks noChangeArrowheads="1"/>
          </p:cNvSpPr>
          <p:nvPr/>
        </p:nvSpPr>
        <p:spPr bwMode="auto">
          <a:xfrm>
            <a:off x="329312" y="1073966"/>
            <a:ext cx="4463615" cy="3000821"/>
          </a:xfrm>
          <a:prstGeom prst="rect">
            <a:avLst/>
          </a:prstGeom>
          <a:solidFill>
            <a:schemeClr val="bg1"/>
          </a:solidFill>
          <a:ln>
            <a:solidFill>
              <a:schemeClr val="bg1"/>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rPr>
              <a:t>In 2019-2020, two major projects are proposed.</a:t>
            </a:r>
            <a:r>
              <a:rPr kumimoji="0" lang="en-US" altLang="en-US" sz="1050" b="0" i="0" u="none" strike="noStrike" cap="none" normalizeH="0" dirty="0">
                <a:ln>
                  <a:noFill/>
                </a:ln>
                <a:effectLst/>
                <a:latin typeface="Arial Narrow" panose="020B0606020202030204" pitchFamily="34" charset="0"/>
                <a:ea typeface="Calibri" panose="020F0502020204030204" pitchFamily="34" charset="0"/>
                <a:cs typeface="Arial" panose="020B0604020202020204" pitchFamily="34" charset="0"/>
              </a:rPr>
              <a:t> The installation of paved shoulders along the New Waterford Highway was identified as a signature project in the CBRM AT Plan and will take place in conjunction with the repaving of the highway by TIR. Paved shoulders were installed along the highway between New Victoria and Kilkenny Lake Road in 2015. This year the project will be completed with 1.2m paved shoulders between Kilkenny Lake Road and McKay Brook Bridge and wider paved shoulders between Egan Avenue and MacKay Brook Bridge (2m on one side and 1.2m on the other). CBRM will be paying 25% of the cost of the shoulder paving on this latter section.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50" dirty="0">
              <a:latin typeface="Arial Narrow" panose="020B0606020202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050" dirty="0">
                <a:latin typeface="Arial Narrow" panose="020B0606020202030204" pitchFamily="34" charset="0"/>
                <a:cs typeface="Arial" panose="020B0604020202020204" pitchFamily="34" charset="0"/>
              </a:rPr>
              <a:t>The second major project involves the first phase of the Glace Bay – Dominion rail Trail. EXP Engineering is currently designing the project in a contract with Bicycle Nova Scotia. It is planned that the first phase will involve the construction of a paved 3m wide multi-use path and associated amenities in downtown Glace Bay between Main Street  and the Sterling Mall..</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50" dirty="0">
              <a:latin typeface="Arial Narrow" panose="020B0606020202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050" dirty="0">
                <a:latin typeface="Arial Narrow" panose="020B0606020202030204" pitchFamily="34" charset="0"/>
                <a:cs typeface="Arial" panose="020B0604020202020204" pitchFamily="34" charset="0"/>
              </a:rPr>
              <a:t>In addition to the above two projects, work will be undertaken to upgrade existing trails, bike routes and walking routes. Completion of upgrades to the George Street bike lane in the North End of Sydney at a cost of approximately $45,000 in included in this total.</a:t>
            </a:r>
          </a:p>
        </p:txBody>
      </p:sp>
      <p:grpSp>
        <p:nvGrpSpPr>
          <p:cNvPr id="15" name="Group 14">
            <a:extLst>
              <a:ext uri="{FF2B5EF4-FFF2-40B4-BE49-F238E27FC236}">
                <a16:creationId xmlns:a16="http://schemas.microsoft.com/office/drawing/2014/main" id="{6E050E73-4211-4FC9-ADB5-1801C796FEBE}"/>
              </a:ext>
            </a:extLst>
          </p:cNvPr>
          <p:cNvGrpSpPr/>
          <p:nvPr/>
        </p:nvGrpSpPr>
        <p:grpSpPr>
          <a:xfrm>
            <a:off x="320761" y="4129549"/>
            <a:ext cx="5248229" cy="2262158"/>
            <a:chOff x="320761" y="3825729"/>
            <a:chExt cx="5248229" cy="2573514"/>
          </a:xfrm>
        </p:grpSpPr>
        <p:pic>
          <p:nvPicPr>
            <p:cNvPr id="4" name="Picture 2">
              <a:extLst>
                <a:ext uri="{FF2B5EF4-FFF2-40B4-BE49-F238E27FC236}">
                  <a16:creationId xmlns:a16="http://schemas.microsoft.com/office/drawing/2014/main" id="{14FDC0A2-2B79-42AC-8947-E1EC78F49F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541" y="5500512"/>
              <a:ext cx="3138538" cy="83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C37116B5-D6B9-4A33-AC98-F6FAD2C147AF}"/>
                </a:ext>
              </a:extLst>
            </p:cNvPr>
            <p:cNvSpPr/>
            <p:nvPr/>
          </p:nvSpPr>
          <p:spPr>
            <a:xfrm>
              <a:off x="320761" y="3825729"/>
              <a:ext cx="5248229" cy="2573514"/>
            </a:xfrm>
            <a:prstGeom prst="rect">
              <a:avLst/>
            </a:prstGeom>
          </p:spPr>
          <p:txBody>
            <a:bodyPr wrap="square">
              <a:spAutoFit/>
            </a:bodyPr>
            <a:lstStyle/>
            <a:p>
              <a:r>
                <a:rPr lang="en-CA" sz="900" b="1" dirty="0">
                  <a:latin typeface="Arial Narrow" panose="020B0606020202030204" pitchFamily="34" charset="0"/>
                </a:rPr>
                <a:t>Project	        Cost 	ACOA	Province	CBRM</a:t>
              </a:r>
            </a:p>
            <a:p>
              <a:endParaRPr lang="en-CA" sz="900" dirty="0">
                <a:latin typeface="Arial Narrow" panose="020B0606020202030204" pitchFamily="34" charset="0"/>
              </a:endParaRPr>
            </a:p>
            <a:p>
              <a:r>
                <a:rPr lang="en-CA" sz="900" dirty="0">
                  <a:latin typeface="Arial Narrow" panose="020B0606020202030204" pitchFamily="34" charset="0"/>
                </a:rPr>
                <a:t>New Waterford Highway    $600,000	    -	$450,000	$150,000</a:t>
              </a:r>
            </a:p>
            <a:p>
              <a:r>
                <a:rPr lang="en-CA" sz="900" dirty="0">
                  <a:latin typeface="Arial Narrow" panose="020B0606020202030204" pitchFamily="34" charset="0"/>
                </a:rPr>
                <a:t>Paved shoulders</a:t>
              </a:r>
            </a:p>
            <a:p>
              <a:endParaRPr lang="en-CA" sz="900" dirty="0">
                <a:latin typeface="Arial Narrow" panose="020B0606020202030204" pitchFamily="34" charset="0"/>
              </a:endParaRPr>
            </a:p>
            <a:p>
              <a:r>
                <a:rPr lang="en-CA" sz="900" dirty="0">
                  <a:latin typeface="Arial Narrow" panose="020B0606020202030204" pitchFamily="34" charset="0"/>
                </a:rPr>
                <a:t>Trail/Bike/Walking Route    $100,000	$33,333	$33,333	$33,333</a:t>
              </a:r>
            </a:p>
            <a:p>
              <a:r>
                <a:rPr lang="en-CA" sz="900" dirty="0">
                  <a:latin typeface="Arial Narrow" panose="020B0606020202030204" pitchFamily="34" charset="0"/>
                </a:rPr>
                <a:t>Enhancements</a:t>
              </a:r>
            </a:p>
            <a:p>
              <a:endParaRPr lang="en-CA" sz="900" dirty="0">
                <a:latin typeface="Arial Narrow" panose="020B0606020202030204" pitchFamily="34" charset="0"/>
              </a:endParaRPr>
            </a:p>
            <a:p>
              <a:r>
                <a:rPr lang="en-CA" sz="900" dirty="0">
                  <a:latin typeface="Arial Narrow" panose="020B0606020202030204" pitchFamily="34" charset="0"/>
                </a:rPr>
                <a:t>Glace Bay Trail (Phase 1)   $300,000	$100,000	$50,000 	$150,000</a:t>
              </a:r>
            </a:p>
            <a:p>
              <a:r>
                <a:rPr lang="en-CA" sz="1200" dirty="0">
                  <a:latin typeface="Arial Narrow" panose="020B0606020202030204" pitchFamily="34" charset="0"/>
                </a:rPr>
                <a:t>								</a:t>
              </a:r>
            </a:p>
            <a:p>
              <a:r>
                <a:rPr lang="en-CA" sz="1200" dirty="0"/>
                <a:t>				</a:t>
              </a:r>
              <a:r>
                <a:rPr lang="en-CA" dirty="0"/>
                <a:t>				</a:t>
              </a:r>
            </a:p>
          </p:txBody>
        </p:sp>
      </p:grpSp>
      <p:grpSp>
        <p:nvGrpSpPr>
          <p:cNvPr id="16" name="Group 15">
            <a:extLst>
              <a:ext uri="{FF2B5EF4-FFF2-40B4-BE49-F238E27FC236}">
                <a16:creationId xmlns:a16="http://schemas.microsoft.com/office/drawing/2014/main" id="{E0A88A28-EBC5-4A87-99AD-A2660D92CA4B}"/>
              </a:ext>
            </a:extLst>
          </p:cNvPr>
          <p:cNvGrpSpPr/>
          <p:nvPr/>
        </p:nvGrpSpPr>
        <p:grpSpPr>
          <a:xfrm>
            <a:off x="5549235" y="5732508"/>
            <a:ext cx="3405462" cy="473638"/>
            <a:chOff x="5908540" y="5863306"/>
            <a:chExt cx="3405462" cy="473638"/>
          </a:xfrm>
        </p:grpSpPr>
        <p:sp>
          <p:nvSpPr>
            <p:cNvPr id="12" name="Rectangle 11">
              <a:extLst>
                <a:ext uri="{FF2B5EF4-FFF2-40B4-BE49-F238E27FC236}">
                  <a16:creationId xmlns:a16="http://schemas.microsoft.com/office/drawing/2014/main" id="{1A886793-91C2-4DF5-9F9B-CED9C8E93924}"/>
                </a:ext>
              </a:extLst>
            </p:cNvPr>
            <p:cNvSpPr/>
            <p:nvPr/>
          </p:nvSpPr>
          <p:spPr>
            <a:xfrm>
              <a:off x="5908540" y="5863306"/>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A188F74-C79A-45DA-9BFC-6583F1276DE0}"/>
                </a:ext>
              </a:extLst>
            </p:cNvPr>
            <p:cNvSpPr txBox="1"/>
            <p:nvPr/>
          </p:nvSpPr>
          <p:spPr>
            <a:xfrm>
              <a:off x="6511893" y="5900070"/>
              <a:ext cx="2159566" cy="400110"/>
            </a:xfrm>
            <a:prstGeom prst="rect">
              <a:avLst/>
            </a:prstGeom>
            <a:noFill/>
          </p:spPr>
          <p:txBody>
            <a:bodyPr wrap="none" rtlCol="0">
              <a:spAutoFit/>
            </a:bodyPr>
            <a:lstStyle/>
            <a:p>
              <a:r>
                <a:rPr lang="en-US" sz="2000" dirty="0">
                  <a:latin typeface="Arial Narrow" panose="020B0606020202030204" pitchFamily="34" charset="0"/>
                </a:rPr>
                <a:t>Total	$1,000,000</a:t>
              </a:r>
            </a:p>
          </p:txBody>
        </p:sp>
      </p:grpSp>
      <p:pic>
        <p:nvPicPr>
          <p:cNvPr id="10" name="Picture 9">
            <a:extLst>
              <a:ext uri="{FF2B5EF4-FFF2-40B4-BE49-F238E27FC236}">
                <a16:creationId xmlns:a16="http://schemas.microsoft.com/office/drawing/2014/main" id="{27C677BC-1C6A-4400-A556-A8CA3D103E58}"/>
              </a:ext>
            </a:extLst>
          </p:cNvPr>
          <p:cNvPicPr>
            <a:picLocks noChangeAspect="1"/>
          </p:cNvPicPr>
          <p:nvPr/>
        </p:nvPicPr>
        <p:blipFill rotWithShape="1">
          <a:blip r:embed="rId4"/>
          <a:srcRect l="26191" t="-599" r="15828" b="599"/>
          <a:stretch/>
        </p:blipFill>
        <p:spPr>
          <a:xfrm>
            <a:off x="4896006" y="1170151"/>
            <a:ext cx="4644943" cy="4034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00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035E96-36C1-44A2-AC99-CE594A5289A4}"/>
              </a:ext>
            </a:extLst>
          </p:cNvPr>
          <p:cNvSpPr txBox="1"/>
          <p:nvPr/>
        </p:nvSpPr>
        <p:spPr>
          <a:xfrm>
            <a:off x="432391" y="389860"/>
            <a:ext cx="6050887"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Spar / </a:t>
            </a:r>
            <a:r>
              <a:rPr lang="en-US" sz="2800" b="1" dirty="0" err="1">
                <a:solidFill>
                  <a:srgbClr val="046330"/>
                </a:solidFill>
                <a:effectLst>
                  <a:outerShdw blurRad="38100" dist="38100" dir="2700000" algn="tl">
                    <a:srgbClr val="000000">
                      <a:alpha val="43137"/>
                    </a:srgbClr>
                  </a:outerShdw>
                </a:effectLst>
              </a:rPr>
              <a:t>Lingan</a:t>
            </a:r>
            <a:r>
              <a:rPr lang="en-US" sz="2800" b="1" dirty="0">
                <a:solidFill>
                  <a:srgbClr val="046330"/>
                </a:solidFill>
                <a:effectLst>
                  <a:outerShdw blurRad="38100" dist="38100" dir="2700000" algn="tl">
                    <a:srgbClr val="000000">
                      <a:alpha val="43137"/>
                    </a:srgbClr>
                  </a:outerShdw>
                </a:effectLst>
              </a:rPr>
              <a:t> Road Rail Crossing Signals</a:t>
            </a:r>
          </a:p>
        </p:txBody>
      </p:sp>
      <p:cxnSp>
        <p:nvCxnSpPr>
          <p:cNvPr id="5" name="Straight Connector 4">
            <a:extLst>
              <a:ext uri="{FF2B5EF4-FFF2-40B4-BE49-F238E27FC236}">
                <a16:creationId xmlns:a16="http://schemas.microsoft.com/office/drawing/2014/main" id="{1B67CA37-3F91-40E1-BF3A-1ECF2C950894}"/>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48E5335-CFCB-434C-9FC8-B3947060E948}"/>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pic>
        <p:nvPicPr>
          <p:cNvPr id="7" name="Picture 6">
            <a:extLst>
              <a:ext uri="{FF2B5EF4-FFF2-40B4-BE49-F238E27FC236}">
                <a16:creationId xmlns:a16="http://schemas.microsoft.com/office/drawing/2014/main" id="{DA06C5FA-A3C7-4C28-A37B-CFF39ED291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10" name="Rectangle 2">
            <a:extLst>
              <a:ext uri="{FF2B5EF4-FFF2-40B4-BE49-F238E27FC236}">
                <a16:creationId xmlns:a16="http://schemas.microsoft.com/office/drawing/2014/main" id="{BD29B3B0-2FBB-47CD-8199-66BE2CE2652B}"/>
              </a:ext>
            </a:extLst>
          </p:cNvPr>
          <p:cNvSpPr>
            <a:spLocks noChangeArrowheads="1"/>
          </p:cNvSpPr>
          <p:nvPr/>
        </p:nvSpPr>
        <p:spPr bwMode="auto">
          <a:xfrm>
            <a:off x="356813" y="1144643"/>
            <a:ext cx="10008392"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400" b="1" dirty="0"/>
              <a:t>Transport Canada - Rail Safety Improvement Program (RSIP)</a:t>
            </a:r>
          </a:p>
          <a:p>
            <a:pPr marL="0" marR="0" lvl="0" indent="0" defTabSz="914400" rtl="0" eaLnBrk="0" fontAlgn="base" latinLnBrk="0" hangingPunct="0">
              <a:lnSpc>
                <a:spcPct val="100000"/>
              </a:lnSpc>
              <a:spcBef>
                <a:spcPct val="0"/>
              </a:spcBef>
              <a:spcAft>
                <a:spcPct val="0"/>
              </a:spcAft>
              <a:buClrTx/>
              <a:buSzTx/>
              <a:buFontTx/>
              <a:buChar char="•"/>
              <a:tabLst/>
            </a:pPr>
            <a:endParaRPr kumimoji="0" lang="en-US" altLang="en-US" sz="1400" b="1" i="0"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endParaRPr>
          </a:p>
          <a:p>
            <a:r>
              <a:rPr lang="en-US" sz="1200" dirty="0"/>
              <a:t>This project involves upgrades to pedestrian infrastructure and to the interconnected traffic signals located at the </a:t>
            </a:r>
            <a:r>
              <a:rPr lang="en-US" sz="1200" dirty="0" err="1"/>
              <a:t>Lingan</a:t>
            </a:r>
            <a:r>
              <a:rPr lang="en-US" sz="1200" dirty="0"/>
              <a:t> Road railway crossing.  These upgrades are in response to a Transport Canada Letter of Non-Compliance resulting from a recent inspection of this railway crossing.  </a:t>
            </a:r>
          </a:p>
          <a:p>
            <a:r>
              <a:rPr lang="en-US" sz="1200" dirty="0"/>
              <a:t> </a:t>
            </a:r>
          </a:p>
          <a:p>
            <a:r>
              <a:rPr lang="en-US" sz="1200" dirty="0"/>
              <a:t>A sidewalk at the rail crossing, along with the required pedestrian signals and timings and a painted crosswalk on SPAR Road are required to improve pedestrian safety at this location. Upgrading the traffic signals is required to reduce the likelihood of a vehicle becoming queued across the rail crossing.  These measures will improve safety for pedestrian and vehicular traffic.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7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effectLst/>
              <a:latin typeface="Arial" panose="020B0604020202020204" pitchFamily="34" charset="0"/>
            </a:endParaRPr>
          </a:p>
        </p:txBody>
      </p:sp>
      <p:sp>
        <p:nvSpPr>
          <p:cNvPr id="11" name="Rectangle 1"/>
          <p:cNvSpPr>
            <a:spLocks noChangeArrowheads="1"/>
          </p:cNvSpPr>
          <p:nvPr/>
        </p:nvSpPr>
        <p:spPr bwMode="auto">
          <a:xfrm>
            <a:off x="3770313" y="3709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102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099" y="3805067"/>
            <a:ext cx="6621140" cy="266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a:extLst>
              <a:ext uri="{FF2B5EF4-FFF2-40B4-BE49-F238E27FC236}">
                <a16:creationId xmlns:a16="http://schemas.microsoft.com/office/drawing/2014/main" id="{A3DED746-8683-4EEF-894C-D5A46FEEF2F1}"/>
              </a:ext>
            </a:extLst>
          </p:cNvPr>
          <p:cNvGraphicFramePr>
            <a:graphicFrameLocks noGrp="1"/>
          </p:cNvGraphicFramePr>
          <p:nvPr>
            <p:extLst>
              <p:ext uri="{D42A27DB-BD31-4B8C-83A1-F6EECF244321}">
                <p14:modId xmlns:p14="http://schemas.microsoft.com/office/powerpoint/2010/main" val="1746006732"/>
              </p:ext>
            </p:extLst>
          </p:nvPr>
        </p:nvGraphicFramePr>
        <p:xfrm>
          <a:off x="2793174" y="2946002"/>
          <a:ext cx="4386991" cy="587375"/>
        </p:xfrm>
        <a:graphic>
          <a:graphicData uri="http://schemas.openxmlformats.org/drawingml/2006/table">
            <a:tbl>
              <a:tblPr firstRow="1" firstCol="1" bandRow="1">
                <a:tableStyleId>{68D230F3-CF80-4859-8CE7-A43EE81993B5}</a:tableStyleId>
              </a:tblPr>
              <a:tblGrid>
                <a:gridCol w="1030721">
                  <a:extLst>
                    <a:ext uri="{9D8B030D-6E8A-4147-A177-3AD203B41FA5}">
                      <a16:colId xmlns:a16="http://schemas.microsoft.com/office/drawing/2014/main" val="2968291898"/>
                    </a:ext>
                  </a:extLst>
                </a:gridCol>
                <a:gridCol w="818602">
                  <a:extLst>
                    <a:ext uri="{9D8B030D-6E8A-4147-A177-3AD203B41FA5}">
                      <a16:colId xmlns:a16="http://schemas.microsoft.com/office/drawing/2014/main" val="2266687215"/>
                    </a:ext>
                  </a:extLst>
                </a:gridCol>
                <a:gridCol w="793415">
                  <a:extLst>
                    <a:ext uri="{9D8B030D-6E8A-4147-A177-3AD203B41FA5}">
                      <a16:colId xmlns:a16="http://schemas.microsoft.com/office/drawing/2014/main" val="1529568692"/>
                    </a:ext>
                  </a:extLst>
                </a:gridCol>
                <a:gridCol w="1744253">
                  <a:extLst>
                    <a:ext uri="{9D8B030D-6E8A-4147-A177-3AD203B41FA5}">
                      <a16:colId xmlns:a16="http://schemas.microsoft.com/office/drawing/2014/main" val="4088236511"/>
                    </a:ext>
                  </a:extLst>
                </a:gridCol>
              </a:tblGrid>
              <a:tr h="153670">
                <a:tc>
                  <a:txBody>
                    <a:bodyPr/>
                    <a:lstStyle/>
                    <a:p>
                      <a:pPr marL="0" marR="0" algn="just">
                        <a:spcBef>
                          <a:spcPts val="0"/>
                        </a:spcBef>
                        <a:spcAft>
                          <a:spcPts val="0"/>
                        </a:spcAft>
                      </a:pPr>
                      <a:r>
                        <a:rPr lang="en-US" sz="900" spc="-5" dirty="0">
                          <a:effectLst/>
                        </a:rPr>
                        <a:t>Funding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Amount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Percentage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Current Fiscal Breakdown Amount </a:t>
                      </a:r>
                    </a:p>
                  </a:txBody>
                  <a:tcPr marL="68580" marR="68580" marT="0" marB="0"/>
                </a:tc>
                <a:extLst>
                  <a:ext uri="{0D108BD9-81ED-4DB2-BD59-A6C34878D82A}">
                    <a16:rowId xmlns:a16="http://schemas.microsoft.com/office/drawing/2014/main" val="1887805346"/>
                  </a:ext>
                </a:extLst>
              </a:tr>
              <a:tr h="153670">
                <a:tc>
                  <a:txBody>
                    <a:bodyPr/>
                    <a:lstStyle/>
                    <a:p>
                      <a:pPr marL="0" marR="0" algn="just">
                        <a:spcBef>
                          <a:spcPts val="0"/>
                        </a:spcBef>
                        <a:spcAft>
                          <a:spcPts val="0"/>
                        </a:spcAft>
                      </a:pPr>
                      <a:r>
                        <a:rPr lang="en-US" sz="900" spc="-5" dirty="0">
                          <a:effectLst/>
                        </a:rPr>
                        <a:t>Canada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$440,000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80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$440,000</a:t>
                      </a:r>
                    </a:p>
                  </a:txBody>
                  <a:tcPr marL="68580" marR="68580" marT="0" marB="0"/>
                </a:tc>
                <a:extLst>
                  <a:ext uri="{0D108BD9-81ED-4DB2-BD59-A6C34878D82A}">
                    <a16:rowId xmlns:a16="http://schemas.microsoft.com/office/drawing/2014/main" val="268770839"/>
                  </a:ext>
                </a:extLst>
              </a:tr>
              <a:tr h="159385">
                <a:tc>
                  <a:txBody>
                    <a:bodyPr/>
                    <a:lstStyle/>
                    <a:p>
                      <a:pPr marL="0" marR="0" algn="just">
                        <a:spcBef>
                          <a:spcPts val="0"/>
                        </a:spcBef>
                        <a:spcAft>
                          <a:spcPts val="0"/>
                        </a:spcAft>
                      </a:pPr>
                      <a:r>
                        <a:rPr lang="en-US" sz="900" spc="-5" dirty="0">
                          <a:effectLst/>
                        </a:rPr>
                        <a:t>CBRM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mn-lt"/>
                          <a:ea typeface="+mn-ea"/>
                          <a:cs typeface="+mn-cs"/>
                        </a:rPr>
                        <a:t>$111,000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$111,000</a:t>
                      </a:r>
                    </a:p>
                  </a:txBody>
                  <a:tcPr marL="68580" marR="68580" marT="0" marB="0"/>
                </a:tc>
                <a:extLst>
                  <a:ext uri="{0D108BD9-81ED-4DB2-BD59-A6C34878D82A}">
                    <a16:rowId xmlns:a16="http://schemas.microsoft.com/office/drawing/2014/main" val="3768092519"/>
                  </a:ext>
                </a:extLst>
              </a:tr>
            </a:tbl>
          </a:graphicData>
        </a:graphic>
      </p:graphicFrame>
    </p:spTree>
    <p:extLst>
      <p:ext uri="{BB962C8B-B14F-4D97-AF65-F5344CB8AC3E}">
        <p14:creationId xmlns:p14="http://schemas.microsoft.com/office/powerpoint/2010/main" val="25306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E93FE4-85AF-4D51-B8BF-6405E8946A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cxnSp>
        <p:nvCxnSpPr>
          <p:cNvPr id="6" name="Straight Connector 5">
            <a:extLst>
              <a:ext uri="{FF2B5EF4-FFF2-40B4-BE49-F238E27FC236}">
                <a16:creationId xmlns:a16="http://schemas.microsoft.com/office/drawing/2014/main" id="{DC3C75F9-1861-4981-ADF4-938F591F4822}"/>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672870-EF48-4AA3-8F54-4B89BBC3C906}"/>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2" name="Rectangle 1"/>
          <p:cNvSpPr/>
          <p:nvPr/>
        </p:nvSpPr>
        <p:spPr>
          <a:xfrm>
            <a:off x="584036" y="1500562"/>
            <a:ext cx="9126302" cy="4524315"/>
          </a:xfrm>
          <a:prstGeom prst="rect">
            <a:avLst/>
          </a:prstGeom>
        </p:spPr>
        <p:txBody>
          <a:bodyPr wrap="square">
            <a:spAutoFit/>
          </a:bodyPr>
          <a:lstStyle/>
          <a:p>
            <a:r>
              <a:rPr lang="en-US" dirty="0"/>
              <a:t>“Municipalities own the core infrastructure assets that are critical to the quality of life of Canadians and the competitiveness of our country.</a:t>
            </a:r>
          </a:p>
          <a:p>
            <a:endParaRPr lang="en-US" dirty="0"/>
          </a:p>
          <a:p>
            <a:r>
              <a:rPr lang="en-US" dirty="0"/>
              <a:t>	“</a:t>
            </a:r>
            <a:r>
              <a:rPr lang="en-US" i="1" dirty="0"/>
              <a:t>Municipalities own over 60% of the country’s infrastructure but collect just eight cents of every tax dollar paid in Canada, with the other 92 cents going to Federal, Provincial and Territorial Governments</a:t>
            </a:r>
            <a:r>
              <a:rPr lang="en-US" dirty="0"/>
              <a:t>”.  </a:t>
            </a:r>
          </a:p>
          <a:p>
            <a:endParaRPr lang="en-US" spc="-300" dirty="0">
              <a:effectLst>
                <a:glow rad="279400">
                  <a:schemeClr val="bg1">
                    <a:alpha val="80000"/>
                  </a:schemeClr>
                </a:glow>
              </a:effectLst>
              <a:latin typeface="Arial Black" panose="020B0A04020102020204" pitchFamily="34" charset="0"/>
            </a:endParaRPr>
          </a:p>
          <a:p>
            <a:endParaRPr lang="en-US" dirty="0"/>
          </a:p>
          <a:p>
            <a:r>
              <a:rPr lang="en-US" dirty="0"/>
              <a:t>1800 jobs generated per $100million invested in infrastructure</a:t>
            </a:r>
          </a:p>
          <a:p>
            <a:endParaRPr lang="en-US" dirty="0"/>
          </a:p>
          <a:p>
            <a:r>
              <a:rPr lang="en-US" dirty="0"/>
              <a:t>$160million economic growth generated per $100million invested</a:t>
            </a:r>
          </a:p>
          <a:p>
            <a:endParaRPr lang="en-US" spc="-300" dirty="0">
              <a:effectLst>
                <a:glow rad="279400">
                  <a:schemeClr val="bg1">
                    <a:alpha val="80000"/>
                  </a:schemeClr>
                </a:glow>
              </a:effectLst>
              <a:latin typeface="Arial Black" panose="020B0A04020102020204" pitchFamily="34" charset="0"/>
            </a:endParaRPr>
          </a:p>
          <a:p>
            <a:r>
              <a:rPr lang="en-US" spc="-300" dirty="0">
                <a:effectLst>
                  <a:glow rad="279400">
                    <a:schemeClr val="bg1">
                      <a:alpha val="80000"/>
                    </a:schemeClr>
                  </a:glow>
                </a:effectLst>
                <a:latin typeface="Arial Black" panose="020B0A04020102020204" pitchFamily="34" charset="0"/>
              </a:rPr>
              <a:t>		</a:t>
            </a:r>
          </a:p>
          <a:p>
            <a:r>
              <a:rPr lang="en-US" spc="-300" dirty="0">
                <a:effectLst>
                  <a:glow rad="279400">
                    <a:schemeClr val="bg1">
                      <a:alpha val="80000"/>
                    </a:schemeClr>
                  </a:glow>
                </a:effectLst>
                <a:latin typeface="Arial Black" panose="020B0A04020102020204" pitchFamily="34" charset="0"/>
              </a:rPr>
              <a:t>		Federation of Canadian </a:t>
            </a:r>
            <a:r>
              <a:rPr lang="en-US" spc="-300" dirty="0" err="1">
                <a:effectLst>
                  <a:glow rad="279400">
                    <a:schemeClr val="bg1">
                      <a:alpha val="80000"/>
                    </a:schemeClr>
                  </a:glow>
                </a:effectLst>
                <a:latin typeface="Arial Black" panose="020B0A04020102020204" pitchFamily="34" charset="0"/>
              </a:rPr>
              <a:t>Municipalites</a:t>
            </a:r>
            <a:r>
              <a:rPr lang="en-US" spc="-300" dirty="0">
                <a:effectLst>
                  <a:glow rad="279400">
                    <a:schemeClr val="bg1">
                      <a:alpha val="80000"/>
                    </a:schemeClr>
                  </a:glow>
                </a:effectLst>
                <a:latin typeface="Arial Black" panose="020B0A04020102020204" pitchFamily="34" charset="0"/>
              </a:rPr>
              <a:t> (FCM)</a:t>
            </a:r>
          </a:p>
          <a:p>
            <a:endParaRPr lang="en-US" spc="-300" dirty="0">
              <a:effectLst>
                <a:glow rad="279400">
                  <a:schemeClr val="bg1">
                    <a:alpha val="80000"/>
                  </a:schemeClr>
                </a:glow>
              </a:effectLst>
              <a:latin typeface="Arial Black" panose="020B0A04020102020204" pitchFamily="34" charset="0"/>
            </a:endParaRPr>
          </a:p>
          <a:p>
            <a:r>
              <a:rPr lang="en-US" spc="-300" dirty="0">
                <a:effectLst>
                  <a:glow rad="279400">
                    <a:schemeClr val="bg1">
                      <a:alpha val="80000"/>
                    </a:schemeClr>
                  </a:glow>
                </a:effectLst>
                <a:latin typeface="Arial Black" panose="020B0A04020102020204" pitchFamily="34" charset="0"/>
              </a:rPr>
              <a:t>		Canada </a:t>
            </a:r>
            <a:r>
              <a:rPr lang="en-US" spc="-300" dirty="0" err="1">
                <a:effectLst>
                  <a:glow rad="279400">
                    <a:schemeClr val="bg1">
                      <a:alpha val="80000"/>
                    </a:schemeClr>
                  </a:glow>
                </a:effectLst>
                <a:latin typeface="Arial Black" panose="020B0A04020102020204" pitchFamily="34" charset="0"/>
              </a:rPr>
              <a:t>Infrastrcuture</a:t>
            </a:r>
            <a:r>
              <a:rPr lang="en-US" spc="-300" dirty="0">
                <a:effectLst>
                  <a:glow rad="279400">
                    <a:schemeClr val="bg1">
                      <a:alpha val="80000"/>
                    </a:schemeClr>
                  </a:glow>
                </a:effectLst>
                <a:latin typeface="Arial Black" panose="020B0A04020102020204" pitchFamily="34" charset="0"/>
              </a:rPr>
              <a:t> Report Card</a:t>
            </a:r>
          </a:p>
        </p:txBody>
      </p:sp>
    </p:spTree>
    <p:extLst>
      <p:ext uri="{BB962C8B-B14F-4D97-AF65-F5344CB8AC3E}">
        <p14:creationId xmlns:p14="http://schemas.microsoft.com/office/powerpoint/2010/main" val="2637627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035E96-36C1-44A2-AC99-CE594A5289A4}"/>
              </a:ext>
            </a:extLst>
          </p:cNvPr>
          <p:cNvSpPr txBox="1"/>
          <p:nvPr/>
        </p:nvSpPr>
        <p:spPr>
          <a:xfrm>
            <a:off x="432390" y="389860"/>
            <a:ext cx="9950862" cy="523220"/>
          </a:xfrm>
          <a:prstGeom prst="rect">
            <a:avLst/>
          </a:prstGeom>
          <a:noFill/>
        </p:spPr>
        <p:txBody>
          <a:bodyPr wrap="square" rtlCol="0">
            <a:spAutoFit/>
          </a:bodyPr>
          <a:lstStyle/>
          <a:p>
            <a:r>
              <a:rPr lang="en-US" sz="2800" b="1" dirty="0">
                <a:solidFill>
                  <a:srgbClr val="046330"/>
                </a:solidFill>
                <a:effectLst>
                  <a:outerShdw blurRad="38100" dist="38100" dir="2700000" algn="tl">
                    <a:srgbClr val="000000">
                      <a:alpha val="43137"/>
                    </a:srgbClr>
                  </a:outerShdw>
                </a:effectLst>
              </a:rPr>
              <a:t>Wastewater – Sanitary Sewer I &amp; I Reduction Program - $525,000</a:t>
            </a:r>
          </a:p>
        </p:txBody>
      </p:sp>
      <p:cxnSp>
        <p:nvCxnSpPr>
          <p:cNvPr id="5" name="Straight Connector 4">
            <a:extLst>
              <a:ext uri="{FF2B5EF4-FFF2-40B4-BE49-F238E27FC236}">
                <a16:creationId xmlns:a16="http://schemas.microsoft.com/office/drawing/2014/main" id="{1B67CA37-3F91-40E1-BF3A-1ECF2C950894}"/>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48E5335-CFCB-434C-9FC8-B3947060E948}"/>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pic>
        <p:nvPicPr>
          <p:cNvPr id="7" name="Picture 6">
            <a:extLst>
              <a:ext uri="{FF2B5EF4-FFF2-40B4-BE49-F238E27FC236}">
                <a16:creationId xmlns:a16="http://schemas.microsoft.com/office/drawing/2014/main" id="{DA06C5FA-A3C7-4C28-A37B-CFF39ED291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10" name="Rectangle 2">
            <a:extLst>
              <a:ext uri="{FF2B5EF4-FFF2-40B4-BE49-F238E27FC236}">
                <a16:creationId xmlns:a16="http://schemas.microsoft.com/office/drawing/2014/main" id="{BD29B3B0-2FBB-47CD-8199-66BE2CE2652B}"/>
              </a:ext>
            </a:extLst>
          </p:cNvPr>
          <p:cNvSpPr>
            <a:spLocks noChangeArrowheads="1"/>
          </p:cNvSpPr>
          <p:nvPr/>
        </p:nvSpPr>
        <p:spPr bwMode="auto">
          <a:xfrm>
            <a:off x="355661" y="1106613"/>
            <a:ext cx="9841284"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100" dirty="0"/>
              <a:t>This program is a continuation of inflow and infiltration reduction work within any sewer catchment area in CBRM.  Main areas of work are:  Sewer system investigation, asset management and asset register building, sewer system upgrades and new storm sewer installations.  To maximize our efforts, this funding in part or in full, could be used to leverage provincial funding for similar type work if a suitable program becomes available throughout the fiscal year.  </a:t>
            </a:r>
          </a:p>
          <a:p>
            <a:endParaRPr lang="en-US" sz="1200" dirty="0"/>
          </a:p>
          <a:p>
            <a:endParaRPr lang="en-US" sz="1200" dirty="0"/>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effectLst/>
              <a:latin typeface="Arial" panose="020B0604020202020204" pitchFamily="34" charset="0"/>
            </a:endParaRPr>
          </a:p>
        </p:txBody>
      </p:sp>
      <p:sp>
        <p:nvSpPr>
          <p:cNvPr id="11" name="Rectangle 2">
            <a:extLst>
              <a:ext uri="{FF2B5EF4-FFF2-40B4-BE49-F238E27FC236}">
                <a16:creationId xmlns:a16="http://schemas.microsoft.com/office/drawing/2014/main" id="{6ECA1377-EBA7-4656-9E2F-DE9FF10B6F5E}"/>
              </a:ext>
            </a:extLst>
          </p:cNvPr>
          <p:cNvSpPr>
            <a:spLocks noChangeArrowheads="1"/>
          </p:cNvSpPr>
          <p:nvPr/>
        </p:nvSpPr>
        <p:spPr bwMode="auto">
          <a:xfrm>
            <a:off x="432390" y="5026729"/>
            <a:ext cx="4175174" cy="183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200" dirty="0"/>
              <a:t> </a:t>
            </a:r>
          </a:p>
          <a:p>
            <a:r>
              <a:rPr lang="en-US" sz="1100" b="1" i="1" dirty="0"/>
              <a:t>Project Two (2): I&amp;I Reduction Projects – Public infrastructure improvements $203,000</a:t>
            </a:r>
          </a:p>
          <a:p>
            <a:endParaRPr lang="en-US" sz="1100" dirty="0"/>
          </a:p>
          <a:p>
            <a:r>
              <a:rPr lang="en-US" sz="1100" dirty="0"/>
              <a:t>This project will place a focus on the elimination of public infrastructure sources of I&amp;I such as catch basins disconnections, replacement of deteriorated sanitary sewers and the installation of storm sewers. </a:t>
            </a:r>
          </a:p>
          <a:p>
            <a:endParaRPr lang="en-US" sz="1200" dirty="0"/>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effectLst/>
              <a:latin typeface="Arial" panose="020B0604020202020204" pitchFamily="34" charset="0"/>
            </a:endParaRPr>
          </a:p>
        </p:txBody>
      </p:sp>
      <p:sp>
        <p:nvSpPr>
          <p:cNvPr id="12" name="Rectangle 2">
            <a:extLst>
              <a:ext uri="{FF2B5EF4-FFF2-40B4-BE49-F238E27FC236}">
                <a16:creationId xmlns:a16="http://schemas.microsoft.com/office/drawing/2014/main" id="{1AA8CC46-5B53-4BD3-BD91-C9881F731832}"/>
              </a:ext>
            </a:extLst>
          </p:cNvPr>
          <p:cNvSpPr>
            <a:spLocks noChangeArrowheads="1"/>
          </p:cNvSpPr>
          <p:nvPr/>
        </p:nvSpPr>
        <p:spPr bwMode="auto">
          <a:xfrm>
            <a:off x="410670" y="1870113"/>
            <a:ext cx="4903997" cy="37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sz="1200" dirty="0"/>
          </a:p>
          <a:p>
            <a:r>
              <a:rPr lang="en-US" sz="1100" b="1" i="1" dirty="0"/>
              <a:t>Project One (1): I&amp;I Reduction Pilot Project – Private Cross Connections $150,000</a:t>
            </a:r>
          </a:p>
          <a:p>
            <a:endParaRPr lang="en-US" sz="1100" dirty="0"/>
          </a:p>
          <a:p>
            <a:r>
              <a:rPr lang="en-US" sz="1100" dirty="0"/>
              <a:t>While CBRM will continue to identify and eliminate public infrastructure sources of I&amp;I, this year will mark year one (1) of a multi-year campaign that includes a thorough look into private I&amp;I sources such as the connection of foundation drainage systems (weeping tile) to sanitary service laterals. Based on historical standard practices and past field </a:t>
            </a:r>
            <a:r>
              <a:rPr lang="en-US" sz="1100" dirty="0" err="1"/>
              <a:t>truthing</a:t>
            </a:r>
            <a:r>
              <a:rPr lang="en-US" sz="1100" dirty="0"/>
              <a:t> exercises we suspect a large portion of I&amp;I is coming from private cross connections.  The objective of year one (1) is to retain the services of a qualified engineering consultant to segregate and prioritize sewer sheds based on I&amp;I within the total sewer collection boundary of the Battery Point Wastewater Treatment Plant in Sydney.  The results of this investigation will form the foundation of a multi-year I&amp;I reduction campaign focusing on private cross connections.  The estimated cost of this initial investigation is $150,000.  A funding application for 50% of the project cost ($75,000) has been submitted to the Provincial Capital Assistance Program (PCAP).  </a:t>
            </a:r>
          </a:p>
          <a:p>
            <a:r>
              <a:rPr lang="en-US" sz="1200" dirty="0"/>
              <a:t> </a:t>
            </a:r>
          </a:p>
          <a:p>
            <a:endParaRPr lang="en-US" sz="1200" dirty="0"/>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effectLst/>
              <a:latin typeface="Arial" panose="020B0604020202020204" pitchFamily="34" charset="0"/>
            </a:endParaRPr>
          </a:p>
        </p:txBody>
      </p:sp>
      <p:sp>
        <p:nvSpPr>
          <p:cNvPr id="14" name="Rectangle 2">
            <a:extLst>
              <a:ext uri="{FF2B5EF4-FFF2-40B4-BE49-F238E27FC236}">
                <a16:creationId xmlns:a16="http://schemas.microsoft.com/office/drawing/2014/main" id="{F4DD3BC7-F862-4E27-9078-201E93BEF346}"/>
              </a:ext>
            </a:extLst>
          </p:cNvPr>
          <p:cNvSpPr>
            <a:spLocks noChangeArrowheads="1"/>
          </p:cNvSpPr>
          <p:nvPr/>
        </p:nvSpPr>
        <p:spPr bwMode="auto">
          <a:xfrm>
            <a:off x="5315675" y="2023872"/>
            <a:ext cx="5100856" cy="3108543"/>
          </a:xfrm>
          <a:prstGeom prst="rect">
            <a:avLst/>
          </a:prstGeom>
          <a:solidFill>
            <a:schemeClr val="bg1"/>
          </a:solidFill>
          <a:ln>
            <a:solidFill>
              <a:schemeClr val="bg1"/>
            </a:solidFill>
          </a:ln>
          <a:effectLst/>
        </p:spPr>
        <p:txBody>
          <a:bodyPr vert="horz" wrap="square" lIns="91440" tIns="45720" rIns="91440" bIns="45720" numCol="1" anchor="ctr" anchorCtr="0" compatLnSpc="1">
            <a:prstTxWarp prst="textNoShape">
              <a:avLst/>
            </a:prstTxWarp>
            <a:spAutoFit/>
          </a:bodyPr>
          <a:lstStyle/>
          <a:p>
            <a:r>
              <a:rPr lang="en-US" sz="1100" b="1" i="1" dirty="0">
                <a:latin typeface="Arial" panose="020B0604020202020204" pitchFamily="34" charset="0"/>
                <a:cs typeface="Arial" panose="020B0604020202020204" pitchFamily="34" charset="0"/>
              </a:rPr>
              <a:t>Project Three (3): </a:t>
            </a:r>
            <a:r>
              <a:rPr lang="en-US" sz="1100" b="1" dirty="0">
                <a:latin typeface="Arial" panose="020B0604020202020204" pitchFamily="34" charset="0"/>
                <a:cs typeface="Arial" panose="020B0604020202020204" pitchFamily="34" charset="0"/>
              </a:rPr>
              <a:t>Asset Management System (AMS</a:t>
            </a:r>
            <a:r>
              <a:rPr lang="en-US" sz="1100" dirty="0">
                <a:latin typeface="Arial" panose="020B0604020202020204" pitchFamily="34" charset="0"/>
                <a:cs typeface="Arial" panose="020B0604020202020204" pitchFamily="34" charset="0"/>
              </a:rPr>
              <a:t>) </a:t>
            </a:r>
            <a:r>
              <a:rPr lang="en-US" sz="1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Installation &amp; Implementation $172,000</a:t>
            </a:r>
            <a:endParaRPr lang="en-US" sz="1100" dirty="0">
              <a:latin typeface="Arial" panose="020B0604020202020204" pitchFamily="34" charset="0"/>
              <a:cs typeface="Arial" panose="020B0604020202020204" pitchFamily="34" charset="0"/>
            </a:endParaRPr>
          </a:p>
          <a:p>
            <a:r>
              <a:rPr lang="en-US" sz="1100" i="1" dirty="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Through the installation and implementation of asset management software, this year EPW will continue to improve our ability to manage assets, set priorities and develop long-term capital investment plans.  Asset Management is the formal process of gathering information about our assets so that we can make more informed decisions about when and how we maintain and replace our assets so that we can deliver services that the public expects, at a cost we can afford.  The key to asset management is access to, and analysis of accurate, current and relevant data and as equally important, properly cataloging maintenance events and maintaining a historical record on all assets.  The purchase of Asset Management software and its implementation is an eligible expense under the Federal Gas Tax Fund.  Looking forward, the annual estimated expense of $90,000 for software upgrades admin support and technical support will fall under the EPW operating budget starting in 2020-21.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rPr>
              <a:t>			</a:t>
            </a:r>
            <a:endParaRPr lang="en-US" altLang="en-US" sz="1000" dirty="0">
              <a:latin typeface="Arial Narrow" panose="020B060602020203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13F3C207-C0FD-4104-863C-CF4C37AD44E4}"/>
              </a:ext>
            </a:extLst>
          </p:cNvPr>
          <p:cNvGraphicFramePr>
            <a:graphicFrameLocks noGrp="1"/>
          </p:cNvGraphicFramePr>
          <p:nvPr>
            <p:extLst>
              <p:ext uri="{D42A27DB-BD31-4B8C-83A1-F6EECF244321}">
                <p14:modId xmlns:p14="http://schemas.microsoft.com/office/powerpoint/2010/main" val="3290745314"/>
              </p:ext>
            </p:extLst>
          </p:nvPr>
        </p:nvGraphicFramePr>
        <p:xfrm>
          <a:off x="6440614" y="5316254"/>
          <a:ext cx="2850978" cy="626110"/>
        </p:xfrm>
        <a:graphic>
          <a:graphicData uri="http://schemas.openxmlformats.org/drawingml/2006/table">
            <a:tbl>
              <a:tblPr firstRow="1" firstCol="1" bandRow="1">
                <a:tableStyleId>{68D230F3-CF80-4859-8CE7-A43EE81993B5}</a:tableStyleId>
              </a:tblPr>
              <a:tblGrid>
                <a:gridCol w="991964">
                  <a:extLst>
                    <a:ext uri="{9D8B030D-6E8A-4147-A177-3AD203B41FA5}">
                      <a16:colId xmlns:a16="http://schemas.microsoft.com/office/drawing/2014/main" val="2968291898"/>
                    </a:ext>
                  </a:extLst>
                </a:gridCol>
                <a:gridCol w="925833">
                  <a:extLst>
                    <a:ext uri="{9D8B030D-6E8A-4147-A177-3AD203B41FA5}">
                      <a16:colId xmlns:a16="http://schemas.microsoft.com/office/drawing/2014/main" val="2266687215"/>
                    </a:ext>
                  </a:extLst>
                </a:gridCol>
                <a:gridCol w="933181">
                  <a:extLst>
                    <a:ext uri="{9D8B030D-6E8A-4147-A177-3AD203B41FA5}">
                      <a16:colId xmlns:a16="http://schemas.microsoft.com/office/drawing/2014/main" val="1529568692"/>
                    </a:ext>
                  </a:extLst>
                </a:gridCol>
              </a:tblGrid>
              <a:tr h="153670">
                <a:tc>
                  <a:txBody>
                    <a:bodyPr/>
                    <a:lstStyle/>
                    <a:p>
                      <a:pPr marL="0" marR="0" algn="just">
                        <a:spcBef>
                          <a:spcPts val="0"/>
                        </a:spcBef>
                        <a:spcAft>
                          <a:spcPts val="0"/>
                        </a:spcAft>
                      </a:pPr>
                      <a:r>
                        <a:rPr lang="en-US" sz="900" spc="-5" dirty="0">
                          <a:effectLst/>
                        </a:rPr>
                        <a:t>Funding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Amount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Percentage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7805346"/>
                  </a:ext>
                </a:extLst>
              </a:tr>
              <a:tr h="159385">
                <a:tc>
                  <a:txBody>
                    <a:bodyPr/>
                    <a:lstStyle/>
                    <a:p>
                      <a:pPr marL="0" marR="0" algn="just">
                        <a:spcBef>
                          <a:spcPts val="0"/>
                        </a:spcBef>
                        <a:spcAft>
                          <a:spcPts val="0"/>
                        </a:spcAft>
                      </a:pPr>
                      <a:r>
                        <a:rPr lang="en-US" sz="900" spc="-5" dirty="0">
                          <a:effectLst/>
                        </a:rPr>
                        <a:t>Federal (Gas Tax)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$450,000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85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6304384"/>
                  </a:ext>
                </a:extLst>
              </a:tr>
              <a:tr h="153670">
                <a:tc>
                  <a:txBody>
                    <a:bodyPr/>
                    <a:lstStyle/>
                    <a:p>
                      <a:pPr marL="0" marR="0" algn="just">
                        <a:spcBef>
                          <a:spcPts val="0"/>
                        </a:spcBef>
                        <a:spcAft>
                          <a:spcPts val="0"/>
                        </a:spcAft>
                      </a:pPr>
                      <a:r>
                        <a:rPr lang="en-US" sz="900" spc="-5" dirty="0">
                          <a:effectLst/>
                        </a:rPr>
                        <a:t>Provincial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75,000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770839"/>
                  </a:ext>
                </a:extLst>
              </a:tr>
              <a:tr h="159385">
                <a:tc>
                  <a:txBody>
                    <a:bodyPr/>
                    <a:lstStyle/>
                    <a:p>
                      <a:pPr marL="0" marR="0" algn="just">
                        <a:spcBef>
                          <a:spcPts val="0"/>
                        </a:spcBef>
                        <a:spcAft>
                          <a:spcPts val="0"/>
                        </a:spcAft>
                      </a:pPr>
                      <a:r>
                        <a:rPr lang="en-US" sz="900" spc="-5" dirty="0">
                          <a:effectLst/>
                        </a:rPr>
                        <a:t>CBRM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8092519"/>
                  </a:ext>
                </a:extLst>
              </a:tr>
            </a:tbl>
          </a:graphicData>
        </a:graphic>
      </p:graphicFrame>
    </p:spTree>
    <p:extLst>
      <p:ext uri="{BB962C8B-B14F-4D97-AF65-F5344CB8AC3E}">
        <p14:creationId xmlns:p14="http://schemas.microsoft.com/office/powerpoint/2010/main" val="21497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4E428C1-6634-4794-8198-B11FF97052F7}"/>
              </a:ext>
            </a:extLst>
          </p:cNvPr>
          <p:cNvSpPr>
            <a:spLocks noChangeArrowheads="1"/>
          </p:cNvSpPr>
          <p:nvPr/>
        </p:nvSpPr>
        <p:spPr bwMode="auto">
          <a:xfrm>
            <a:off x="320762" y="1135811"/>
            <a:ext cx="5135320" cy="527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tabLst/>
            </a:pPr>
            <a:endParaRPr lang="en-US" altLang="en-US" sz="1400" b="1" u="sng" dirty="0">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tabLst/>
            </a:pPr>
            <a:endParaRPr lang="en-US" altLang="en-US" sz="1400" b="1" u="sng" dirty="0">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Char char="•"/>
              <a:tabLst/>
            </a:pPr>
            <a:endParaRPr lang="en-US" altLang="en-US" sz="1400" b="1" dirty="0">
              <a:latin typeface="Arial Narrow" panose="020B0606020202030204" pitchFamily="34" charset="0"/>
              <a:ea typeface="Calibri" panose="020F0502020204030204" pitchFamily="34" charset="0"/>
              <a:cs typeface="Times New Roman" panose="02020603050405020304" pitchFamily="18" charset="0"/>
            </a:endParaRPr>
          </a:p>
          <a:p>
            <a:pPr lvl="0"/>
            <a:r>
              <a:rPr lang="en-US" altLang="en-US" sz="1400" b="1" u="sng" dirty="0">
                <a:latin typeface="Arial Narrow" panose="020B0606020202030204" pitchFamily="34" charset="0"/>
                <a:ea typeface="Calibri" panose="020F0502020204030204" pitchFamily="34" charset="0"/>
                <a:cs typeface="Times New Roman" panose="02020603050405020304" pitchFamily="18" charset="0"/>
              </a:rPr>
              <a:t>a) High Risk Wastewater Treatment System Project (ICIP)</a:t>
            </a:r>
          </a:p>
          <a:p>
            <a:pPr lvl="0"/>
            <a:r>
              <a:rPr lang="en-US" altLang="en-US" sz="1400" dirty="0">
                <a:latin typeface="Arial Narrow" panose="020B0606020202030204" pitchFamily="34" charset="0"/>
                <a:ea typeface="Calibri" panose="020F0502020204030204" pitchFamily="34" charset="0"/>
                <a:cs typeface="Times New Roman" panose="02020603050405020304" pitchFamily="18" charset="0"/>
              </a:rPr>
              <a:t>Glace Bay &amp; Port </a:t>
            </a:r>
            <a:r>
              <a:rPr lang="en-US" altLang="en-US" sz="1400" dirty="0" err="1">
                <a:latin typeface="Arial Narrow" panose="020B0606020202030204" pitchFamily="34" charset="0"/>
                <a:ea typeface="Calibri" panose="020F0502020204030204" pitchFamily="34" charset="0"/>
                <a:cs typeface="Times New Roman" panose="02020603050405020304" pitchFamily="18" charset="0"/>
              </a:rPr>
              <a:t>Morien</a:t>
            </a:r>
            <a:endParaRPr lang="en-US" altLang="en-US" sz="1400" dirty="0">
              <a:latin typeface="Arial Narrow" panose="020B0606020202030204" pitchFamily="34" charset="0"/>
              <a:ea typeface="Calibri" panose="020F0502020204030204" pitchFamily="34" charset="0"/>
              <a:cs typeface="Times New Roman" panose="02020603050405020304" pitchFamily="18" charset="0"/>
            </a:endParaRPr>
          </a:p>
          <a:p>
            <a:pPr lvl="0">
              <a:buFontTx/>
              <a:buChar char="•"/>
            </a:pPr>
            <a:r>
              <a:rPr lang="en-US" altLang="en-US" sz="1400" b="1" dirty="0">
                <a:latin typeface="Arial Narrow" panose="020B0606020202030204" pitchFamily="34" charset="0"/>
                <a:ea typeface="Calibri" panose="020F0502020204030204" pitchFamily="34" charset="0"/>
                <a:cs typeface="Times New Roman" panose="02020603050405020304" pitchFamily="18" charset="0"/>
              </a:rPr>
              <a:t>$1,000,000</a:t>
            </a:r>
          </a:p>
          <a:p>
            <a:pPr marL="0" marR="0" lvl="0" indent="0" defTabSz="914400" rtl="0" eaLnBrk="0" fontAlgn="base" latinLnBrk="0" hangingPunct="0">
              <a:lnSpc>
                <a:spcPct val="100000"/>
              </a:lnSpc>
              <a:spcBef>
                <a:spcPct val="0"/>
              </a:spcBef>
              <a:spcAft>
                <a:spcPct val="0"/>
              </a:spcAft>
              <a:buClrTx/>
              <a:buSzTx/>
              <a:tabLst/>
            </a:pPr>
            <a:endParaRPr kumimoji="0" lang="en-US" altLang="en-US" sz="1100" b="0" i="0" strike="noStrike" cap="none" normalizeH="0" baseline="0" dirty="0">
              <a:ln>
                <a:noFill/>
              </a:ln>
              <a:effectLst/>
              <a:latin typeface="Arial Narrow" panose="020B0606020202030204" pitchFamily="34" charset="0"/>
            </a:endParaRPr>
          </a:p>
          <a:p>
            <a:pPr marL="0" marR="0" lvl="0" indent="0" defTabSz="914400" rtl="0" eaLnBrk="0" fontAlgn="base" latinLnBrk="0" hangingPunct="0">
              <a:lnSpc>
                <a:spcPct val="100000"/>
              </a:lnSpc>
              <a:spcBef>
                <a:spcPct val="0"/>
              </a:spcBef>
              <a:spcAft>
                <a:spcPct val="0"/>
              </a:spcAft>
              <a:buClrTx/>
              <a:buSzTx/>
              <a:tabLst/>
            </a:pPr>
            <a:r>
              <a:rPr kumimoji="0" lang="en-US" altLang="en-US" sz="1100" b="0" i="0" strike="noStrike" cap="none" normalizeH="0" baseline="0" dirty="0">
                <a:ln>
                  <a:noFill/>
                </a:ln>
                <a:effectLst/>
                <a:latin typeface="Arial Narrow" panose="020B0606020202030204" pitchFamily="34" charset="0"/>
              </a:rPr>
              <a:t>Federal Wastewater System</a:t>
            </a:r>
            <a:r>
              <a:rPr kumimoji="0" lang="en-US" altLang="en-US" sz="1100" b="0" i="0" strike="noStrike" cap="none" normalizeH="0" dirty="0">
                <a:ln>
                  <a:noFill/>
                </a:ln>
                <a:effectLst/>
                <a:latin typeface="Arial Narrow" panose="020B0606020202030204" pitchFamily="34" charset="0"/>
              </a:rPr>
              <a:t> Regulations (WSER) have been enforced since 2012. There is now an immediate need to address high-risk wastewater systems which have a compliance deadline of December 31</a:t>
            </a:r>
            <a:r>
              <a:rPr kumimoji="0" lang="en-US" altLang="en-US" sz="1100" b="0" i="0" strike="noStrike" cap="none" normalizeH="0" baseline="30000" dirty="0">
                <a:ln>
                  <a:noFill/>
                </a:ln>
                <a:effectLst/>
                <a:latin typeface="Arial Narrow" panose="020B0606020202030204" pitchFamily="34" charset="0"/>
              </a:rPr>
              <a:t>st</a:t>
            </a:r>
            <a:r>
              <a:rPr kumimoji="0" lang="en-US" altLang="en-US" sz="1100" b="0" i="0" strike="noStrike" cap="none" normalizeH="0" dirty="0">
                <a:ln>
                  <a:noFill/>
                </a:ln>
                <a:effectLst/>
                <a:latin typeface="Arial Narrow" panose="020B0606020202030204" pitchFamily="34" charset="0"/>
              </a:rPr>
              <a:t>, 2020. this deadline cannot be achieved, however, CBRM must continue working towards the goal of wastewater compliance by taking advantage of funding opportunities when they are available. The ERA and Preliminary Design Project has progressed well, putting CBRM in an excellent position to transition into detailed design and construction by the spring of 2019. As described below, Harbour Engineering Joint Venture has prepared a project delivery schedule for these systems. This project will be delivered over seven fiscal years.</a:t>
            </a:r>
            <a:endParaRPr kumimoji="0" lang="en-US" altLang="en-US" sz="1100" b="0" i="0" strike="noStrike" cap="none" normalizeH="0" baseline="0" dirty="0">
              <a:ln>
                <a:noFill/>
              </a:ln>
              <a:effectLst/>
              <a:latin typeface="Arial Narrow" panose="020B0606020202030204" pitchFamily="34" charset="0"/>
            </a:endParaRPr>
          </a:p>
          <a:p>
            <a:r>
              <a:rPr lang="en-US" sz="1100" dirty="0">
                <a:latin typeface="Arial Narrow" panose="020B0606020202030204" pitchFamily="34" charset="0"/>
              </a:rPr>
              <a:t> </a:t>
            </a:r>
          </a:p>
          <a:p>
            <a:r>
              <a:rPr lang="en-US" altLang="en-US" sz="1100" dirty="0">
                <a:latin typeface="Arial Narrow" panose="020B0606020202030204" pitchFamily="34" charset="0"/>
                <a:ea typeface="Calibri" panose="020F0502020204030204" pitchFamily="34" charset="0"/>
                <a:cs typeface="Times New Roman" panose="02020603050405020304" pitchFamily="18" charset="0"/>
              </a:rPr>
              <a:t>2019-20 Total Estimated Expenditure - $1,000,000</a:t>
            </a:r>
          </a:p>
          <a:p>
            <a:r>
              <a:rPr lang="en-US" altLang="en-US" sz="1100" dirty="0">
                <a:latin typeface="Arial Narrow" panose="020B0606020202030204" pitchFamily="34" charset="0"/>
                <a:ea typeface="Calibri" panose="020F0502020204030204" pitchFamily="34" charset="0"/>
                <a:cs typeface="Times New Roman" panose="02020603050405020304" pitchFamily="18" charset="0"/>
              </a:rPr>
              <a:t>2020-21 Total Estimated Expenditure - $1,500,000</a:t>
            </a:r>
          </a:p>
          <a:p>
            <a:r>
              <a:rPr lang="en-US" altLang="en-US" sz="1100" dirty="0">
                <a:latin typeface="Arial Narrow" panose="020B0606020202030204" pitchFamily="34" charset="0"/>
                <a:ea typeface="Calibri" panose="020F0502020204030204" pitchFamily="34" charset="0"/>
                <a:cs typeface="Times New Roman" panose="02020603050405020304" pitchFamily="18" charset="0"/>
              </a:rPr>
              <a:t>2021-22 Total Estimated Expenditure - $2,000,000</a:t>
            </a:r>
          </a:p>
          <a:p>
            <a:r>
              <a:rPr lang="en-US" altLang="en-US" sz="1100" dirty="0">
                <a:latin typeface="Arial Narrow" panose="020B0606020202030204" pitchFamily="34" charset="0"/>
                <a:ea typeface="Calibri" panose="020F0502020204030204" pitchFamily="34" charset="0"/>
                <a:cs typeface="Times New Roman" panose="02020603050405020304" pitchFamily="18" charset="0"/>
              </a:rPr>
              <a:t>2022-23 Total Estimated Expenditure - $17,200,000</a:t>
            </a:r>
          </a:p>
          <a:p>
            <a:r>
              <a:rPr lang="en-US" altLang="en-US" sz="1100" dirty="0">
                <a:latin typeface="Arial Narrow" panose="020B0606020202030204" pitchFamily="34" charset="0"/>
                <a:ea typeface="Calibri" panose="020F0502020204030204" pitchFamily="34" charset="0"/>
                <a:cs typeface="Times New Roman" panose="02020603050405020304" pitchFamily="18" charset="0"/>
              </a:rPr>
              <a:t>2023-24 Total Estimated Expenditure - $14,119,184</a:t>
            </a:r>
          </a:p>
          <a:p>
            <a:r>
              <a:rPr lang="en-US" altLang="en-US" sz="1100" dirty="0">
                <a:latin typeface="Arial Narrow" panose="020B0606020202030204" pitchFamily="34" charset="0"/>
                <a:ea typeface="Calibri" panose="020F0502020204030204" pitchFamily="34" charset="0"/>
                <a:cs typeface="Times New Roman" panose="02020603050405020304" pitchFamily="18" charset="0"/>
              </a:rPr>
              <a:t>2024-25 Total Estimated Expenditure - $14,119,184</a:t>
            </a:r>
          </a:p>
          <a:p>
            <a:r>
              <a:rPr lang="en-US" altLang="en-US" sz="1100" dirty="0">
                <a:latin typeface="Arial Narrow" panose="020B0606020202030204" pitchFamily="34" charset="0"/>
                <a:ea typeface="Calibri" panose="020F0502020204030204" pitchFamily="34" charset="0"/>
                <a:cs typeface="Times New Roman" panose="02020603050405020304" pitchFamily="18" charset="0"/>
              </a:rPr>
              <a:t>2025-26 Total Estimated Expenditure - $14,119,184</a:t>
            </a:r>
          </a:p>
          <a:p>
            <a:r>
              <a:rPr lang="en-US" altLang="en-US" sz="1100" dirty="0">
                <a:latin typeface="Arial Narrow" panose="020B0606020202030204" pitchFamily="34" charset="0"/>
                <a:ea typeface="Calibri" panose="020F0502020204030204" pitchFamily="34" charset="0"/>
                <a:cs typeface="Times New Roman" panose="02020603050405020304" pitchFamily="18" charset="0"/>
              </a:rPr>
              <a:t>2026-27 Total Estimated Expenditure – $14,119,184</a:t>
            </a:r>
          </a:p>
          <a:p>
            <a:r>
              <a:rPr lang="en-US" altLang="en-US" sz="1100" dirty="0">
                <a:latin typeface="Arial Narrow" panose="020B0606020202030204" pitchFamily="34" charset="0"/>
                <a:ea typeface="Calibri" panose="020F0502020204030204" pitchFamily="34" charset="0"/>
                <a:cs typeface="Times New Roman" panose="02020603050405020304" pitchFamily="18" charset="0"/>
              </a:rPr>
              <a:t>2027-28 Total Estimated Expenditure - $16,123,120</a:t>
            </a:r>
          </a:p>
          <a:p>
            <a:endParaRPr lang="en-US" altLang="en-US" sz="1100" dirty="0">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 </a:t>
            </a:r>
            <a:endParaRPr kumimoji="0" lang="en-US" altLang="en-US" sz="600" b="0" i="0" u="none" strike="noStrike" cap="none" normalizeH="0" baseline="0" dirty="0">
              <a:ln>
                <a:noFill/>
              </a:ln>
              <a:effectLst/>
              <a:latin typeface="Arial Narrow" panose="020B0606020202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A59ACAB7-A770-439C-A2B9-B42F778C41D9}"/>
              </a:ext>
            </a:extLst>
          </p:cNvPr>
          <p:cNvGraphicFramePr>
            <a:graphicFrameLocks noGrp="1"/>
          </p:cNvGraphicFramePr>
          <p:nvPr>
            <p:extLst>
              <p:ext uri="{D42A27DB-BD31-4B8C-83A1-F6EECF244321}">
                <p14:modId xmlns:p14="http://schemas.microsoft.com/office/powerpoint/2010/main" val="1912131073"/>
              </p:ext>
            </p:extLst>
          </p:nvPr>
        </p:nvGraphicFramePr>
        <p:xfrm>
          <a:off x="5407803" y="5589756"/>
          <a:ext cx="4077545" cy="746760"/>
        </p:xfrm>
        <a:graphic>
          <a:graphicData uri="http://schemas.openxmlformats.org/drawingml/2006/table">
            <a:tbl>
              <a:tblPr firstRow="1" firstCol="1" bandRow="1">
                <a:tableStyleId>{68D230F3-CF80-4859-8CE7-A43EE81993B5}</a:tableStyleId>
              </a:tblPr>
              <a:tblGrid>
                <a:gridCol w="931451">
                  <a:extLst>
                    <a:ext uri="{9D8B030D-6E8A-4147-A177-3AD203B41FA5}">
                      <a16:colId xmlns:a16="http://schemas.microsoft.com/office/drawing/2014/main" val="2968291898"/>
                    </a:ext>
                  </a:extLst>
                </a:gridCol>
                <a:gridCol w="729530">
                  <a:extLst>
                    <a:ext uri="{9D8B030D-6E8A-4147-A177-3AD203B41FA5}">
                      <a16:colId xmlns:a16="http://schemas.microsoft.com/office/drawing/2014/main" val="2266687215"/>
                    </a:ext>
                  </a:extLst>
                </a:gridCol>
                <a:gridCol w="668162">
                  <a:extLst>
                    <a:ext uri="{9D8B030D-6E8A-4147-A177-3AD203B41FA5}">
                      <a16:colId xmlns:a16="http://schemas.microsoft.com/office/drawing/2014/main" val="1529568692"/>
                    </a:ext>
                  </a:extLst>
                </a:gridCol>
                <a:gridCol w="1748402">
                  <a:extLst>
                    <a:ext uri="{9D8B030D-6E8A-4147-A177-3AD203B41FA5}">
                      <a16:colId xmlns:a16="http://schemas.microsoft.com/office/drawing/2014/main" val="2185310109"/>
                    </a:ext>
                  </a:extLst>
                </a:gridCol>
              </a:tblGrid>
              <a:tr h="153670">
                <a:tc>
                  <a:txBody>
                    <a:bodyPr/>
                    <a:lstStyle/>
                    <a:p>
                      <a:pPr marL="0" marR="0" algn="just">
                        <a:spcBef>
                          <a:spcPts val="0"/>
                        </a:spcBef>
                        <a:spcAft>
                          <a:spcPts val="0"/>
                        </a:spcAft>
                      </a:pPr>
                      <a:r>
                        <a:rPr lang="en-US" sz="900" spc="-5" dirty="0">
                          <a:effectLst/>
                        </a:rPr>
                        <a:t>Funding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Amount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Percentage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Current Fiscal Breakdown Amount</a:t>
                      </a:r>
                    </a:p>
                  </a:txBody>
                  <a:tcPr marL="68580" marR="68580" marT="0" marB="0"/>
                </a:tc>
                <a:extLst>
                  <a:ext uri="{0D108BD9-81ED-4DB2-BD59-A6C34878D82A}">
                    <a16:rowId xmlns:a16="http://schemas.microsoft.com/office/drawing/2014/main" val="1887805346"/>
                  </a:ext>
                </a:extLst>
              </a:tr>
              <a:tr h="159385">
                <a:tc>
                  <a:txBody>
                    <a:bodyPr/>
                    <a:lstStyle/>
                    <a:p>
                      <a:pPr marL="0" marR="0" algn="just">
                        <a:spcBef>
                          <a:spcPts val="0"/>
                        </a:spcBef>
                        <a:spcAft>
                          <a:spcPts val="0"/>
                        </a:spcAft>
                      </a:pPr>
                      <a:r>
                        <a:rPr lang="en-US" sz="900" spc="-5" dirty="0">
                          <a:effectLst/>
                        </a:rPr>
                        <a:t>Federal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$37,658,868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40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$400,000</a:t>
                      </a:r>
                    </a:p>
                  </a:txBody>
                  <a:tcPr marL="68580" marR="68580" marT="0" marB="0"/>
                </a:tc>
                <a:extLst>
                  <a:ext uri="{0D108BD9-81ED-4DB2-BD59-A6C34878D82A}">
                    <a16:rowId xmlns:a16="http://schemas.microsoft.com/office/drawing/2014/main" val="2846304384"/>
                  </a:ext>
                </a:extLst>
              </a:tr>
              <a:tr h="153670">
                <a:tc>
                  <a:txBody>
                    <a:bodyPr/>
                    <a:lstStyle/>
                    <a:p>
                      <a:pPr marL="0" marR="0" algn="just">
                        <a:spcBef>
                          <a:spcPts val="0"/>
                        </a:spcBef>
                        <a:spcAft>
                          <a:spcPts val="0"/>
                        </a:spcAft>
                      </a:pPr>
                      <a:r>
                        <a:rPr lang="en-US" sz="900" spc="-5" dirty="0">
                          <a:effectLst/>
                        </a:rPr>
                        <a:t>Provincial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$31,379,251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33.33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$333,300</a:t>
                      </a:r>
                    </a:p>
                  </a:txBody>
                  <a:tcPr marL="68580" marR="68580" marT="0" marB="0"/>
                </a:tc>
                <a:extLst>
                  <a:ext uri="{0D108BD9-81ED-4DB2-BD59-A6C34878D82A}">
                    <a16:rowId xmlns:a16="http://schemas.microsoft.com/office/drawing/2014/main" val="268770839"/>
                  </a:ext>
                </a:extLst>
              </a:tr>
              <a:tr h="159385">
                <a:tc>
                  <a:txBody>
                    <a:bodyPr/>
                    <a:lstStyle/>
                    <a:p>
                      <a:pPr marL="0" marR="0" algn="just">
                        <a:spcBef>
                          <a:spcPts val="0"/>
                        </a:spcBef>
                        <a:spcAft>
                          <a:spcPts val="0"/>
                        </a:spcAft>
                      </a:pPr>
                      <a:r>
                        <a:rPr lang="en-US" sz="900" spc="-5" dirty="0">
                          <a:effectLst/>
                        </a:rPr>
                        <a:t>CBRM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$25,262,496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26.67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b="1" i="1" dirty="0">
                          <a:effectLst/>
                          <a:latin typeface="Calibri" panose="020F0502020204030204" pitchFamily="34" charset="0"/>
                          <a:ea typeface="Calibri" panose="020F0502020204030204" pitchFamily="34" charset="0"/>
                          <a:cs typeface="Times New Roman" panose="02020603050405020304" pitchFamily="18" charset="0"/>
                        </a:rPr>
                        <a:t>$266,700</a:t>
                      </a:r>
                    </a:p>
                  </a:txBody>
                  <a:tcPr marL="68580" marR="68580" marT="0" marB="0"/>
                </a:tc>
                <a:extLst>
                  <a:ext uri="{0D108BD9-81ED-4DB2-BD59-A6C34878D82A}">
                    <a16:rowId xmlns:a16="http://schemas.microsoft.com/office/drawing/2014/main" val="3768092519"/>
                  </a:ext>
                </a:extLst>
              </a:tr>
            </a:tbl>
          </a:graphicData>
        </a:graphic>
      </p:graphicFrame>
      <p:pic>
        <p:nvPicPr>
          <p:cNvPr id="7" name="Picture 6">
            <a:extLst>
              <a:ext uri="{FF2B5EF4-FFF2-40B4-BE49-F238E27FC236}">
                <a16:creationId xmlns:a16="http://schemas.microsoft.com/office/drawing/2014/main" id="{4EFC89F4-6717-4C8C-ABC5-87DAF3B76C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8" name="TextBox 7">
            <a:extLst>
              <a:ext uri="{FF2B5EF4-FFF2-40B4-BE49-F238E27FC236}">
                <a16:creationId xmlns:a16="http://schemas.microsoft.com/office/drawing/2014/main" id="{B547F7E8-2919-48AD-8D8D-44CBA4126B68}"/>
              </a:ext>
            </a:extLst>
          </p:cNvPr>
          <p:cNvSpPr txBox="1"/>
          <p:nvPr/>
        </p:nvSpPr>
        <p:spPr>
          <a:xfrm>
            <a:off x="432391" y="389860"/>
            <a:ext cx="7921336"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Wastewater Treatment Infrastructure Project (ICIP)</a:t>
            </a:r>
          </a:p>
        </p:txBody>
      </p:sp>
      <p:cxnSp>
        <p:nvCxnSpPr>
          <p:cNvPr id="9" name="Straight Connector 8">
            <a:extLst>
              <a:ext uri="{FF2B5EF4-FFF2-40B4-BE49-F238E27FC236}">
                <a16:creationId xmlns:a16="http://schemas.microsoft.com/office/drawing/2014/main" id="{1BB914B5-6A23-4841-A4D5-9C6EF0B8B528}"/>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5CCA8E5-1C83-44A1-BBAA-69CAFF869848}"/>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2" name="Rectangle 1"/>
          <p:cNvSpPr/>
          <p:nvPr/>
        </p:nvSpPr>
        <p:spPr>
          <a:xfrm>
            <a:off x="367498" y="1100542"/>
            <a:ext cx="9108558" cy="523220"/>
          </a:xfrm>
          <a:prstGeom prst="rect">
            <a:avLst/>
          </a:prstGeom>
        </p:spPr>
        <p:txBody>
          <a:bodyPr wrap="square">
            <a:spAutoFit/>
          </a:bodyPr>
          <a:lstStyle/>
          <a:p>
            <a:pPr lvl="0" eaLnBrk="0" fontAlgn="base" hangingPunct="0">
              <a:spcBef>
                <a:spcPct val="0"/>
              </a:spcBef>
              <a:spcAft>
                <a:spcPct val="0"/>
              </a:spcAft>
            </a:pPr>
            <a:r>
              <a:rPr lang="en-US" altLang="en-US" sz="1400" b="1" u="sng" dirty="0">
                <a:latin typeface="Arial Narrow" panose="020B0606020202030204" pitchFamily="34" charset="0"/>
                <a:ea typeface="Calibri" panose="020F0502020204030204" pitchFamily="34" charset="0"/>
                <a:cs typeface="Times New Roman" panose="02020603050405020304" pitchFamily="18" charset="0"/>
              </a:rPr>
              <a:t>ICIP Application - </a:t>
            </a:r>
            <a:r>
              <a:rPr lang="en-US" altLang="en-US" sz="1400" b="1" i="1" u="sng" dirty="0">
                <a:latin typeface="Arial Narrow" panose="020B0606020202030204" pitchFamily="34" charset="0"/>
                <a:ea typeface="Calibri" panose="020F0502020204030204" pitchFamily="34" charset="0"/>
                <a:cs typeface="Times New Roman" panose="02020603050405020304" pitchFamily="18" charset="0"/>
              </a:rPr>
              <a:t>Wastewater Treatment  Glace Bay /Port </a:t>
            </a:r>
            <a:r>
              <a:rPr lang="en-US" altLang="en-US" sz="1400" b="1" i="1" u="sng" dirty="0" err="1">
                <a:latin typeface="Arial Narrow" panose="020B0606020202030204" pitchFamily="34" charset="0"/>
                <a:ea typeface="Calibri" panose="020F0502020204030204" pitchFamily="34" charset="0"/>
                <a:cs typeface="Times New Roman" panose="02020603050405020304" pitchFamily="18" charset="0"/>
              </a:rPr>
              <a:t>Morien</a:t>
            </a:r>
            <a:r>
              <a:rPr lang="en-US" altLang="en-US" sz="1400" b="1" i="1" u="sng" dirty="0">
                <a:latin typeface="Arial Narrow" panose="020B0606020202030204" pitchFamily="34" charset="0"/>
                <a:ea typeface="Calibri" panose="020F0502020204030204" pitchFamily="34" charset="0"/>
                <a:cs typeface="Times New Roman" panose="02020603050405020304" pitchFamily="18" charset="0"/>
              </a:rPr>
              <a:t>, Battery Point UV and Lagoon Upgrades</a:t>
            </a:r>
          </a:p>
          <a:p>
            <a:pPr lvl="0" eaLnBrk="0" fontAlgn="base" hangingPunct="0">
              <a:spcBef>
                <a:spcPct val="0"/>
              </a:spcBef>
              <a:spcAft>
                <a:spcPct val="0"/>
              </a:spcAft>
              <a:buFontTx/>
              <a:buChar char="•"/>
            </a:pPr>
            <a:r>
              <a:rPr lang="en-US" altLang="en-US" sz="1400" b="1" dirty="0">
                <a:latin typeface="Arial Narrow" panose="020B0606020202030204" pitchFamily="34" charset="0"/>
                <a:ea typeface="Calibri" panose="020F0502020204030204" pitchFamily="34" charset="0"/>
                <a:cs typeface="Times New Roman" panose="02020603050405020304" pitchFamily="18" charset="0"/>
              </a:rPr>
              <a:t>$98,049,021</a:t>
            </a:r>
          </a:p>
        </p:txBody>
      </p:sp>
      <p:pic>
        <p:nvPicPr>
          <p:cNvPr id="3" name="Picture 2">
            <a:extLst>
              <a:ext uri="{FF2B5EF4-FFF2-40B4-BE49-F238E27FC236}">
                <a16:creationId xmlns:a16="http://schemas.microsoft.com/office/drawing/2014/main" id="{D67F0B88-4CDC-4980-9961-E3153A49F0A6}"/>
              </a:ext>
            </a:extLst>
          </p:cNvPr>
          <p:cNvPicPr>
            <a:picLocks noChangeAspect="1"/>
          </p:cNvPicPr>
          <p:nvPr/>
        </p:nvPicPr>
        <p:blipFill>
          <a:blip r:embed="rId3"/>
          <a:stretch>
            <a:fillRect/>
          </a:stretch>
        </p:blipFill>
        <p:spPr>
          <a:xfrm>
            <a:off x="5609594" y="1731931"/>
            <a:ext cx="3877542" cy="3484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770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72">
            <a:extLst>
              <a:ext uri="{FF2B5EF4-FFF2-40B4-BE49-F238E27FC236}">
                <a16:creationId xmlns:a16="http://schemas.microsoft.com/office/drawing/2014/main" id="{59D2AD20-EC37-4543-B6F6-E00E44833F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1986" y="1215680"/>
            <a:ext cx="1805541" cy="2779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3" descr="707">
            <a:extLst>
              <a:ext uri="{FF2B5EF4-FFF2-40B4-BE49-F238E27FC236}">
                <a16:creationId xmlns:a16="http://schemas.microsoft.com/office/drawing/2014/main" id="{77C9F39A-5590-46BB-8219-91A012808A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7469" y="1215681"/>
            <a:ext cx="1693480" cy="2779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B1002C17-0D2A-4AF7-9F03-57E70CBC29BD}"/>
              </a:ext>
            </a:extLst>
          </p:cNvPr>
          <p:cNvSpPr>
            <a:spLocks noChangeArrowheads="1"/>
          </p:cNvSpPr>
          <p:nvPr/>
        </p:nvSpPr>
        <p:spPr bwMode="auto">
          <a:xfrm>
            <a:off x="442742" y="1192674"/>
            <a:ext cx="540924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tabLst/>
            </a:pPr>
            <a:r>
              <a:rPr lang="en-US" altLang="en-US" sz="1400" b="1" u="sng" dirty="0">
                <a:latin typeface="Arial Narrow" panose="020B0606020202030204" pitchFamily="34" charset="0"/>
                <a:ea typeface="Calibri" panose="020F0502020204030204" pitchFamily="34" charset="0"/>
                <a:cs typeface="Times New Roman" panose="02020603050405020304" pitchFamily="18" charset="0"/>
              </a:rPr>
              <a:t>b) Battery Point UV System Replacement Project (ICIP)</a:t>
            </a:r>
            <a:endParaRPr kumimoji="0" lang="en-US" altLang="en-US" sz="1400" b="1" i="0" u="sng"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400" b="1" i="0"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$1,473,853</a:t>
            </a:r>
          </a:p>
          <a:p>
            <a:pPr marL="0" marR="0" lvl="0" indent="0" defTabSz="914400" rtl="0" eaLnBrk="0" fontAlgn="base" latinLnBrk="0" hangingPunct="0">
              <a:lnSpc>
                <a:spcPct val="100000"/>
              </a:lnSpc>
              <a:spcBef>
                <a:spcPct val="0"/>
              </a:spcBef>
              <a:spcAft>
                <a:spcPct val="0"/>
              </a:spcAft>
              <a:buClrTx/>
              <a:buSzTx/>
              <a:tabLst/>
            </a:pPr>
            <a:endParaRPr kumimoji="0" lang="en-US" altLang="en-US" sz="700" b="0" i="0" strike="noStrike" cap="none" normalizeH="0" baseline="0" dirty="0">
              <a:ln>
                <a:noFill/>
              </a:ln>
              <a:effectLst/>
              <a:latin typeface="Arial Narrow" panose="020B0606020202030204" pitchFamily="34" charset="0"/>
            </a:endParaRPr>
          </a:p>
          <a:p>
            <a:r>
              <a:rPr lang="en-US" sz="1100" dirty="0">
                <a:latin typeface="Arial Narrow" panose="020B0606020202030204" pitchFamily="34" charset="0"/>
              </a:rPr>
              <a:t>The final stage of treatment at the Battery Point Wastewater Treatment Plant is disinfection. The disinfection equipment at this site consists of a Trojan UV 4000plus system which is now discontinued and has reached the end of it’s useful life. To maintain adequate disinfection and to avoid the possibility of a major equipment failure and process upset, the UV systems at Battery Point needs to be replaced. The proposed UV replacement project will occur during the 2019-20 fiscal year.  </a:t>
            </a:r>
            <a:r>
              <a:rPr lang="en-US" dirty="0">
                <a:latin typeface="Arial Narrow" panose="020B0606020202030204"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endParaRPr lang="en-US" altLang="en-US" sz="1200" dirty="0">
              <a:latin typeface="Arial Narrow" panose="020B0606020202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 </a:t>
            </a:r>
            <a:endParaRPr kumimoji="0" lang="en-US" altLang="en-US" sz="600" b="0" i="0" u="none" strike="noStrike" cap="none" normalizeH="0" baseline="0" dirty="0">
              <a:ln>
                <a:noFill/>
              </a:ln>
              <a:effectLst/>
              <a:latin typeface="Arial Narrow" panose="020B0606020202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effectLst/>
              <a:latin typeface="Arial Narrow" panose="020B0606020202030204" pitchFamily="34" charset="0"/>
            </a:endParaRPr>
          </a:p>
        </p:txBody>
      </p:sp>
      <p:graphicFrame>
        <p:nvGraphicFramePr>
          <p:cNvPr id="7" name="Table 6">
            <a:extLst>
              <a:ext uri="{FF2B5EF4-FFF2-40B4-BE49-F238E27FC236}">
                <a16:creationId xmlns:a16="http://schemas.microsoft.com/office/drawing/2014/main" id="{6D7B8F50-5C75-4F55-91AB-A5DFA5A285FD}"/>
              </a:ext>
            </a:extLst>
          </p:cNvPr>
          <p:cNvGraphicFramePr>
            <a:graphicFrameLocks noGrp="1"/>
          </p:cNvGraphicFramePr>
          <p:nvPr>
            <p:extLst>
              <p:ext uri="{D42A27DB-BD31-4B8C-83A1-F6EECF244321}">
                <p14:modId xmlns:p14="http://schemas.microsoft.com/office/powerpoint/2010/main" val="2712064493"/>
              </p:ext>
            </p:extLst>
          </p:nvPr>
        </p:nvGraphicFramePr>
        <p:xfrm>
          <a:off x="812972" y="2806239"/>
          <a:ext cx="4173698" cy="746760"/>
        </p:xfrm>
        <a:graphic>
          <a:graphicData uri="http://schemas.openxmlformats.org/drawingml/2006/table">
            <a:tbl>
              <a:tblPr firstRow="1" firstCol="1" bandRow="1">
                <a:tableStyleId>{68D230F3-CF80-4859-8CE7-A43EE81993B5}</a:tableStyleId>
              </a:tblPr>
              <a:tblGrid>
                <a:gridCol w="860494">
                  <a:extLst>
                    <a:ext uri="{9D8B030D-6E8A-4147-A177-3AD203B41FA5}">
                      <a16:colId xmlns:a16="http://schemas.microsoft.com/office/drawing/2014/main" val="2968291898"/>
                    </a:ext>
                  </a:extLst>
                </a:gridCol>
                <a:gridCol w="859220">
                  <a:extLst>
                    <a:ext uri="{9D8B030D-6E8A-4147-A177-3AD203B41FA5}">
                      <a16:colId xmlns:a16="http://schemas.microsoft.com/office/drawing/2014/main" val="2266687215"/>
                    </a:ext>
                  </a:extLst>
                </a:gridCol>
                <a:gridCol w="735545">
                  <a:extLst>
                    <a:ext uri="{9D8B030D-6E8A-4147-A177-3AD203B41FA5}">
                      <a16:colId xmlns:a16="http://schemas.microsoft.com/office/drawing/2014/main" val="1529568692"/>
                    </a:ext>
                  </a:extLst>
                </a:gridCol>
                <a:gridCol w="1718439">
                  <a:extLst>
                    <a:ext uri="{9D8B030D-6E8A-4147-A177-3AD203B41FA5}">
                      <a16:colId xmlns:a16="http://schemas.microsoft.com/office/drawing/2014/main" val="3504776820"/>
                    </a:ext>
                  </a:extLst>
                </a:gridCol>
              </a:tblGrid>
              <a:tr h="153670">
                <a:tc>
                  <a:txBody>
                    <a:bodyPr/>
                    <a:lstStyle/>
                    <a:p>
                      <a:pPr marL="0" marR="0" algn="just">
                        <a:spcBef>
                          <a:spcPts val="0"/>
                        </a:spcBef>
                        <a:spcAft>
                          <a:spcPts val="0"/>
                        </a:spcAft>
                      </a:pPr>
                      <a:r>
                        <a:rPr lang="en-US" sz="900" spc="-5" dirty="0">
                          <a:effectLst/>
                        </a:rPr>
                        <a:t>Funding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Amount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Percentage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Current Fiscal Breakdown Amount</a:t>
                      </a:r>
                    </a:p>
                  </a:txBody>
                  <a:tcPr marL="68580" marR="68580" marT="0" marB="0"/>
                </a:tc>
                <a:extLst>
                  <a:ext uri="{0D108BD9-81ED-4DB2-BD59-A6C34878D82A}">
                    <a16:rowId xmlns:a16="http://schemas.microsoft.com/office/drawing/2014/main" val="1887805346"/>
                  </a:ext>
                </a:extLst>
              </a:tr>
              <a:tr h="159385">
                <a:tc>
                  <a:txBody>
                    <a:bodyPr/>
                    <a:lstStyle/>
                    <a:p>
                      <a:pPr marL="0" marR="0" algn="just">
                        <a:spcBef>
                          <a:spcPts val="0"/>
                        </a:spcBef>
                        <a:spcAft>
                          <a:spcPts val="0"/>
                        </a:spcAft>
                      </a:pPr>
                      <a:r>
                        <a:rPr lang="en-US" sz="900" spc="-5" dirty="0">
                          <a:effectLst/>
                        </a:rPr>
                        <a:t>Federal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$589,541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40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$589,541</a:t>
                      </a:r>
                    </a:p>
                  </a:txBody>
                  <a:tcPr marL="68580" marR="68580" marT="0" marB="0"/>
                </a:tc>
                <a:extLst>
                  <a:ext uri="{0D108BD9-81ED-4DB2-BD59-A6C34878D82A}">
                    <a16:rowId xmlns:a16="http://schemas.microsoft.com/office/drawing/2014/main" val="2846304384"/>
                  </a:ext>
                </a:extLst>
              </a:tr>
              <a:tr h="153670">
                <a:tc>
                  <a:txBody>
                    <a:bodyPr/>
                    <a:lstStyle/>
                    <a:p>
                      <a:pPr marL="0" marR="0" algn="just">
                        <a:spcBef>
                          <a:spcPts val="0"/>
                        </a:spcBef>
                        <a:spcAft>
                          <a:spcPts val="0"/>
                        </a:spcAft>
                      </a:pPr>
                      <a:r>
                        <a:rPr lang="en-US" sz="900" spc="-5" dirty="0">
                          <a:effectLst/>
                        </a:rPr>
                        <a:t>Provincial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$491,235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33.33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$491,235</a:t>
                      </a:r>
                    </a:p>
                  </a:txBody>
                  <a:tcPr marL="68580" marR="68580" marT="0" marB="0"/>
                </a:tc>
                <a:extLst>
                  <a:ext uri="{0D108BD9-81ED-4DB2-BD59-A6C34878D82A}">
                    <a16:rowId xmlns:a16="http://schemas.microsoft.com/office/drawing/2014/main" val="268770839"/>
                  </a:ext>
                </a:extLst>
              </a:tr>
              <a:tr h="159385">
                <a:tc>
                  <a:txBody>
                    <a:bodyPr/>
                    <a:lstStyle/>
                    <a:p>
                      <a:pPr marL="0" marR="0" algn="just">
                        <a:spcBef>
                          <a:spcPts val="0"/>
                        </a:spcBef>
                        <a:spcAft>
                          <a:spcPts val="0"/>
                        </a:spcAft>
                      </a:pPr>
                      <a:r>
                        <a:rPr lang="en-US" sz="900" spc="-5" dirty="0">
                          <a:effectLst/>
                        </a:rPr>
                        <a:t>CBRM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$393,096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26.67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$393,076</a:t>
                      </a:r>
                    </a:p>
                  </a:txBody>
                  <a:tcPr marL="68580" marR="68580" marT="0" marB="0"/>
                </a:tc>
                <a:extLst>
                  <a:ext uri="{0D108BD9-81ED-4DB2-BD59-A6C34878D82A}">
                    <a16:rowId xmlns:a16="http://schemas.microsoft.com/office/drawing/2014/main" val="3768092519"/>
                  </a:ext>
                </a:extLst>
              </a:tr>
            </a:tbl>
          </a:graphicData>
        </a:graphic>
      </p:graphicFrame>
      <p:cxnSp>
        <p:nvCxnSpPr>
          <p:cNvPr id="9" name="Straight Connector 8">
            <a:extLst>
              <a:ext uri="{FF2B5EF4-FFF2-40B4-BE49-F238E27FC236}">
                <a16:creationId xmlns:a16="http://schemas.microsoft.com/office/drawing/2014/main" id="{1B67CA37-3F91-40E1-BF3A-1ECF2C950894}"/>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48E5335-CFCB-434C-9FC8-B3947060E948}"/>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pic>
        <p:nvPicPr>
          <p:cNvPr id="11" name="Picture 10">
            <a:extLst>
              <a:ext uri="{FF2B5EF4-FFF2-40B4-BE49-F238E27FC236}">
                <a16:creationId xmlns:a16="http://schemas.microsoft.com/office/drawing/2014/main" id="{DA06C5FA-A3C7-4C28-A37B-CFF39ED291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13" name="Rectangle 2">
            <a:extLst>
              <a:ext uri="{FF2B5EF4-FFF2-40B4-BE49-F238E27FC236}">
                <a16:creationId xmlns:a16="http://schemas.microsoft.com/office/drawing/2014/main" id="{6887D484-5418-4FA4-86EB-5A5CECBDFECD}"/>
              </a:ext>
            </a:extLst>
          </p:cNvPr>
          <p:cNvSpPr>
            <a:spLocks noChangeArrowheads="1"/>
          </p:cNvSpPr>
          <p:nvPr/>
        </p:nvSpPr>
        <p:spPr bwMode="auto">
          <a:xfrm>
            <a:off x="442742" y="3670950"/>
            <a:ext cx="5320447"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tabLst/>
            </a:pPr>
            <a:r>
              <a:rPr kumimoji="0" lang="en-US" altLang="en-US" sz="1400" b="1" i="0" u="sng"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c) Wastewater Treatment Lagoon Upgrade Project (ICIP)</a:t>
            </a: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400" b="1" i="0"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$1,166,769</a:t>
            </a:r>
          </a:p>
          <a:p>
            <a:pPr marL="0" marR="0" lvl="0" indent="0" defTabSz="914400" rtl="0" eaLnBrk="0" fontAlgn="base" latinLnBrk="0" hangingPunct="0">
              <a:lnSpc>
                <a:spcPct val="100000"/>
              </a:lnSpc>
              <a:spcBef>
                <a:spcPct val="0"/>
              </a:spcBef>
              <a:spcAft>
                <a:spcPct val="0"/>
              </a:spcAft>
              <a:buClrTx/>
              <a:buSzTx/>
              <a:tabLst/>
            </a:pPr>
            <a:endParaRPr kumimoji="0" lang="en-US" altLang="en-US" sz="700" b="0" i="0" u="sng" strike="noStrike" cap="none" normalizeH="0" baseline="0" dirty="0">
              <a:ln>
                <a:noFill/>
              </a:ln>
              <a:effectLst/>
              <a:latin typeface="Arial Narrow" panose="020B0606020202030204" pitchFamily="34" charset="0"/>
            </a:endParaRPr>
          </a:p>
          <a:p>
            <a:r>
              <a:rPr lang="en-US" sz="1100" dirty="0">
                <a:latin typeface="Arial Narrow" panose="020B0606020202030204" pitchFamily="34" charset="0"/>
              </a:rPr>
              <a:t>Disinfection Upgrades at four of our Wastewater Treatment Lagoons are necessary due to upcoming federal regulations for residual chlorine – Deadline of January 1</a:t>
            </a:r>
            <a:r>
              <a:rPr lang="en-US" sz="1100" baseline="30000" dirty="0">
                <a:latin typeface="Arial Narrow" panose="020B0606020202030204" pitchFamily="34" charset="0"/>
              </a:rPr>
              <a:t>st</a:t>
            </a:r>
            <a:r>
              <a:rPr lang="en-US" sz="1100" dirty="0">
                <a:latin typeface="Arial Narrow" panose="020B0606020202030204" pitchFamily="34" charset="0"/>
              </a:rPr>
              <a:t>, 2021. This project will be delivered over two fiscal years starting in the spring of 2019. Year One will include the Tower Road Lagoon and the Meadowbrook Lagoon UV system installations. Year Two will include the Southwest Brook Lagoon and the Centerville Lagoon UV system installations</a:t>
            </a:r>
          </a:p>
          <a:p>
            <a:pPr marL="0" marR="0" lvl="0" indent="0" defTabSz="914400" rtl="0" eaLnBrk="0" fontAlgn="base" latinLnBrk="0" hangingPunct="0">
              <a:lnSpc>
                <a:spcPct val="100000"/>
              </a:lnSpc>
              <a:spcBef>
                <a:spcPct val="0"/>
              </a:spcBef>
              <a:spcAft>
                <a:spcPct val="0"/>
              </a:spcAft>
              <a:buClrTx/>
              <a:buSzTx/>
              <a:buFontTx/>
              <a:buNone/>
              <a:tabLst/>
            </a:pPr>
            <a:endParaRPr lang="en-US" altLang="en-US" sz="900" i="1" dirty="0">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050" b="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2019-20 Expenditure - $1,166,769</a:t>
            </a:r>
          </a:p>
          <a:p>
            <a:pPr marL="0" marR="0" lvl="0" indent="0" defTabSz="914400" rtl="0" eaLnBrk="0" fontAlgn="base" latinLnBrk="0" hangingPunct="0">
              <a:lnSpc>
                <a:spcPct val="100000"/>
              </a:lnSpc>
              <a:spcBef>
                <a:spcPct val="0"/>
              </a:spcBef>
              <a:spcAft>
                <a:spcPct val="0"/>
              </a:spcAft>
              <a:buClrTx/>
              <a:buSzTx/>
              <a:buFontTx/>
              <a:buNone/>
              <a:tabLst/>
            </a:pPr>
            <a:r>
              <a:rPr lang="en-US" altLang="en-US" sz="1050" dirty="0">
                <a:latin typeface="Arial Narrow" panose="020B0606020202030204" pitchFamily="34" charset="0"/>
                <a:ea typeface="Calibri" panose="020F0502020204030204" pitchFamily="34" charset="0"/>
                <a:cs typeface="Times New Roman" panose="02020603050405020304" pitchFamily="18" charset="0"/>
              </a:rPr>
              <a:t>2020-21 Expenditure - $1,107,782</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effectLst/>
              <a:latin typeface="Arial" panose="020B0604020202020204" pitchFamily="34" charset="0"/>
            </a:endParaRPr>
          </a:p>
        </p:txBody>
      </p:sp>
      <p:graphicFrame>
        <p:nvGraphicFramePr>
          <p:cNvPr id="14" name="Table 13">
            <a:extLst>
              <a:ext uri="{FF2B5EF4-FFF2-40B4-BE49-F238E27FC236}">
                <a16:creationId xmlns:a16="http://schemas.microsoft.com/office/drawing/2014/main" id="{E4D3DA4D-F579-4DFE-A718-26EA7D91CEE4}"/>
              </a:ext>
            </a:extLst>
          </p:cNvPr>
          <p:cNvGraphicFramePr>
            <a:graphicFrameLocks noGrp="1"/>
          </p:cNvGraphicFramePr>
          <p:nvPr>
            <p:extLst>
              <p:ext uri="{D42A27DB-BD31-4B8C-83A1-F6EECF244321}">
                <p14:modId xmlns:p14="http://schemas.microsoft.com/office/powerpoint/2010/main" val="1073036977"/>
              </p:ext>
            </p:extLst>
          </p:nvPr>
        </p:nvGraphicFramePr>
        <p:xfrm>
          <a:off x="984632" y="5687329"/>
          <a:ext cx="4135092" cy="746760"/>
        </p:xfrm>
        <a:graphic>
          <a:graphicData uri="http://schemas.openxmlformats.org/drawingml/2006/table">
            <a:tbl>
              <a:tblPr firstRow="1" firstCol="1" bandRow="1">
                <a:tableStyleId>{68D230F3-CF80-4859-8CE7-A43EE81993B5}</a:tableStyleId>
              </a:tblPr>
              <a:tblGrid>
                <a:gridCol w="950944">
                  <a:extLst>
                    <a:ext uri="{9D8B030D-6E8A-4147-A177-3AD203B41FA5}">
                      <a16:colId xmlns:a16="http://schemas.microsoft.com/office/drawing/2014/main" val="2968291898"/>
                    </a:ext>
                  </a:extLst>
                </a:gridCol>
                <a:gridCol w="887548">
                  <a:extLst>
                    <a:ext uri="{9D8B030D-6E8A-4147-A177-3AD203B41FA5}">
                      <a16:colId xmlns:a16="http://schemas.microsoft.com/office/drawing/2014/main" val="2266687215"/>
                    </a:ext>
                  </a:extLst>
                </a:gridCol>
                <a:gridCol w="894592">
                  <a:extLst>
                    <a:ext uri="{9D8B030D-6E8A-4147-A177-3AD203B41FA5}">
                      <a16:colId xmlns:a16="http://schemas.microsoft.com/office/drawing/2014/main" val="1529568692"/>
                    </a:ext>
                  </a:extLst>
                </a:gridCol>
                <a:gridCol w="1402008">
                  <a:extLst>
                    <a:ext uri="{9D8B030D-6E8A-4147-A177-3AD203B41FA5}">
                      <a16:colId xmlns:a16="http://schemas.microsoft.com/office/drawing/2014/main" val="2712070007"/>
                    </a:ext>
                  </a:extLst>
                </a:gridCol>
              </a:tblGrid>
              <a:tr h="153670">
                <a:tc>
                  <a:txBody>
                    <a:bodyPr/>
                    <a:lstStyle/>
                    <a:p>
                      <a:pPr marL="0" marR="0" algn="just">
                        <a:spcBef>
                          <a:spcPts val="0"/>
                        </a:spcBef>
                        <a:spcAft>
                          <a:spcPts val="0"/>
                        </a:spcAft>
                      </a:pPr>
                      <a:r>
                        <a:rPr lang="en-US" sz="900" spc="-5" dirty="0">
                          <a:effectLst/>
                        </a:rPr>
                        <a:t>Funding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Amount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Percentage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Current Fiscal Breakdown Amount</a:t>
                      </a:r>
                    </a:p>
                  </a:txBody>
                  <a:tcPr marL="68580" marR="68580" marT="0" marB="0"/>
                </a:tc>
                <a:extLst>
                  <a:ext uri="{0D108BD9-81ED-4DB2-BD59-A6C34878D82A}">
                    <a16:rowId xmlns:a16="http://schemas.microsoft.com/office/drawing/2014/main" val="1887805346"/>
                  </a:ext>
                </a:extLst>
              </a:tr>
              <a:tr h="159385">
                <a:tc>
                  <a:txBody>
                    <a:bodyPr/>
                    <a:lstStyle/>
                    <a:p>
                      <a:pPr marL="0" marR="0" algn="just">
                        <a:spcBef>
                          <a:spcPts val="0"/>
                        </a:spcBef>
                        <a:spcAft>
                          <a:spcPts val="0"/>
                        </a:spcAft>
                      </a:pPr>
                      <a:r>
                        <a:rPr lang="en-US" sz="900" spc="-5" dirty="0">
                          <a:effectLst/>
                        </a:rPr>
                        <a:t>Federal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$909,820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40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$466,707</a:t>
                      </a:r>
                    </a:p>
                  </a:txBody>
                  <a:tcPr marL="68580" marR="68580" marT="0" marB="0"/>
                </a:tc>
                <a:extLst>
                  <a:ext uri="{0D108BD9-81ED-4DB2-BD59-A6C34878D82A}">
                    <a16:rowId xmlns:a16="http://schemas.microsoft.com/office/drawing/2014/main" val="2846304384"/>
                  </a:ext>
                </a:extLst>
              </a:tr>
              <a:tr h="153670">
                <a:tc>
                  <a:txBody>
                    <a:bodyPr/>
                    <a:lstStyle/>
                    <a:p>
                      <a:pPr marL="0" marR="0" algn="just">
                        <a:spcBef>
                          <a:spcPts val="0"/>
                        </a:spcBef>
                        <a:spcAft>
                          <a:spcPts val="0"/>
                        </a:spcAft>
                      </a:pPr>
                      <a:r>
                        <a:rPr lang="en-US" sz="900" spc="-5" dirty="0">
                          <a:effectLst/>
                        </a:rPr>
                        <a:t>Provincial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$758,108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33.33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$388,884</a:t>
                      </a:r>
                    </a:p>
                  </a:txBody>
                  <a:tcPr marL="68580" marR="68580" marT="0" marB="0"/>
                </a:tc>
                <a:extLst>
                  <a:ext uri="{0D108BD9-81ED-4DB2-BD59-A6C34878D82A}">
                    <a16:rowId xmlns:a16="http://schemas.microsoft.com/office/drawing/2014/main" val="268770839"/>
                  </a:ext>
                </a:extLst>
              </a:tr>
              <a:tr h="159385">
                <a:tc>
                  <a:txBody>
                    <a:bodyPr/>
                    <a:lstStyle/>
                    <a:p>
                      <a:pPr marL="0" marR="0" algn="just">
                        <a:spcBef>
                          <a:spcPts val="0"/>
                        </a:spcBef>
                        <a:spcAft>
                          <a:spcPts val="0"/>
                        </a:spcAft>
                      </a:pPr>
                      <a:r>
                        <a:rPr lang="en-US" sz="900" spc="-5" dirty="0">
                          <a:effectLst/>
                        </a:rPr>
                        <a:t>CBRM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$606,622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26.67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b="1" i="1" dirty="0">
                          <a:effectLst/>
                          <a:latin typeface="Calibri" panose="020F0502020204030204" pitchFamily="34" charset="0"/>
                          <a:ea typeface="Calibri" panose="020F0502020204030204" pitchFamily="34" charset="0"/>
                          <a:cs typeface="Times New Roman" panose="02020603050405020304" pitchFamily="18" charset="0"/>
                        </a:rPr>
                        <a:t>$311,177</a:t>
                      </a:r>
                    </a:p>
                  </a:txBody>
                  <a:tcPr marL="68580" marR="68580" marT="0" marB="0"/>
                </a:tc>
                <a:extLst>
                  <a:ext uri="{0D108BD9-81ED-4DB2-BD59-A6C34878D82A}">
                    <a16:rowId xmlns:a16="http://schemas.microsoft.com/office/drawing/2014/main" val="3768092519"/>
                  </a:ext>
                </a:extLst>
              </a:tr>
            </a:tbl>
          </a:graphicData>
        </a:graphic>
      </p:graphicFrame>
      <p:sp>
        <p:nvSpPr>
          <p:cNvPr id="15" name="TextBox 14">
            <a:extLst>
              <a:ext uri="{FF2B5EF4-FFF2-40B4-BE49-F238E27FC236}">
                <a16:creationId xmlns:a16="http://schemas.microsoft.com/office/drawing/2014/main" id="{4DEFA3EB-06F4-4781-B1BC-AA6981845A1B}"/>
              </a:ext>
            </a:extLst>
          </p:cNvPr>
          <p:cNvSpPr txBox="1"/>
          <p:nvPr/>
        </p:nvSpPr>
        <p:spPr>
          <a:xfrm>
            <a:off x="432391" y="389860"/>
            <a:ext cx="7921336"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Wastewater Treatment Infrastructure Project (ICIP)</a:t>
            </a:r>
          </a:p>
        </p:txBody>
      </p:sp>
      <p:pic>
        <p:nvPicPr>
          <p:cNvPr id="3" name="Picture 2" descr="A close up of some grass&#10;&#10;Description generated with high confidence">
            <a:extLst>
              <a:ext uri="{FF2B5EF4-FFF2-40B4-BE49-F238E27FC236}">
                <a16:creationId xmlns:a16="http://schemas.microsoft.com/office/drawing/2014/main" id="{A522142E-1A66-4A6A-BA9D-E92A831882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1986" y="4366666"/>
            <a:ext cx="3693844" cy="179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686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3500"/>
                                        <p:tgtEl>
                                          <p:spTgt spid="5"/>
                                        </p:tgtEl>
                                      </p:cBhvr>
                                    </p:animEffect>
                                  </p:childTnLst>
                                </p:cTn>
                              </p:par>
                            </p:childTnLst>
                          </p:cTn>
                        </p:par>
                        <p:par>
                          <p:cTn id="11" fill="hold">
                            <p:stCondLst>
                              <p:cond delay="3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500"/>
                                        <p:tgtEl>
                                          <p:spTgt spid="7"/>
                                        </p:tgtEl>
                                      </p:cBhvr>
                                    </p:animEffect>
                                  </p:childTnLst>
                                </p:cTn>
                              </p:par>
                            </p:childTnLst>
                          </p:cTn>
                        </p:par>
                        <p:par>
                          <p:cTn id="18" fill="hold">
                            <p:stCondLst>
                              <p:cond delay="5000"/>
                            </p:stCondLst>
                            <p:childTnLst>
                              <p:par>
                                <p:cTn id="19" presetID="16" presetClass="entr" presetSubtype="2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3500"/>
                                        <p:tgtEl>
                                          <p:spTgt spid="3"/>
                                        </p:tgtEl>
                                      </p:cBhvr>
                                    </p:animEffect>
                                  </p:childTnLst>
                                </p:cTn>
                              </p:par>
                            </p:childTnLst>
                          </p:cTn>
                        </p:par>
                        <p:par>
                          <p:cTn id="22" fill="hold">
                            <p:stCondLst>
                              <p:cond delay="85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FA2AFEE-69C5-41D2-8A21-9EC04F211B45}"/>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71DE5C2-79A7-4533-B1F5-250C68A20A0B}"/>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pic>
        <p:nvPicPr>
          <p:cNvPr id="6" name="Picture 5">
            <a:extLst>
              <a:ext uri="{FF2B5EF4-FFF2-40B4-BE49-F238E27FC236}">
                <a16:creationId xmlns:a16="http://schemas.microsoft.com/office/drawing/2014/main" id="{F152EF85-1C1F-42EA-A991-3423E733AA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7" name="TextBox 6">
            <a:extLst>
              <a:ext uri="{FF2B5EF4-FFF2-40B4-BE49-F238E27FC236}">
                <a16:creationId xmlns:a16="http://schemas.microsoft.com/office/drawing/2014/main" id="{08FDE6A0-7ADC-4AA8-8ECC-296E9B1DB771}"/>
              </a:ext>
            </a:extLst>
          </p:cNvPr>
          <p:cNvSpPr txBox="1"/>
          <p:nvPr/>
        </p:nvSpPr>
        <p:spPr>
          <a:xfrm>
            <a:off x="432391" y="389860"/>
            <a:ext cx="8222315"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Floodwater Intensity Mitigation Project (DFA Funding)</a:t>
            </a:r>
          </a:p>
        </p:txBody>
      </p:sp>
      <p:pic>
        <p:nvPicPr>
          <p:cNvPr id="8" name="Picture 7">
            <a:extLst>
              <a:ext uri="{FF2B5EF4-FFF2-40B4-BE49-F238E27FC236}">
                <a16:creationId xmlns:a16="http://schemas.microsoft.com/office/drawing/2014/main" id="{2DA8068E-0CB3-4800-BBE6-8FEA940E6258}"/>
              </a:ext>
            </a:extLst>
          </p:cNvPr>
          <p:cNvPicPr>
            <a:picLocks noChangeAspect="1"/>
          </p:cNvPicPr>
          <p:nvPr/>
        </p:nvPicPr>
        <p:blipFill rotWithShape="1">
          <a:blip r:embed="rId3"/>
          <a:srcRect t="8008" b="11989"/>
          <a:stretch/>
        </p:blipFill>
        <p:spPr>
          <a:xfrm>
            <a:off x="6345452" y="1466750"/>
            <a:ext cx="3195498" cy="2190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DE2F0140-3CF6-4A8B-B863-5F1A92713229}"/>
              </a:ext>
            </a:extLst>
          </p:cNvPr>
          <p:cNvPicPr>
            <a:picLocks noChangeAspect="1"/>
          </p:cNvPicPr>
          <p:nvPr/>
        </p:nvPicPr>
        <p:blipFill rotWithShape="1">
          <a:blip r:embed="rId4"/>
          <a:srcRect t="19125" b="12039"/>
          <a:stretch/>
        </p:blipFill>
        <p:spPr>
          <a:xfrm>
            <a:off x="6340838" y="4156097"/>
            <a:ext cx="3200111" cy="1709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2">
            <a:extLst>
              <a:ext uri="{FF2B5EF4-FFF2-40B4-BE49-F238E27FC236}">
                <a16:creationId xmlns:a16="http://schemas.microsoft.com/office/drawing/2014/main" id="{620534FE-65AA-40F2-85B8-FDD39A881B73}"/>
              </a:ext>
            </a:extLst>
          </p:cNvPr>
          <p:cNvSpPr>
            <a:spLocks noChangeArrowheads="1"/>
          </p:cNvSpPr>
          <p:nvPr/>
        </p:nvSpPr>
        <p:spPr bwMode="auto">
          <a:xfrm>
            <a:off x="334325" y="1336566"/>
            <a:ext cx="5761675" cy="2062103"/>
          </a:xfrm>
          <a:prstGeom prst="rect">
            <a:avLst/>
          </a:prstGeom>
          <a:solidFill>
            <a:schemeClr val="bg1"/>
          </a:solidFill>
          <a:ln>
            <a:solidFill>
              <a:schemeClr val="bg1"/>
            </a:solidFill>
          </a:ln>
          <a:effectLst/>
        </p:spPr>
        <p:txBody>
          <a:bodyPr vert="horz" wrap="square" lIns="91440" tIns="45720" rIns="91440" bIns="45720" numCol="1" anchor="ctr" anchorCtr="0" compatLnSpc="1">
            <a:prstTxWarp prst="textNoShape">
              <a:avLst/>
            </a:prstTxWarp>
            <a:spAutoFit/>
          </a:bodyPr>
          <a:lstStyle/>
          <a:p>
            <a:r>
              <a:rPr lang="en-US" sz="1200" b="1" dirty="0" err="1"/>
              <a:t>Gilhomes</a:t>
            </a:r>
            <a:r>
              <a:rPr lang="en-US" sz="1200" b="1" dirty="0"/>
              <a:t> Lake &amp; Detailed Design of Pond 5 (DFAA) $600,175</a:t>
            </a:r>
            <a:endParaRPr lang="en-US" sz="1200" dirty="0"/>
          </a:p>
          <a:p>
            <a:r>
              <a:rPr lang="en-US" sz="1200" i="1" dirty="0"/>
              <a:t>New Project</a:t>
            </a:r>
            <a:endParaRPr lang="en-US" sz="1200" dirty="0"/>
          </a:p>
          <a:p>
            <a:r>
              <a:rPr lang="en-US" sz="1200" i="1" dirty="0"/>
              <a:t> </a:t>
            </a:r>
            <a:endParaRPr lang="en-US" sz="1200" dirty="0"/>
          </a:p>
          <a:p>
            <a:r>
              <a:rPr lang="en-US" sz="1200" dirty="0"/>
              <a:t>The purpose of this funding is to construct the </a:t>
            </a:r>
            <a:r>
              <a:rPr lang="en-US" sz="1200" b="1" dirty="0" err="1"/>
              <a:t>Gilhomes</a:t>
            </a:r>
            <a:r>
              <a:rPr lang="en-US" sz="1200" b="1" dirty="0"/>
              <a:t> Lake Flow Control Structure </a:t>
            </a:r>
            <a:r>
              <a:rPr lang="en-US" sz="1200" dirty="0"/>
              <a:t>and part of </a:t>
            </a:r>
            <a:r>
              <a:rPr lang="en-US" sz="1200" b="1" dirty="0"/>
              <a:t>Pond 5B</a:t>
            </a:r>
            <a:r>
              <a:rPr lang="en-US" sz="1200" dirty="0"/>
              <a:t> which are part of CBCLs recommended flood reduction option number 15 established through the 2017 Wash Brook Flood Containment and Intensity Mitigation Project.  </a:t>
            </a:r>
          </a:p>
          <a:p>
            <a:r>
              <a:rPr lang="en-US" sz="1200" dirty="0"/>
              <a:t>2019-20 estimated expenditure = $   600,175</a:t>
            </a:r>
          </a:p>
          <a:p>
            <a:r>
              <a:rPr lang="en-US" sz="1200" dirty="0"/>
              <a:t>2020-21 estimated expenditure = $2,006,975</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rPr>
              <a:t>			</a:t>
            </a:r>
            <a:endParaRPr lang="en-US" altLang="en-US" sz="1000" dirty="0">
              <a:latin typeface="Arial Narrow" panose="020B0606020202030204" pitchFamily="34" charset="0"/>
              <a:cs typeface="Arial" panose="020B0604020202020204" pitchFamily="34" charset="0"/>
            </a:endParaRPr>
          </a:p>
        </p:txBody>
      </p:sp>
      <p:sp>
        <p:nvSpPr>
          <p:cNvPr id="10" name="Rectangle 1"/>
          <p:cNvSpPr>
            <a:spLocks noChangeArrowheads="1"/>
          </p:cNvSpPr>
          <p:nvPr/>
        </p:nvSpPr>
        <p:spPr bwMode="auto">
          <a:xfrm>
            <a:off x="432391" y="46486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11" name="Table 10">
            <a:extLst>
              <a:ext uri="{FF2B5EF4-FFF2-40B4-BE49-F238E27FC236}">
                <a16:creationId xmlns:a16="http://schemas.microsoft.com/office/drawing/2014/main" id="{727A24B8-53B9-4351-84A8-5D4218D7E250}"/>
              </a:ext>
            </a:extLst>
          </p:cNvPr>
          <p:cNvGraphicFramePr>
            <a:graphicFrameLocks noGrp="1"/>
          </p:cNvGraphicFramePr>
          <p:nvPr>
            <p:extLst>
              <p:ext uri="{D42A27DB-BD31-4B8C-83A1-F6EECF244321}">
                <p14:modId xmlns:p14="http://schemas.microsoft.com/office/powerpoint/2010/main" val="223641563"/>
              </p:ext>
            </p:extLst>
          </p:nvPr>
        </p:nvGraphicFramePr>
        <p:xfrm>
          <a:off x="432391" y="3657597"/>
          <a:ext cx="4135092" cy="746760"/>
        </p:xfrm>
        <a:graphic>
          <a:graphicData uri="http://schemas.openxmlformats.org/drawingml/2006/table">
            <a:tbl>
              <a:tblPr firstRow="1" firstCol="1" bandRow="1">
                <a:tableStyleId>{68D230F3-CF80-4859-8CE7-A43EE81993B5}</a:tableStyleId>
              </a:tblPr>
              <a:tblGrid>
                <a:gridCol w="1245105">
                  <a:extLst>
                    <a:ext uri="{9D8B030D-6E8A-4147-A177-3AD203B41FA5}">
                      <a16:colId xmlns:a16="http://schemas.microsoft.com/office/drawing/2014/main" val="2968291898"/>
                    </a:ext>
                  </a:extLst>
                </a:gridCol>
                <a:gridCol w="717048">
                  <a:extLst>
                    <a:ext uri="{9D8B030D-6E8A-4147-A177-3AD203B41FA5}">
                      <a16:colId xmlns:a16="http://schemas.microsoft.com/office/drawing/2014/main" val="2266687215"/>
                    </a:ext>
                  </a:extLst>
                </a:gridCol>
                <a:gridCol w="770931">
                  <a:extLst>
                    <a:ext uri="{9D8B030D-6E8A-4147-A177-3AD203B41FA5}">
                      <a16:colId xmlns:a16="http://schemas.microsoft.com/office/drawing/2014/main" val="1529568692"/>
                    </a:ext>
                  </a:extLst>
                </a:gridCol>
                <a:gridCol w="1402008">
                  <a:extLst>
                    <a:ext uri="{9D8B030D-6E8A-4147-A177-3AD203B41FA5}">
                      <a16:colId xmlns:a16="http://schemas.microsoft.com/office/drawing/2014/main" val="2712070007"/>
                    </a:ext>
                  </a:extLst>
                </a:gridCol>
              </a:tblGrid>
              <a:tr h="153670">
                <a:tc>
                  <a:txBody>
                    <a:bodyPr/>
                    <a:lstStyle/>
                    <a:p>
                      <a:pPr marL="0" marR="0" algn="just">
                        <a:spcBef>
                          <a:spcPts val="0"/>
                        </a:spcBef>
                        <a:spcAft>
                          <a:spcPts val="0"/>
                        </a:spcAft>
                      </a:pPr>
                      <a:r>
                        <a:rPr lang="en-US" sz="900" spc="-5" dirty="0">
                          <a:effectLst/>
                        </a:rPr>
                        <a:t>Funding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Amount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Percentage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Current Fiscal Breakdown Amount</a:t>
                      </a:r>
                    </a:p>
                  </a:txBody>
                  <a:tcPr marL="68580" marR="68580" marT="0" marB="0"/>
                </a:tc>
                <a:extLst>
                  <a:ext uri="{0D108BD9-81ED-4DB2-BD59-A6C34878D82A}">
                    <a16:rowId xmlns:a16="http://schemas.microsoft.com/office/drawing/2014/main" val="1887805346"/>
                  </a:ext>
                </a:extLst>
              </a:tr>
              <a:tr h="159385">
                <a:tc>
                  <a:txBody>
                    <a:bodyPr/>
                    <a:lstStyle/>
                    <a:p>
                      <a:pPr marL="0" marR="0" algn="just">
                        <a:spcBef>
                          <a:spcPts val="0"/>
                        </a:spcBef>
                        <a:spcAft>
                          <a:spcPts val="0"/>
                        </a:spcAft>
                      </a:pPr>
                      <a:r>
                        <a:rPr lang="en-US" sz="900" spc="-5" dirty="0">
                          <a:effectLst/>
                        </a:rPr>
                        <a:t>Public Safety CA (DFA)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$2,500,000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96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$585,617</a:t>
                      </a:r>
                    </a:p>
                  </a:txBody>
                  <a:tcPr marL="68580" marR="68580" marT="0" marB="0"/>
                </a:tc>
                <a:extLst>
                  <a:ext uri="{0D108BD9-81ED-4DB2-BD59-A6C34878D82A}">
                    <a16:rowId xmlns:a16="http://schemas.microsoft.com/office/drawing/2014/main" val="2846304384"/>
                  </a:ext>
                </a:extLst>
              </a:tr>
              <a:tr h="153670">
                <a:tc>
                  <a:txBody>
                    <a:bodyPr/>
                    <a:lstStyle/>
                    <a:p>
                      <a:pPr marL="0" marR="0" algn="just">
                        <a:spcBef>
                          <a:spcPts val="0"/>
                        </a:spcBef>
                        <a:spcAft>
                          <a:spcPts val="0"/>
                        </a:spcAft>
                      </a:pPr>
                      <a:r>
                        <a:rPr lang="en-US" sz="900" spc="-5" dirty="0">
                          <a:effectLst/>
                        </a:rPr>
                        <a:t>Federal (Gas Tax)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$107,150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$14,558</a:t>
                      </a:r>
                    </a:p>
                  </a:txBody>
                  <a:tcPr marL="68580" marR="68580" marT="0" marB="0"/>
                </a:tc>
                <a:extLst>
                  <a:ext uri="{0D108BD9-81ED-4DB2-BD59-A6C34878D82A}">
                    <a16:rowId xmlns:a16="http://schemas.microsoft.com/office/drawing/2014/main" val="268770839"/>
                  </a:ext>
                </a:extLst>
              </a:tr>
              <a:tr h="159385">
                <a:tc>
                  <a:txBody>
                    <a:bodyPr/>
                    <a:lstStyle/>
                    <a:p>
                      <a:pPr marL="0" marR="0" algn="just">
                        <a:spcBef>
                          <a:spcPts val="0"/>
                        </a:spcBef>
                        <a:spcAft>
                          <a:spcPts val="0"/>
                        </a:spcAft>
                      </a:pPr>
                      <a:r>
                        <a:rPr lang="en-US" sz="900" spc="-5" dirty="0">
                          <a:effectLst/>
                        </a:rPr>
                        <a:t>CBRM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b="1" i="1"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3768092519"/>
                  </a:ext>
                </a:extLst>
              </a:tr>
            </a:tbl>
          </a:graphicData>
        </a:graphic>
      </p:graphicFrame>
    </p:spTree>
    <p:extLst>
      <p:ext uri="{BB962C8B-B14F-4D97-AF65-F5344CB8AC3E}">
        <p14:creationId xmlns:p14="http://schemas.microsoft.com/office/powerpoint/2010/main" val="328586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3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3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92F791-AF68-4578-894A-F19C95B45C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5" name="TextBox 4">
            <a:extLst>
              <a:ext uri="{FF2B5EF4-FFF2-40B4-BE49-F238E27FC236}">
                <a16:creationId xmlns:a16="http://schemas.microsoft.com/office/drawing/2014/main" id="{2CF77A19-AEAD-4E20-B899-FA391C458FF8}"/>
              </a:ext>
            </a:extLst>
          </p:cNvPr>
          <p:cNvSpPr txBox="1"/>
          <p:nvPr/>
        </p:nvSpPr>
        <p:spPr>
          <a:xfrm>
            <a:off x="432391" y="389860"/>
            <a:ext cx="4868449"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Boardwalk Expansion – Phase 6</a:t>
            </a:r>
          </a:p>
        </p:txBody>
      </p:sp>
      <p:cxnSp>
        <p:nvCxnSpPr>
          <p:cNvPr id="6" name="Straight Connector 5">
            <a:extLst>
              <a:ext uri="{FF2B5EF4-FFF2-40B4-BE49-F238E27FC236}">
                <a16:creationId xmlns:a16="http://schemas.microsoft.com/office/drawing/2014/main" id="{A8669989-7D17-46D8-A249-B6985B723B66}"/>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6D1CCBC-475F-49B0-8A37-CE9441876C60}"/>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pic>
        <p:nvPicPr>
          <p:cNvPr id="8" name="Picture 7">
            <a:extLst>
              <a:ext uri="{FF2B5EF4-FFF2-40B4-BE49-F238E27FC236}">
                <a16:creationId xmlns:a16="http://schemas.microsoft.com/office/drawing/2014/main" id="{56F13BCB-1E86-495A-9802-49411DD38191}"/>
              </a:ext>
            </a:extLst>
          </p:cNvPr>
          <p:cNvPicPr>
            <a:picLocks noChangeAspect="1"/>
          </p:cNvPicPr>
          <p:nvPr/>
        </p:nvPicPr>
        <p:blipFill>
          <a:blip r:embed="rId3"/>
          <a:stretch>
            <a:fillRect/>
          </a:stretch>
        </p:blipFill>
        <p:spPr>
          <a:xfrm>
            <a:off x="2662281" y="1235781"/>
            <a:ext cx="4648778" cy="4083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2" name="Group 11">
            <a:extLst>
              <a:ext uri="{FF2B5EF4-FFF2-40B4-BE49-F238E27FC236}">
                <a16:creationId xmlns:a16="http://schemas.microsoft.com/office/drawing/2014/main" id="{FE558EFD-C190-4B43-818F-A313F96D9A88}"/>
              </a:ext>
            </a:extLst>
          </p:cNvPr>
          <p:cNvGrpSpPr/>
          <p:nvPr/>
        </p:nvGrpSpPr>
        <p:grpSpPr>
          <a:xfrm>
            <a:off x="5415861" y="5721749"/>
            <a:ext cx="3405462" cy="473638"/>
            <a:chOff x="5415861" y="5721749"/>
            <a:chExt cx="3405462" cy="473638"/>
          </a:xfrm>
        </p:grpSpPr>
        <p:sp>
          <p:nvSpPr>
            <p:cNvPr id="9" name="Rectangle 8">
              <a:extLst>
                <a:ext uri="{FF2B5EF4-FFF2-40B4-BE49-F238E27FC236}">
                  <a16:creationId xmlns:a16="http://schemas.microsoft.com/office/drawing/2014/main" id="{F8FBC402-AADF-47E6-A879-4D0665A2DA14}"/>
                </a:ext>
              </a:extLst>
            </p:cNvPr>
            <p:cNvSpPr/>
            <p:nvPr/>
          </p:nvSpPr>
          <p:spPr>
            <a:xfrm>
              <a:off x="5415861" y="5721749"/>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DBD8511-7141-4702-8532-5B9C95007058}"/>
                </a:ext>
              </a:extLst>
            </p:cNvPr>
            <p:cNvSpPr txBox="1"/>
            <p:nvPr/>
          </p:nvSpPr>
          <p:spPr>
            <a:xfrm>
              <a:off x="5723017" y="5750008"/>
              <a:ext cx="2908168" cy="400110"/>
            </a:xfrm>
            <a:prstGeom prst="rect">
              <a:avLst/>
            </a:prstGeom>
            <a:noFill/>
          </p:spPr>
          <p:txBody>
            <a:bodyPr wrap="none" rtlCol="0">
              <a:spAutoFit/>
            </a:bodyPr>
            <a:lstStyle/>
            <a:p>
              <a:r>
                <a:rPr lang="en-US" sz="2000" dirty="0">
                  <a:latin typeface="Arial Narrow" panose="020B0606020202030204" pitchFamily="34" charset="0"/>
                </a:rPr>
                <a:t>Year 1 of 2	$200,000</a:t>
              </a:r>
            </a:p>
          </p:txBody>
        </p:sp>
      </p:grpSp>
      <p:sp>
        <p:nvSpPr>
          <p:cNvPr id="11" name="TextBox 10">
            <a:extLst>
              <a:ext uri="{FF2B5EF4-FFF2-40B4-BE49-F238E27FC236}">
                <a16:creationId xmlns:a16="http://schemas.microsoft.com/office/drawing/2014/main" id="{4FA6D6EB-08E0-450F-81E3-561DC6153995}"/>
              </a:ext>
            </a:extLst>
          </p:cNvPr>
          <p:cNvSpPr txBox="1"/>
          <p:nvPr/>
        </p:nvSpPr>
        <p:spPr>
          <a:xfrm>
            <a:off x="1197629" y="5148581"/>
            <a:ext cx="3191117" cy="1354217"/>
          </a:xfrm>
          <a:prstGeom prst="rect">
            <a:avLst/>
          </a:prstGeom>
          <a:noFill/>
        </p:spPr>
        <p:txBody>
          <a:bodyPr wrap="square" rtlCol="0">
            <a:spAutoFit/>
          </a:bodyPr>
          <a:lstStyle/>
          <a:p>
            <a:endParaRPr lang="en-US" sz="2000" dirty="0">
              <a:latin typeface="Arial Narrow" panose="020B0606020202030204" pitchFamily="34" charset="0"/>
            </a:endParaRPr>
          </a:p>
          <a:p>
            <a:r>
              <a:rPr lang="en-US" sz="1400" dirty="0">
                <a:latin typeface="Arial Narrow" panose="020B0606020202030204" pitchFamily="34" charset="0"/>
              </a:rPr>
              <a:t>Proposed Boardwalk Expansion Phase 6</a:t>
            </a:r>
          </a:p>
          <a:p>
            <a:endParaRPr lang="en-US" sz="1400" dirty="0">
              <a:latin typeface="Arial Narrow" panose="020B0606020202030204" pitchFamily="34" charset="0"/>
            </a:endParaRPr>
          </a:p>
          <a:p>
            <a:r>
              <a:rPr lang="en-US" sz="1400" dirty="0">
                <a:latin typeface="Arial Narrow" panose="020B0606020202030204" pitchFamily="34" charset="0"/>
              </a:rPr>
              <a:t>Total Cost		$3,200,000</a:t>
            </a:r>
            <a:endParaRPr lang="en-US" sz="2000" dirty="0">
              <a:latin typeface="Arial Narrow" panose="020B0606020202030204" pitchFamily="34" charset="0"/>
            </a:endParaRPr>
          </a:p>
          <a:p>
            <a:endParaRPr lang="en-US" sz="2000" dirty="0">
              <a:latin typeface="Arial Narrow" panose="020B0606020202030204" pitchFamily="34" charset="0"/>
            </a:endParaRPr>
          </a:p>
        </p:txBody>
      </p:sp>
    </p:spTree>
    <p:extLst>
      <p:ext uri="{BB962C8B-B14F-4D97-AF65-F5344CB8AC3E}">
        <p14:creationId xmlns:p14="http://schemas.microsoft.com/office/powerpoint/2010/main" val="30212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3500"/>
                                        <p:tgtEl>
                                          <p:spTgt spid="8"/>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9BF517-6B4A-43F0-9B85-C6CFD8FB11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5" name="TextBox 4">
            <a:extLst>
              <a:ext uri="{FF2B5EF4-FFF2-40B4-BE49-F238E27FC236}">
                <a16:creationId xmlns:a16="http://schemas.microsoft.com/office/drawing/2014/main" id="{58311F61-0BCE-4DCF-8A17-B7FB345AC10E}"/>
              </a:ext>
            </a:extLst>
          </p:cNvPr>
          <p:cNvSpPr txBox="1"/>
          <p:nvPr/>
        </p:nvSpPr>
        <p:spPr>
          <a:xfrm>
            <a:off x="432391" y="389860"/>
            <a:ext cx="2669449"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Parks &amp; Grounds</a:t>
            </a:r>
          </a:p>
        </p:txBody>
      </p:sp>
      <p:cxnSp>
        <p:nvCxnSpPr>
          <p:cNvPr id="6" name="Straight Connector 5">
            <a:extLst>
              <a:ext uri="{FF2B5EF4-FFF2-40B4-BE49-F238E27FC236}">
                <a16:creationId xmlns:a16="http://schemas.microsoft.com/office/drawing/2014/main" id="{AB962BD5-C97D-4F70-B851-B0E01B067B3F}"/>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8FE7394-3F27-43F8-86DE-6F8806059DC7}"/>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pic>
        <p:nvPicPr>
          <p:cNvPr id="8" name="Picture 7">
            <a:extLst>
              <a:ext uri="{FF2B5EF4-FFF2-40B4-BE49-F238E27FC236}">
                <a16:creationId xmlns:a16="http://schemas.microsoft.com/office/drawing/2014/main" id="{5DA6BFF8-FB4F-4933-BF97-763F57FED303}"/>
              </a:ext>
            </a:extLst>
          </p:cNvPr>
          <p:cNvPicPr>
            <a:picLocks noChangeAspect="1"/>
          </p:cNvPicPr>
          <p:nvPr/>
        </p:nvPicPr>
        <p:blipFill>
          <a:blip r:embed="rId3"/>
          <a:stretch>
            <a:fillRect/>
          </a:stretch>
        </p:blipFill>
        <p:spPr>
          <a:xfrm>
            <a:off x="1329608" y="1214398"/>
            <a:ext cx="7167815" cy="4201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2" name="Group 11">
            <a:extLst>
              <a:ext uri="{FF2B5EF4-FFF2-40B4-BE49-F238E27FC236}">
                <a16:creationId xmlns:a16="http://schemas.microsoft.com/office/drawing/2014/main" id="{D91CBDCE-C8C9-499B-AC92-DD41A0147CFC}"/>
              </a:ext>
            </a:extLst>
          </p:cNvPr>
          <p:cNvGrpSpPr/>
          <p:nvPr/>
        </p:nvGrpSpPr>
        <p:grpSpPr>
          <a:xfrm>
            <a:off x="4913516" y="5787533"/>
            <a:ext cx="3405462" cy="473638"/>
            <a:chOff x="4913516" y="5787533"/>
            <a:chExt cx="3405462" cy="473638"/>
          </a:xfrm>
        </p:grpSpPr>
        <p:sp>
          <p:nvSpPr>
            <p:cNvPr id="9" name="Rectangle 8">
              <a:extLst>
                <a:ext uri="{FF2B5EF4-FFF2-40B4-BE49-F238E27FC236}">
                  <a16:creationId xmlns:a16="http://schemas.microsoft.com/office/drawing/2014/main" id="{5E700997-FF23-4738-ACBD-402C7F3FA361}"/>
                </a:ext>
              </a:extLst>
            </p:cNvPr>
            <p:cNvSpPr/>
            <p:nvPr/>
          </p:nvSpPr>
          <p:spPr>
            <a:xfrm>
              <a:off x="4913516" y="5787533"/>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F23280A-89EA-4ACA-93C4-EAF229327C5F}"/>
                </a:ext>
              </a:extLst>
            </p:cNvPr>
            <p:cNvSpPr txBox="1"/>
            <p:nvPr/>
          </p:nvSpPr>
          <p:spPr>
            <a:xfrm>
              <a:off x="5623827" y="5824297"/>
              <a:ext cx="1984839" cy="400110"/>
            </a:xfrm>
            <a:prstGeom prst="rect">
              <a:avLst/>
            </a:prstGeom>
            <a:noFill/>
          </p:spPr>
          <p:txBody>
            <a:bodyPr wrap="none" rtlCol="0">
              <a:spAutoFit/>
            </a:bodyPr>
            <a:lstStyle/>
            <a:p>
              <a:r>
                <a:rPr lang="en-US" sz="2000" dirty="0">
                  <a:latin typeface="Arial Narrow" panose="020B0606020202030204" pitchFamily="34" charset="0"/>
                </a:rPr>
                <a:t>Total	$150,000</a:t>
              </a:r>
            </a:p>
          </p:txBody>
        </p:sp>
      </p:grpSp>
      <p:sp>
        <p:nvSpPr>
          <p:cNvPr id="11" name="TextBox 10">
            <a:extLst>
              <a:ext uri="{FF2B5EF4-FFF2-40B4-BE49-F238E27FC236}">
                <a16:creationId xmlns:a16="http://schemas.microsoft.com/office/drawing/2014/main" id="{337877B1-7B03-40E3-A2FB-D6CCD8ADED4B}"/>
              </a:ext>
            </a:extLst>
          </p:cNvPr>
          <p:cNvSpPr txBox="1"/>
          <p:nvPr/>
        </p:nvSpPr>
        <p:spPr>
          <a:xfrm>
            <a:off x="849953" y="5794912"/>
            <a:ext cx="3191117" cy="707886"/>
          </a:xfrm>
          <a:prstGeom prst="rect">
            <a:avLst/>
          </a:prstGeom>
          <a:noFill/>
        </p:spPr>
        <p:txBody>
          <a:bodyPr wrap="square" rtlCol="0">
            <a:spAutoFit/>
          </a:bodyPr>
          <a:lstStyle/>
          <a:p>
            <a:r>
              <a:rPr lang="en-US" sz="2000" dirty="0">
                <a:latin typeface="Arial Narrow" panose="020B0606020202030204" pitchFamily="34" charset="0"/>
              </a:rPr>
              <a:t>Various sports field upgrades.</a:t>
            </a:r>
          </a:p>
          <a:p>
            <a:endParaRPr lang="en-US" sz="2000" dirty="0">
              <a:latin typeface="Arial Narrow" panose="020B0606020202030204" pitchFamily="34" charset="0"/>
            </a:endParaRPr>
          </a:p>
        </p:txBody>
      </p:sp>
    </p:spTree>
    <p:extLst>
      <p:ext uri="{BB962C8B-B14F-4D97-AF65-F5344CB8AC3E}">
        <p14:creationId xmlns:p14="http://schemas.microsoft.com/office/powerpoint/2010/main" val="107573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3500"/>
                                        <p:tgtEl>
                                          <p:spTgt spid="8"/>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05E22B-14FA-49BA-B418-03C0334949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7" name="TextBox 6">
            <a:extLst>
              <a:ext uri="{FF2B5EF4-FFF2-40B4-BE49-F238E27FC236}">
                <a16:creationId xmlns:a16="http://schemas.microsoft.com/office/drawing/2014/main" id="{6837A2DF-2A8F-4295-BEEC-8812EA270B45}"/>
              </a:ext>
            </a:extLst>
          </p:cNvPr>
          <p:cNvSpPr txBox="1"/>
          <p:nvPr/>
        </p:nvSpPr>
        <p:spPr>
          <a:xfrm>
            <a:off x="432391" y="389860"/>
            <a:ext cx="4546694"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Buildings – General Upgrades</a:t>
            </a:r>
          </a:p>
        </p:txBody>
      </p:sp>
      <p:cxnSp>
        <p:nvCxnSpPr>
          <p:cNvPr id="8" name="Straight Connector 7">
            <a:extLst>
              <a:ext uri="{FF2B5EF4-FFF2-40B4-BE49-F238E27FC236}">
                <a16:creationId xmlns:a16="http://schemas.microsoft.com/office/drawing/2014/main" id="{51BD28C3-93CF-44A1-B81C-5C6A003F74DE}"/>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F024D83-D688-4742-9194-0434133B253A}"/>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grpSp>
        <p:nvGrpSpPr>
          <p:cNvPr id="14" name="Group 13">
            <a:extLst>
              <a:ext uri="{FF2B5EF4-FFF2-40B4-BE49-F238E27FC236}">
                <a16:creationId xmlns:a16="http://schemas.microsoft.com/office/drawing/2014/main" id="{4FE486DE-58DD-4552-A5AC-08E4D9793D47}"/>
              </a:ext>
            </a:extLst>
          </p:cNvPr>
          <p:cNvGrpSpPr/>
          <p:nvPr/>
        </p:nvGrpSpPr>
        <p:grpSpPr>
          <a:xfrm>
            <a:off x="3283939" y="5789244"/>
            <a:ext cx="3405462" cy="473638"/>
            <a:chOff x="5913435" y="5715383"/>
            <a:chExt cx="3405462" cy="473638"/>
          </a:xfrm>
        </p:grpSpPr>
        <p:sp>
          <p:nvSpPr>
            <p:cNvPr id="10" name="Rectangle 9">
              <a:extLst>
                <a:ext uri="{FF2B5EF4-FFF2-40B4-BE49-F238E27FC236}">
                  <a16:creationId xmlns:a16="http://schemas.microsoft.com/office/drawing/2014/main" id="{A8499C13-8B21-4A56-8AC6-31AEAACED313}"/>
                </a:ext>
              </a:extLst>
            </p:cNvPr>
            <p:cNvSpPr/>
            <p:nvPr/>
          </p:nvSpPr>
          <p:spPr>
            <a:xfrm>
              <a:off x="5913435" y="5715383"/>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1F0252D-FAE7-4FCC-A072-9B4E161936AF}"/>
                </a:ext>
              </a:extLst>
            </p:cNvPr>
            <p:cNvSpPr txBox="1"/>
            <p:nvPr/>
          </p:nvSpPr>
          <p:spPr>
            <a:xfrm>
              <a:off x="6511913" y="5715383"/>
              <a:ext cx="1984839" cy="400110"/>
            </a:xfrm>
            <a:prstGeom prst="rect">
              <a:avLst/>
            </a:prstGeom>
            <a:noFill/>
          </p:spPr>
          <p:txBody>
            <a:bodyPr wrap="none" rtlCol="0">
              <a:spAutoFit/>
            </a:bodyPr>
            <a:lstStyle/>
            <a:p>
              <a:r>
                <a:rPr lang="en-US" sz="2000" dirty="0">
                  <a:latin typeface="Arial Narrow" panose="020B0606020202030204" pitchFamily="34" charset="0"/>
                </a:rPr>
                <a:t>Total	$568,000</a:t>
              </a:r>
            </a:p>
          </p:txBody>
        </p:sp>
      </p:grpSp>
      <p:sp>
        <p:nvSpPr>
          <p:cNvPr id="12" name="Rectangle 2">
            <a:extLst>
              <a:ext uri="{FF2B5EF4-FFF2-40B4-BE49-F238E27FC236}">
                <a16:creationId xmlns:a16="http://schemas.microsoft.com/office/drawing/2014/main" id="{DADD2563-D39E-463A-B33F-D268AFA9E30D}"/>
              </a:ext>
            </a:extLst>
          </p:cNvPr>
          <p:cNvSpPr>
            <a:spLocks noChangeArrowheads="1"/>
          </p:cNvSpPr>
          <p:nvPr/>
        </p:nvSpPr>
        <p:spPr bwMode="auto">
          <a:xfrm>
            <a:off x="514308" y="1989407"/>
            <a:ext cx="4919466" cy="3231654"/>
          </a:xfrm>
          <a:prstGeom prst="rect">
            <a:avLst/>
          </a:prstGeom>
          <a:solidFill>
            <a:schemeClr val="bg1"/>
          </a:solidFill>
          <a:ln>
            <a:solidFill>
              <a:schemeClr val="bg1"/>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rPr>
              <a:t>Civic Centre</a:t>
            </a:r>
            <a:r>
              <a:rPr lang="en-US" altLang="en-US" sz="1200" b="1" i="1" dirty="0">
                <a:latin typeface="Arial Narrow" panose="020B0606020202030204" pitchFamily="34" charset="0"/>
                <a:ea typeface="Calibri" panose="020F0502020204030204" pitchFamily="34" charset="0"/>
                <a:cs typeface="Arial" panose="020B0604020202020204" pitchFamily="34" charset="0"/>
              </a:rPr>
              <a:t>	</a:t>
            </a:r>
            <a:r>
              <a:rPr lang="en-US" altLang="en-US" sz="1200" dirty="0">
                <a:latin typeface="Arial Narrow" panose="020B0606020202030204" pitchFamily="34" charset="0"/>
                <a:ea typeface="Calibri" panose="020F0502020204030204" pitchFamily="34" charset="0"/>
                <a:cs typeface="Arial" panose="020B0604020202020204" pitchFamily="34" charset="0"/>
              </a:rPr>
              <a:t>	Air Coils Replacement	$20,000</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i="1" dirty="0">
                <a:latin typeface="Arial Narrow" panose="020B0606020202030204" pitchFamily="34" charset="0"/>
                <a:ea typeface="Calibri" panose="020F0502020204030204" pitchFamily="34" charset="0"/>
                <a:cs typeface="Arial" panose="020B0604020202020204" pitchFamily="34" charset="0"/>
              </a:rPr>
              <a:t>Massey Drive	</a:t>
            </a:r>
            <a:r>
              <a:rPr lang="en-US" altLang="en-US" sz="1200" dirty="0">
                <a:latin typeface="Arial Narrow" panose="020B0606020202030204" pitchFamily="34" charset="0"/>
                <a:ea typeface="Calibri" panose="020F0502020204030204" pitchFamily="34" charset="0"/>
                <a:cs typeface="Arial" panose="020B0604020202020204" pitchFamily="34" charset="0"/>
              </a:rPr>
              <a:t>	Air Handling Unit 	$98,000</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latin typeface="Arial Narrow" panose="020B0606020202030204" pitchFamily="34" charset="0"/>
                <a:ea typeface="Calibri" panose="020F0502020204030204" pitchFamily="34" charset="0"/>
                <a:cs typeface="Arial" panose="020B0604020202020204" pitchFamily="34" charset="0"/>
              </a:rPr>
              <a:t>		Replacement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rPr>
              <a:t>Dr</a:t>
            </a:r>
            <a:r>
              <a:rPr lang="en-US" altLang="en-US" sz="1200" b="1" i="1" dirty="0">
                <a:latin typeface="Arial Narrow" panose="020B0606020202030204" pitchFamily="34" charset="0"/>
                <a:ea typeface="Calibri" panose="020F0502020204030204" pitchFamily="34" charset="0"/>
                <a:cs typeface="Arial" panose="020B0604020202020204" pitchFamily="34" charset="0"/>
              </a:rPr>
              <a:t>. Dan S. Natheson</a:t>
            </a:r>
            <a:r>
              <a:rPr kumimoji="0" lang="en-US" altLang="en-US" sz="1200" b="0" i="0"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rPr>
              <a:t>	Heat Pumps &amp;		$75,000</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i="1" dirty="0">
                <a:latin typeface="Arial Narrow" panose="020B0606020202030204" pitchFamily="34" charset="0"/>
                <a:ea typeface="Calibri" panose="020F0502020204030204" pitchFamily="34" charset="0"/>
                <a:cs typeface="Arial" panose="020B0604020202020204" pitchFamily="34" charset="0"/>
              </a:rPr>
              <a:t>Citizen Service</a:t>
            </a:r>
            <a:r>
              <a:rPr lang="en-US" altLang="en-US" sz="1200" dirty="0">
                <a:latin typeface="Arial Narrow" panose="020B0606020202030204" pitchFamily="34" charset="0"/>
                <a:ea typeface="Calibri" panose="020F0502020204030204" pitchFamily="34" charset="0"/>
                <a:cs typeface="Arial" panose="020B0604020202020204" pitchFamily="34" charset="0"/>
              </a:rPr>
              <a:t>		Subsidence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rPr>
              <a:t>Centre/Police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i="1" dirty="0">
                <a:latin typeface="Arial Narrow" panose="020B0606020202030204" pitchFamily="34" charset="0"/>
                <a:ea typeface="Calibri" panose="020F0502020204030204" pitchFamily="34" charset="0"/>
                <a:cs typeface="Arial" panose="020B0604020202020204" pitchFamily="34" charset="0"/>
              </a:rPr>
              <a:t>Bus Shelters</a:t>
            </a:r>
            <a:r>
              <a:rPr lang="en-US" altLang="en-US" sz="1200" dirty="0">
                <a:latin typeface="Arial Narrow" panose="020B0606020202030204" pitchFamily="34" charset="0"/>
                <a:ea typeface="Calibri" panose="020F0502020204030204" pitchFamily="34" charset="0"/>
                <a:cs typeface="Arial" panose="020B0604020202020204" pitchFamily="34" charset="0"/>
              </a:rPr>
              <a:t>		Central, North, East	$100,000</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i="1" dirty="0">
                <a:latin typeface="Arial Narrow" panose="020B0606020202030204" pitchFamily="34" charset="0"/>
                <a:ea typeface="Calibri" panose="020F0502020204030204" pitchFamily="34" charset="0"/>
                <a:cs typeface="Arial" panose="020B0604020202020204" pitchFamily="34" charset="0"/>
              </a:rPr>
              <a:t>Transit Building</a:t>
            </a:r>
            <a:r>
              <a:rPr lang="en-US" altLang="en-US" sz="1200" dirty="0">
                <a:latin typeface="Arial Narrow" panose="020B0606020202030204" pitchFamily="34" charset="0"/>
                <a:ea typeface="Calibri" panose="020F0502020204030204" pitchFamily="34" charset="0"/>
                <a:cs typeface="Arial" panose="020B0604020202020204" pitchFamily="34" charset="0"/>
              </a:rPr>
              <a:t>	General Repairs		$75,000</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i="1" dirty="0">
                <a:latin typeface="Arial Narrow" panose="020B0606020202030204" pitchFamily="34" charset="0"/>
                <a:ea typeface="Calibri" panose="020F0502020204030204" pitchFamily="34" charset="0"/>
                <a:cs typeface="Arial" panose="020B0604020202020204" pitchFamily="34" charset="0"/>
              </a:rPr>
              <a:t>Fire – Buildings</a:t>
            </a:r>
            <a:r>
              <a:rPr lang="en-US" altLang="en-US" sz="1200" dirty="0">
                <a:latin typeface="Arial Narrow" panose="020B0606020202030204" pitchFamily="34" charset="0"/>
                <a:ea typeface="Calibri" panose="020F0502020204030204" pitchFamily="34" charset="0"/>
                <a:cs typeface="Arial" panose="020B0604020202020204" pitchFamily="34" charset="0"/>
              </a:rPr>
              <a:t>	General Repairs		$100,000	</a:t>
            </a:r>
            <a:endParaRPr kumimoji="0" lang="en-US" altLang="en-US" sz="1200" b="0" i="0"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lang="en-US" altLang="en-US" sz="1200" dirty="0">
                <a:latin typeface="Arial Narrow" panose="020B0606020202030204" pitchFamily="34" charset="0"/>
                <a:ea typeface="Calibri" panose="020F0502020204030204" pitchFamily="34" charset="0"/>
                <a:cs typeface="Arial" panose="020B0604020202020204" pitchFamily="34" charset="0"/>
              </a:rPr>
            </a:br>
            <a:r>
              <a:rPr lang="en-US" altLang="en-US" sz="1200" b="1" dirty="0">
                <a:latin typeface="Arial Narrow" panose="020B0606020202030204" pitchFamily="34" charset="0"/>
                <a:ea typeface="Calibri" panose="020F0502020204030204" pitchFamily="34" charset="0"/>
                <a:cs typeface="Arial" panose="020B0604020202020204" pitchFamily="34" charset="0"/>
              </a:rPr>
              <a:t>Energy Efficiencies			</a:t>
            </a:r>
            <a:r>
              <a:rPr lang="en-US" altLang="en-US" sz="1200" dirty="0">
                <a:latin typeface="Arial Narrow" panose="020B0606020202030204" pitchFamily="34" charset="0"/>
                <a:ea typeface="Calibri" panose="020F0502020204030204" pitchFamily="34" charset="0"/>
                <a:cs typeface="Arial" panose="020B0604020202020204" pitchFamily="34" charset="0"/>
              </a:rPr>
              <a:t>$100,000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rPr>
              <a:t>			</a:t>
            </a:r>
            <a:endParaRPr lang="en-US" altLang="en-US" sz="1200" dirty="0">
              <a:latin typeface="Arial Narrow" panose="020B0606020202030204" pitchFamily="34" charset="0"/>
              <a:cs typeface="Arial" panose="020B0604020202020204" pitchFamily="34" charset="0"/>
            </a:endParaRPr>
          </a:p>
        </p:txBody>
      </p:sp>
      <p:pic>
        <p:nvPicPr>
          <p:cNvPr id="3" name="Picture 2" descr="A sign on the side of a building&#10;&#10;Description generated with very high confidence">
            <a:extLst>
              <a:ext uri="{FF2B5EF4-FFF2-40B4-BE49-F238E27FC236}">
                <a16:creationId xmlns:a16="http://schemas.microsoft.com/office/drawing/2014/main" id="{C92303C8-DB36-4A3B-92AE-2CE7E465E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913" y="2080698"/>
            <a:ext cx="4488036" cy="2696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6840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500"/>
                                        <p:tgtEl>
                                          <p:spTgt spid="3"/>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0A7603-6B78-4631-BAA6-A1B75A26E0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7" name="TextBox 6">
            <a:extLst>
              <a:ext uri="{FF2B5EF4-FFF2-40B4-BE49-F238E27FC236}">
                <a16:creationId xmlns:a16="http://schemas.microsoft.com/office/drawing/2014/main" id="{713FE9D8-8457-48F5-A61A-AF05591586B9}"/>
              </a:ext>
            </a:extLst>
          </p:cNvPr>
          <p:cNvSpPr txBox="1"/>
          <p:nvPr/>
        </p:nvSpPr>
        <p:spPr>
          <a:xfrm>
            <a:off x="432391" y="389860"/>
            <a:ext cx="1190711"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Transit</a:t>
            </a:r>
          </a:p>
        </p:txBody>
      </p:sp>
      <p:cxnSp>
        <p:nvCxnSpPr>
          <p:cNvPr id="8" name="Straight Connector 7">
            <a:extLst>
              <a:ext uri="{FF2B5EF4-FFF2-40B4-BE49-F238E27FC236}">
                <a16:creationId xmlns:a16="http://schemas.microsoft.com/office/drawing/2014/main" id="{6A397783-C1BC-4B74-8C87-7FFB24A4C644}"/>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760A4B6-B06C-46A4-A55D-F3D164E71F61}"/>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10" name="Rectangle 9">
            <a:extLst>
              <a:ext uri="{FF2B5EF4-FFF2-40B4-BE49-F238E27FC236}">
                <a16:creationId xmlns:a16="http://schemas.microsoft.com/office/drawing/2014/main" id="{573630CC-FDE4-4EF8-97F9-7476D7323487}"/>
              </a:ext>
            </a:extLst>
          </p:cNvPr>
          <p:cNvSpPr/>
          <p:nvPr/>
        </p:nvSpPr>
        <p:spPr>
          <a:xfrm>
            <a:off x="5360848" y="5603550"/>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B368460-3282-4C46-9CDF-BFAAE859E5F3}"/>
              </a:ext>
            </a:extLst>
          </p:cNvPr>
          <p:cNvSpPr txBox="1"/>
          <p:nvPr/>
        </p:nvSpPr>
        <p:spPr>
          <a:xfrm>
            <a:off x="5959326" y="5603550"/>
            <a:ext cx="2159566" cy="400110"/>
          </a:xfrm>
          <a:prstGeom prst="rect">
            <a:avLst/>
          </a:prstGeom>
          <a:noFill/>
        </p:spPr>
        <p:txBody>
          <a:bodyPr wrap="none" rtlCol="0">
            <a:spAutoFit/>
          </a:bodyPr>
          <a:lstStyle/>
          <a:p>
            <a:r>
              <a:rPr lang="en-US" sz="2000" dirty="0">
                <a:latin typeface="Arial Narrow" panose="020B0606020202030204" pitchFamily="34" charset="0"/>
              </a:rPr>
              <a:t>Total	$1,000,000</a:t>
            </a:r>
          </a:p>
        </p:txBody>
      </p:sp>
      <p:sp>
        <p:nvSpPr>
          <p:cNvPr id="12" name="TextBox 11">
            <a:extLst>
              <a:ext uri="{FF2B5EF4-FFF2-40B4-BE49-F238E27FC236}">
                <a16:creationId xmlns:a16="http://schemas.microsoft.com/office/drawing/2014/main" id="{EBAF6D2F-78A0-4170-B4F1-BDC55EB8F7BC}"/>
              </a:ext>
            </a:extLst>
          </p:cNvPr>
          <p:cNvSpPr txBox="1"/>
          <p:nvPr/>
        </p:nvSpPr>
        <p:spPr>
          <a:xfrm>
            <a:off x="854816" y="4753749"/>
            <a:ext cx="3191117" cy="2339102"/>
          </a:xfrm>
          <a:prstGeom prst="rect">
            <a:avLst/>
          </a:prstGeom>
          <a:noFill/>
        </p:spPr>
        <p:txBody>
          <a:bodyPr wrap="square" rtlCol="0">
            <a:spAutoFit/>
          </a:bodyPr>
          <a:lstStyle/>
          <a:p>
            <a:endParaRPr lang="en-US" sz="2000" dirty="0">
              <a:latin typeface="Arial Narrow" panose="020B0606020202030204" pitchFamily="34" charset="0"/>
            </a:endParaRPr>
          </a:p>
          <a:p>
            <a:endParaRPr lang="en-US" sz="1400" dirty="0">
              <a:latin typeface="Arial Narrow" panose="020B0606020202030204" pitchFamily="34" charset="0"/>
            </a:endParaRPr>
          </a:p>
          <a:p>
            <a:r>
              <a:rPr lang="en-US" sz="2000" dirty="0">
                <a:latin typeface="Arial Narrow" panose="020B0606020202030204" pitchFamily="34" charset="0"/>
              </a:rPr>
              <a:t>Provincial Grant	$585,000</a:t>
            </a:r>
          </a:p>
          <a:p>
            <a:endParaRPr lang="en-US" sz="2000" dirty="0">
              <a:latin typeface="Arial Narrow" panose="020B0606020202030204" pitchFamily="34" charset="0"/>
            </a:endParaRPr>
          </a:p>
          <a:p>
            <a:r>
              <a:rPr lang="en-US" sz="2000" dirty="0">
                <a:latin typeface="Arial Narrow" panose="020B0606020202030204" pitchFamily="34" charset="0"/>
              </a:rPr>
              <a:t>CBRM 		$415,000	</a:t>
            </a:r>
          </a:p>
          <a:p>
            <a:endParaRPr lang="en-US" sz="3200" dirty="0">
              <a:latin typeface="Arial Narrow" panose="020B0606020202030204" pitchFamily="34" charset="0"/>
            </a:endParaRPr>
          </a:p>
          <a:p>
            <a:endParaRPr lang="en-US" sz="2000" dirty="0">
              <a:latin typeface="Arial Narrow" panose="020B0606020202030204" pitchFamily="34" charset="0"/>
            </a:endParaRPr>
          </a:p>
        </p:txBody>
      </p:sp>
      <p:pic>
        <p:nvPicPr>
          <p:cNvPr id="1026" name="Picture 41" descr="cid:479">
            <a:extLst>
              <a:ext uri="{FF2B5EF4-FFF2-40B4-BE49-F238E27FC236}">
                <a16:creationId xmlns:a16="http://schemas.microsoft.com/office/drawing/2014/main" id="{62918A06-5186-4033-874A-75DF20BCE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510" y="1366495"/>
            <a:ext cx="4302257" cy="3220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6" descr="cid:474">
            <a:extLst>
              <a:ext uri="{FF2B5EF4-FFF2-40B4-BE49-F238E27FC236}">
                <a16:creationId xmlns:a16="http://schemas.microsoft.com/office/drawing/2014/main" id="{958ED528-D4A8-4544-9150-73DA0ACF7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86" y="1366495"/>
            <a:ext cx="4302258" cy="3220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4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3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barn(inVertical)">
                                      <p:cBhvr>
                                        <p:cTn id="10" dur="3500"/>
                                        <p:tgtEl>
                                          <p:spTgt spid="1027"/>
                                        </p:tgtEl>
                                      </p:cBhvr>
                                    </p:animEffect>
                                  </p:childTnLst>
                                </p:cTn>
                              </p:par>
                            </p:childTnLst>
                          </p:cTn>
                        </p:par>
                        <p:par>
                          <p:cTn id="11" fill="hold">
                            <p:stCondLst>
                              <p:cond delay="3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C8DAA-868C-4EB1-8556-37EEAA2CE1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5" name="TextBox 4">
            <a:extLst>
              <a:ext uri="{FF2B5EF4-FFF2-40B4-BE49-F238E27FC236}">
                <a16:creationId xmlns:a16="http://schemas.microsoft.com/office/drawing/2014/main" id="{40D7AAEE-E387-4199-8980-639291001436}"/>
              </a:ext>
            </a:extLst>
          </p:cNvPr>
          <p:cNvSpPr txBox="1"/>
          <p:nvPr/>
        </p:nvSpPr>
        <p:spPr>
          <a:xfrm>
            <a:off x="432391" y="389860"/>
            <a:ext cx="2959656"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Fleet Replacement</a:t>
            </a:r>
          </a:p>
        </p:txBody>
      </p:sp>
      <p:cxnSp>
        <p:nvCxnSpPr>
          <p:cNvPr id="6" name="Straight Connector 5">
            <a:extLst>
              <a:ext uri="{FF2B5EF4-FFF2-40B4-BE49-F238E27FC236}">
                <a16:creationId xmlns:a16="http://schemas.microsoft.com/office/drawing/2014/main" id="{ED1E109F-F74E-4645-835F-EAC418DE9B73}"/>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E88BA46-DB71-49EE-9EDA-6C6478DC67D1}"/>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8" name="Rectangle 7">
            <a:extLst>
              <a:ext uri="{FF2B5EF4-FFF2-40B4-BE49-F238E27FC236}">
                <a16:creationId xmlns:a16="http://schemas.microsoft.com/office/drawing/2014/main" id="{6A86A726-D2EF-4BE1-AB4F-0F35E7A146DB}"/>
              </a:ext>
            </a:extLst>
          </p:cNvPr>
          <p:cNvSpPr/>
          <p:nvPr/>
        </p:nvSpPr>
        <p:spPr>
          <a:xfrm>
            <a:off x="5360848" y="5603550"/>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6E00749-C7F4-4352-B22E-B36EEF3FE814}"/>
              </a:ext>
            </a:extLst>
          </p:cNvPr>
          <p:cNvSpPr txBox="1"/>
          <p:nvPr/>
        </p:nvSpPr>
        <p:spPr>
          <a:xfrm>
            <a:off x="5918057" y="5631577"/>
            <a:ext cx="2159566" cy="400110"/>
          </a:xfrm>
          <a:prstGeom prst="rect">
            <a:avLst/>
          </a:prstGeom>
          <a:noFill/>
        </p:spPr>
        <p:txBody>
          <a:bodyPr wrap="none" rtlCol="0">
            <a:spAutoFit/>
          </a:bodyPr>
          <a:lstStyle/>
          <a:p>
            <a:r>
              <a:rPr lang="en-US" sz="2000" dirty="0">
                <a:latin typeface="Arial Narrow" panose="020B0606020202030204" pitchFamily="34" charset="0"/>
              </a:rPr>
              <a:t>Total	$1,500,000</a:t>
            </a:r>
          </a:p>
        </p:txBody>
      </p:sp>
      <p:pic>
        <p:nvPicPr>
          <p:cNvPr id="10" name="Picture 9" descr="A picture containing sky, truck, outdoor, power shovel&#10;&#10;Description generated with very high confidence">
            <a:extLst>
              <a:ext uri="{FF2B5EF4-FFF2-40B4-BE49-F238E27FC236}">
                <a16:creationId xmlns:a16="http://schemas.microsoft.com/office/drawing/2014/main" id="{4DCB5ECD-2E66-4250-B360-8AD8D199EA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020" y="1480002"/>
            <a:ext cx="6629655" cy="3585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882BC8F7-32A5-4383-AD8C-1C16750C4646}"/>
              </a:ext>
            </a:extLst>
          </p:cNvPr>
          <p:cNvSpPr txBox="1"/>
          <p:nvPr/>
        </p:nvSpPr>
        <p:spPr>
          <a:xfrm>
            <a:off x="854816" y="4753749"/>
            <a:ext cx="3191117" cy="1846659"/>
          </a:xfrm>
          <a:prstGeom prst="rect">
            <a:avLst/>
          </a:prstGeom>
          <a:noFill/>
        </p:spPr>
        <p:txBody>
          <a:bodyPr wrap="square" rtlCol="0">
            <a:spAutoFit/>
          </a:bodyPr>
          <a:lstStyle/>
          <a:p>
            <a:endParaRPr lang="en-US" sz="2000" dirty="0">
              <a:latin typeface="Arial Narrow" panose="020B0606020202030204" pitchFamily="34" charset="0"/>
            </a:endParaRPr>
          </a:p>
          <a:p>
            <a:endParaRPr lang="en-US" sz="1400" dirty="0">
              <a:latin typeface="Arial Narrow" panose="020B0606020202030204" pitchFamily="34" charset="0"/>
            </a:endParaRPr>
          </a:p>
          <a:p>
            <a:r>
              <a:rPr lang="en-US" sz="2000" dirty="0">
                <a:latin typeface="Arial Narrow" panose="020B0606020202030204" pitchFamily="34" charset="0"/>
              </a:rPr>
              <a:t>Water Utility	$650,000</a:t>
            </a:r>
          </a:p>
          <a:p>
            <a:endParaRPr lang="en-US" sz="2000" dirty="0">
              <a:latin typeface="Arial Narrow" panose="020B0606020202030204" pitchFamily="34" charset="0"/>
            </a:endParaRPr>
          </a:p>
          <a:p>
            <a:r>
              <a:rPr lang="en-US" sz="2000" dirty="0">
                <a:latin typeface="Arial Narrow" panose="020B0606020202030204" pitchFamily="34" charset="0"/>
              </a:rPr>
              <a:t>CBRM 		$850,000    	</a:t>
            </a:r>
          </a:p>
        </p:txBody>
      </p:sp>
    </p:spTree>
    <p:extLst>
      <p:ext uri="{BB962C8B-B14F-4D97-AF65-F5344CB8AC3E}">
        <p14:creationId xmlns:p14="http://schemas.microsoft.com/office/powerpoint/2010/main" val="20669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3500"/>
                                        <p:tgtEl>
                                          <p:spTgt spid="10"/>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31108-E252-4174-957C-32D987E3C8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5" name="TextBox 4">
            <a:extLst>
              <a:ext uri="{FF2B5EF4-FFF2-40B4-BE49-F238E27FC236}">
                <a16:creationId xmlns:a16="http://schemas.microsoft.com/office/drawing/2014/main" id="{3A27195C-B1F2-4B75-8930-5ADBBBF8C158}"/>
              </a:ext>
            </a:extLst>
          </p:cNvPr>
          <p:cNvSpPr txBox="1"/>
          <p:nvPr/>
        </p:nvSpPr>
        <p:spPr>
          <a:xfrm>
            <a:off x="432391" y="389860"/>
            <a:ext cx="2040046"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Fire Services</a:t>
            </a:r>
          </a:p>
        </p:txBody>
      </p:sp>
      <p:cxnSp>
        <p:nvCxnSpPr>
          <p:cNvPr id="6" name="Straight Connector 5">
            <a:extLst>
              <a:ext uri="{FF2B5EF4-FFF2-40B4-BE49-F238E27FC236}">
                <a16:creationId xmlns:a16="http://schemas.microsoft.com/office/drawing/2014/main" id="{38ECA010-BFAC-427D-909B-9A17DF8951B9}"/>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F9A85A0-C929-4FF6-9D8D-E92F48A6C025}"/>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pic>
        <p:nvPicPr>
          <p:cNvPr id="11" name="Picture 10" descr="A fire truck parked in a parking lot&#10;&#10;Description generated with high confidence">
            <a:extLst>
              <a:ext uri="{FF2B5EF4-FFF2-40B4-BE49-F238E27FC236}">
                <a16:creationId xmlns:a16="http://schemas.microsoft.com/office/drawing/2014/main" id="{2180F6BB-CDD1-4DB5-8058-904088692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143" y="1404582"/>
            <a:ext cx="4854872" cy="3641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31390BB8-354E-40D6-A38A-8588798A2F4C}"/>
              </a:ext>
            </a:extLst>
          </p:cNvPr>
          <p:cNvSpPr/>
          <p:nvPr/>
        </p:nvSpPr>
        <p:spPr>
          <a:xfrm>
            <a:off x="5360848" y="5603550"/>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636010A-BE9C-49DF-8A5B-DF59FD8FE4B2}"/>
              </a:ext>
            </a:extLst>
          </p:cNvPr>
          <p:cNvSpPr txBox="1"/>
          <p:nvPr/>
        </p:nvSpPr>
        <p:spPr>
          <a:xfrm>
            <a:off x="5875612" y="5640314"/>
            <a:ext cx="2159566" cy="400110"/>
          </a:xfrm>
          <a:prstGeom prst="rect">
            <a:avLst/>
          </a:prstGeom>
          <a:noFill/>
        </p:spPr>
        <p:txBody>
          <a:bodyPr wrap="none" rtlCol="0">
            <a:spAutoFit/>
          </a:bodyPr>
          <a:lstStyle/>
          <a:p>
            <a:r>
              <a:rPr lang="en-US" sz="2000" dirty="0">
                <a:latin typeface="Arial Narrow" panose="020B0606020202030204" pitchFamily="34" charset="0"/>
              </a:rPr>
              <a:t>Total	$1,183,980</a:t>
            </a:r>
          </a:p>
        </p:txBody>
      </p:sp>
      <p:sp>
        <p:nvSpPr>
          <p:cNvPr id="10" name="Rectangle 2">
            <a:extLst>
              <a:ext uri="{FF2B5EF4-FFF2-40B4-BE49-F238E27FC236}">
                <a16:creationId xmlns:a16="http://schemas.microsoft.com/office/drawing/2014/main" id="{1DBE73B3-FA58-429E-AD4F-E3B65C86CB05}"/>
              </a:ext>
            </a:extLst>
          </p:cNvPr>
          <p:cNvSpPr>
            <a:spLocks noChangeArrowheads="1"/>
          </p:cNvSpPr>
          <p:nvPr/>
        </p:nvSpPr>
        <p:spPr bwMode="auto">
          <a:xfrm>
            <a:off x="453575" y="2398990"/>
            <a:ext cx="3927651" cy="830997"/>
          </a:xfrm>
          <a:prstGeom prst="rect">
            <a:avLst/>
          </a:prstGeom>
          <a:solidFill>
            <a:schemeClr val="bg1"/>
          </a:solidFill>
          <a:ln>
            <a:solidFill>
              <a:schemeClr val="bg1"/>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chemeClr val="tx1"/>
                </a:solidFill>
                <a:latin typeface="Arial Narrow" panose="020B0606020202030204" pitchFamily="34" charset="0"/>
                <a:cs typeface="Arial" panose="020B0604020202020204" pitchFamily="34" charset="0"/>
              </a:rPr>
              <a:t>Note: There is no cascading of trucks in this year’s Fleet Plan as all three (3) apparatus are being removed from service due to age, 25 years, thus the </a:t>
            </a:r>
            <a:r>
              <a:rPr lang="en-US" altLang="en-US" sz="1200" u="sng" dirty="0">
                <a:solidFill>
                  <a:schemeClr val="tx1"/>
                </a:solidFill>
                <a:latin typeface="Arial Narrow" panose="020B0606020202030204" pitchFamily="34" charset="0"/>
                <a:cs typeface="Arial" panose="020B0604020202020204" pitchFamily="34" charset="0"/>
              </a:rPr>
              <a:t>Underwriter’s</a:t>
            </a:r>
            <a:r>
              <a:rPr lang="en-US" altLang="en-US" sz="1200" dirty="0">
                <a:solidFill>
                  <a:schemeClr val="tx1"/>
                </a:solidFill>
                <a:latin typeface="Arial Narrow" panose="020B0606020202030204" pitchFamily="34" charset="0"/>
                <a:cs typeface="Arial" panose="020B0604020202020204" pitchFamily="34" charset="0"/>
              </a:rPr>
              <a:t> requirement for Emergency Apparatus.</a:t>
            </a:r>
            <a:endParaRPr kumimoji="0" lang="en-US" altLang="en-US" sz="400" b="0" i="0" u="none" strike="noStrike" cap="none" normalizeH="0" baseline="0" dirty="0">
              <a:ln>
                <a:noFill/>
              </a:ln>
              <a:solidFill>
                <a:schemeClr val="tx1"/>
              </a:solidFill>
              <a:effectLst/>
              <a:latin typeface="Arial Narrow" panose="020B0606020202030204" pitchFamily="34" charset="0"/>
            </a:endParaRPr>
          </a:p>
        </p:txBody>
      </p:sp>
      <p:sp>
        <p:nvSpPr>
          <p:cNvPr id="15" name="Rectangle 2">
            <a:extLst>
              <a:ext uri="{FF2B5EF4-FFF2-40B4-BE49-F238E27FC236}">
                <a16:creationId xmlns:a16="http://schemas.microsoft.com/office/drawing/2014/main" id="{FD4FC456-E57D-4012-A5A1-FBB6BF4795B0}"/>
              </a:ext>
            </a:extLst>
          </p:cNvPr>
          <p:cNvSpPr>
            <a:spLocks noChangeArrowheads="1"/>
          </p:cNvSpPr>
          <p:nvPr/>
        </p:nvSpPr>
        <p:spPr bwMode="auto">
          <a:xfrm>
            <a:off x="432391" y="1417395"/>
            <a:ext cx="38051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400" b="1" dirty="0">
                <a:latin typeface="Arial Narrow" panose="020B0606020202030204" pitchFamily="34" charset="0"/>
                <a:ea typeface="Calibri" panose="020F0502020204030204" pitchFamily="34" charset="0"/>
                <a:cs typeface="Times New Roman" panose="02020603050405020304" pitchFamily="18" charset="0"/>
              </a:rPr>
              <a:t>2019 Pumper, Marion Bridge     	$393000</a:t>
            </a:r>
          </a:p>
          <a:p>
            <a:pPr lvl="0"/>
            <a:r>
              <a:rPr lang="en-US" altLang="en-US" sz="1400" b="1" dirty="0">
                <a:latin typeface="Arial Narrow" panose="020B0606020202030204" pitchFamily="34" charset="0"/>
                <a:ea typeface="Calibri" panose="020F0502020204030204" pitchFamily="34" charset="0"/>
                <a:cs typeface="Times New Roman" panose="02020603050405020304" pitchFamily="18" charset="0"/>
              </a:rPr>
              <a:t>2019 Pumper/Tanker, Florence	$375,077</a:t>
            </a:r>
          </a:p>
          <a:p>
            <a:pPr lvl="0"/>
            <a:r>
              <a:rPr lang="en-US" altLang="en-US" sz="1400" b="1" dirty="0">
                <a:latin typeface="Arial Narrow" panose="020B0606020202030204" pitchFamily="34" charset="0"/>
                <a:ea typeface="Calibri" panose="020F0502020204030204" pitchFamily="34" charset="0"/>
                <a:cs typeface="Times New Roman" panose="02020603050405020304" pitchFamily="18" charset="0"/>
              </a:rPr>
              <a:t>2019 Pumper/Tanker, Westmount	$384,077</a:t>
            </a:r>
            <a:endParaRPr kumimoji="0" lang="en-US" altLang="en-US" sz="900" b="1" i="0" u="none" strike="noStrike" cap="none" normalizeH="0" baseline="0" dirty="0">
              <a:ln>
                <a:noFill/>
              </a:ln>
              <a:effectLst/>
              <a:latin typeface="Arial Narrow" panose="020B0606020202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     </a:t>
            </a:r>
            <a:endParaRPr kumimoji="0" lang="en-US" altLang="en-US" sz="2400" b="1" i="0" u="none" strike="noStrike" cap="none" normalizeH="0" baseline="0" dirty="0">
              <a:ln>
                <a:noFill/>
              </a:ln>
              <a:effectLst/>
              <a:latin typeface="Arial Narrow" panose="020B0606020202030204" pitchFamily="34" charset="0"/>
            </a:endParaRPr>
          </a:p>
        </p:txBody>
      </p:sp>
      <p:sp>
        <p:nvSpPr>
          <p:cNvPr id="16" name="Rectangle 2">
            <a:extLst>
              <a:ext uri="{FF2B5EF4-FFF2-40B4-BE49-F238E27FC236}">
                <a16:creationId xmlns:a16="http://schemas.microsoft.com/office/drawing/2014/main" id="{8DAD9139-647D-4358-93B2-12C649CDB452}"/>
              </a:ext>
            </a:extLst>
          </p:cNvPr>
          <p:cNvSpPr>
            <a:spLocks noChangeArrowheads="1"/>
          </p:cNvSpPr>
          <p:nvPr/>
        </p:nvSpPr>
        <p:spPr bwMode="auto">
          <a:xfrm>
            <a:off x="432391" y="3531898"/>
            <a:ext cx="380519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400" b="1" dirty="0">
                <a:latin typeface="Arial Narrow" panose="020B0606020202030204" pitchFamily="34" charset="0"/>
                <a:ea typeface="Calibri" panose="020F0502020204030204" pitchFamily="34" charset="0"/>
                <a:cs typeface="Times New Roman" panose="02020603050405020304" pitchFamily="18" charset="0"/>
              </a:rPr>
              <a:t>Commercial Air Compressor (1)	$31,286</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     </a:t>
            </a:r>
            <a:endParaRPr kumimoji="0" lang="en-US" altLang="en-US" sz="2400" b="0" i="0" u="none" strike="noStrike" cap="none" normalizeH="0" baseline="0" dirty="0">
              <a:ln>
                <a:noFill/>
              </a:ln>
              <a:effectLst/>
              <a:latin typeface="Arial Narrow" panose="020B0606020202030204" pitchFamily="34" charset="0"/>
            </a:endParaRPr>
          </a:p>
        </p:txBody>
      </p:sp>
      <p:sp>
        <p:nvSpPr>
          <p:cNvPr id="17" name="Rectangle 2">
            <a:extLst>
              <a:ext uri="{FF2B5EF4-FFF2-40B4-BE49-F238E27FC236}">
                <a16:creationId xmlns:a16="http://schemas.microsoft.com/office/drawing/2014/main" id="{0EC916D0-E5D6-431F-BE86-847F071E719B}"/>
              </a:ext>
            </a:extLst>
          </p:cNvPr>
          <p:cNvSpPr>
            <a:spLocks noChangeArrowheads="1"/>
          </p:cNvSpPr>
          <p:nvPr/>
        </p:nvSpPr>
        <p:spPr bwMode="auto">
          <a:xfrm>
            <a:off x="453575" y="4070654"/>
            <a:ext cx="3927651" cy="1569660"/>
          </a:xfrm>
          <a:prstGeom prst="rect">
            <a:avLst/>
          </a:prstGeom>
          <a:solidFill>
            <a:schemeClr val="bg1"/>
          </a:solidFill>
          <a:ln>
            <a:solidFill>
              <a:schemeClr val="bg1"/>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chemeClr val="tx1"/>
                </a:solidFill>
                <a:latin typeface="Arial Narrow" panose="020B0606020202030204" pitchFamily="34" charset="0"/>
                <a:cs typeface="Arial" panose="020B0604020202020204" pitchFamily="34" charset="0"/>
              </a:rPr>
              <a:t>Note: Three (3) Air Compressors currently required, 1 per year x 3 years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effectLst/>
              <a:latin typeface="Arial Narrow" panose="020B0606020202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chemeClr val="tx1"/>
                </a:solidFill>
                <a:latin typeface="Arial Narrow" panose="020B0606020202030204" pitchFamily="34" charset="0"/>
                <a:cs typeface="Arial" panose="020B0604020202020204" pitchFamily="34" charset="0"/>
              </a:rPr>
              <a:t>These compressors fill Firefighter air packs and we currently have three (3) in our system that have reached life expectancy and require replacement. These compressors are strategically placed throughout our thirty-five (35) volunteer, composite and career departments to allow for complete Municipal coverage.</a:t>
            </a:r>
            <a:endParaRPr kumimoji="0" lang="en-US" altLang="en-US" sz="400" b="0" i="0" u="none" strike="noStrike" cap="none" normalizeH="0" baseline="0" dirty="0">
              <a:ln>
                <a:noFill/>
              </a:ln>
              <a:solidFill>
                <a:schemeClr val="tx1"/>
              </a:solidFill>
              <a:effectLst/>
              <a:latin typeface="Arial Narrow" panose="020B0606020202030204" pitchFamily="34" charset="0"/>
            </a:endParaRPr>
          </a:p>
        </p:txBody>
      </p:sp>
    </p:spTree>
    <p:extLst>
      <p:ext uri="{BB962C8B-B14F-4D97-AF65-F5344CB8AC3E}">
        <p14:creationId xmlns:p14="http://schemas.microsoft.com/office/powerpoint/2010/main" val="72809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3500"/>
                                        <p:tgtEl>
                                          <p:spTgt spid="11"/>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500"/>
                                        <p:tgtEl>
                                          <p:spTgt spid="17"/>
                                        </p:tgtEl>
                                      </p:cBhvr>
                                    </p:animEffect>
                                  </p:childTnLst>
                                </p:cTn>
                              </p:par>
                            </p:childTnLst>
                          </p:cTn>
                        </p:par>
                        <p:par>
                          <p:cTn id="21" fill="hold">
                            <p:stCondLst>
                              <p:cond delay="5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0" grpId="0" animBg="1"/>
      <p:bldP spid="15" grpId="0"/>
      <p:bldP spid="16"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E93FE4-85AF-4D51-B8BF-6405E8946A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5" name="TextBox 4">
            <a:extLst>
              <a:ext uri="{FF2B5EF4-FFF2-40B4-BE49-F238E27FC236}">
                <a16:creationId xmlns:a16="http://schemas.microsoft.com/office/drawing/2014/main" id="{60F95B0A-87EE-4E95-B70A-7F659CFB850F}"/>
              </a:ext>
            </a:extLst>
          </p:cNvPr>
          <p:cNvSpPr txBox="1"/>
          <p:nvPr/>
        </p:nvSpPr>
        <p:spPr>
          <a:xfrm>
            <a:off x="432391" y="389860"/>
            <a:ext cx="1982274"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Wastewater</a:t>
            </a:r>
          </a:p>
        </p:txBody>
      </p:sp>
      <p:cxnSp>
        <p:nvCxnSpPr>
          <p:cNvPr id="6" name="Straight Connector 5">
            <a:extLst>
              <a:ext uri="{FF2B5EF4-FFF2-40B4-BE49-F238E27FC236}">
                <a16:creationId xmlns:a16="http://schemas.microsoft.com/office/drawing/2014/main" id="{DC3C75F9-1861-4981-ADF4-938F591F4822}"/>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672870-EF48-4AA3-8F54-4B89BBC3C906}"/>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8" name="Rectangle 2">
            <a:extLst>
              <a:ext uri="{FF2B5EF4-FFF2-40B4-BE49-F238E27FC236}">
                <a16:creationId xmlns:a16="http://schemas.microsoft.com/office/drawing/2014/main" id="{74D3B76B-B37F-4137-8D74-A998B2226EDD}"/>
              </a:ext>
            </a:extLst>
          </p:cNvPr>
          <p:cNvSpPr>
            <a:spLocks noChangeArrowheads="1"/>
          </p:cNvSpPr>
          <p:nvPr/>
        </p:nvSpPr>
        <p:spPr bwMode="auto">
          <a:xfrm>
            <a:off x="432391" y="1143234"/>
            <a:ext cx="5350671" cy="348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tabLst/>
            </a:pPr>
            <a:r>
              <a:rPr kumimoji="0" lang="en-US" altLang="en-US" sz="1400" b="1" i="0" u="sng"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Sydney Harbour West Wastewater Collection &amp; Treatment</a:t>
            </a: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400" b="1" i="0"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$3,000,000 (Carry Over)</a:t>
            </a:r>
          </a:p>
          <a:p>
            <a:pPr marL="0" marR="0" lvl="0" indent="0" defTabSz="914400" rtl="0" eaLnBrk="0" fontAlgn="base" latinLnBrk="0" hangingPunct="0">
              <a:lnSpc>
                <a:spcPct val="100000"/>
              </a:lnSpc>
              <a:spcBef>
                <a:spcPct val="0"/>
              </a:spcBef>
              <a:spcAft>
                <a:spcPct val="0"/>
              </a:spcAft>
              <a:buClrTx/>
              <a:buSzTx/>
              <a:tabLst/>
            </a:pPr>
            <a:endParaRPr kumimoji="0" lang="en-US" altLang="en-US" sz="1400" b="0" i="0" u="sng" strike="noStrike" cap="none" normalizeH="0" baseline="0" dirty="0">
              <a:ln>
                <a:noFill/>
              </a:ln>
              <a:effectLst/>
              <a:latin typeface="Arial Narrow" panose="020B0606020202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This project includes upgrades to the existing sewer collection system and the installation of a new trunk sewer and treatment plant</a:t>
            </a:r>
            <a:r>
              <a:rPr kumimoji="0" lang="en-US" altLang="en-US" sz="1100" b="0" i="0" u="none" strike="noStrike" cap="none" normalizeH="0" dirty="0">
                <a:ln>
                  <a:noFill/>
                </a:ln>
                <a:effectLst/>
                <a:latin typeface="Arial Narrow" panose="020B0606020202030204" pitchFamily="34" charset="0"/>
                <a:ea typeface="Calibri" panose="020F0502020204030204" pitchFamily="34" charset="0"/>
                <a:cs typeface="Times New Roman" panose="02020603050405020304" pitchFamily="18" charset="0"/>
              </a:rPr>
              <a:t> and outfall. Entering year two (</a:t>
            </a: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Fiscal  2019-20), the focus will be additional soft cost items such as an environmental risk assessment work, collection system investigation and possible upgrades, detailed design work and possibly some construction activity. This project is funded in part by the Province of Nova Scotia and Infrastructure Canada through the </a:t>
            </a:r>
            <a:r>
              <a:rPr kumimoji="0" lang="en-US" altLang="en-US" sz="1100" b="1"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Build Canada Fund</a:t>
            </a:r>
            <a:r>
              <a:rPr lang="en-US" altLang="en-US" sz="1100" b="1" dirty="0">
                <a:latin typeface="Arial Narrow" panose="020B0606020202030204" pitchFamily="34" charset="0"/>
                <a:ea typeface="Calibri" panose="020F0502020204030204" pitchFamily="34" charset="0"/>
                <a:cs typeface="Times New Roman" panose="02020603050405020304" pitchFamily="18" charset="0"/>
              </a:rPr>
              <a:t> – Provincial Territorial Infrastructure Component – National Regional Projects</a:t>
            </a:r>
            <a:r>
              <a:rPr lang="en-US" altLang="en-US" sz="1100" dirty="0">
                <a:latin typeface="Arial Narrow" panose="020B0606020202030204" pitchFamily="34" charset="0"/>
                <a:ea typeface="Calibri" panose="020F0502020204030204" pitchFamily="34" charset="0"/>
                <a:cs typeface="Times New Roman" panose="02020603050405020304" pitchFamily="18" charset="0"/>
              </a:rPr>
              <a:t>.</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1100" b="0" i="1"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lang="en-US" altLang="en-US" sz="1050" dirty="0">
                <a:latin typeface="Arial Narrow" panose="020B0606020202030204" pitchFamily="34" charset="0"/>
                <a:ea typeface="Calibri" panose="020F0502020204030204" pitchFamily="34" charset="0"/>
                <a:cs typeface="Times New Roman" panose="02020603050405020304" pitchFamily="18" charset="0"/>
              </a:rPr>
              <a:t>2018-19 Project Expenditure	$400,000</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050" b="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2019-20</a:t>
            </a:r>
            <a:r>
              <a:rPr kumimoji="0" lang="en-US" altLang="en-US" sz="1050" b="0" u="none" strike="noStrike" cap="none" normalizeH="0" dirty="0">
                <a:ln>
                  <a:noFill/>
                </a:ln>
                <a:effectLst/>
                <a:latin typeface="Arial Narrow" panose="020B0606020202030204" pitchFamily="34" charset="0"/>
                <a:ea typeface="Calibri" panose="020F0502020204030204" pitchFamily="34" charset="0"/>
                <a:cs typeface="Times New Roman" panose="02020603050405020304" pitchFamily="18" charset="0"/>
              </a:rPr>
              <a:t> Estimated Expenditure	$3,000,000</a:t>
            </a:r>
          </a:p>
          <a:p>
            <a:pPr marL="0" marR="0" lvl="0" indent="0" defTabSz="914400" rtl="0" eaLnBrk="0" fontAlgn="base" latinLnBrk="0" hangingPunct="0">
              <a:lnSpc>
                <a:spcPct val="100000"/>
              </a:lnSpc>
              <a:spcBef>
                <a:spcPct val="0"/>
              </a:spcBef>
              <a:spcAft>
                <a:spcPct val="0"/>
              </a:spcAft>
              <a:buClrTx/>
              <a:buSzTx/>
              <a:buFontTx/>
              <a:buNone/>
              <a:tabLst/>
            </a:pPr>
            <a:r>
              <a:rPr lang="en-US" altLang="en-US" sz="1050" baseline="0" dirty="0">
                <a:latin typeface="Arial Narrow" panose="020B0606020202030204" pitchFamily="34" charset="0"/>
                <a:ea typeface="Calibri" panose="020F0502020204030204" pitchFamily="34" charset="0"/>
                <a:cs typeface="Times New Roman" panose="02020603050405020304" pitchFamily="18" charset="0"/>
              </a:rPr>
              <a:t>2020-21</a:t>
            </a:r>
            <a:r>
              <a:rPr lang="en-US" altLang="en-US" sz="1050" dirty="0">
                <a:latin typeface="Arial Narrow" panose="020B0606020202030204" pitchFamily="34" charset="0"/>
                <a:ea typeface="Calibri" panose="020F0502020204030204" pitchFamily="34" charset="0"/>
                <a:cs typeface="Times New Roman" panose="02020603050405020304" pitchFamily="18" charset="0"/>
              </a:rPr>
              <a:t> Estimated Expenditure	$10,400,000</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050" b="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2021</a:t>
            </a:r>
            <a:r>
              <a:rPr lang="en-US" altLang="en-US" sz="1050" dirty="0">
                <a:latin typeface="Arial Narrow" panose="020B0606020202030204" pitchFamily="34" charset="0"/>
                <a:ea typeface="Calibri" panose="020F0502020204030204" pitchFamily="34" charset="0"/>
                <a:cs typeface="Times New Roman" panose="02020603050405020304" pitchFamily="18" charset="0"/>
              </a:rPr>
              <a:t>-22 Estimated Expenditure	$14,101,719</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050" b="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2022-23 Estimated Expenditure	$13,501,658</a:t>
            </a:r>
          </a:p>
          <a:p>
            <a:pPr marL="0" marR="0" lvl="0" indent="0" defTabSz="914400" rtl="0" eaLnBrk="0" fontAlgn="base" latinLnBrk="0" hangingPunct="0">
              <a:lnSpc>
                <a:spcPct val="100000"/>
              </a:lnSpc>
              <a:spcBef>
                <a:spcPct val="0"/>
              </a:spcBef>
              <a:spcAft>
                <a:spcPct val="0"/>
              </a:spcAft>
              <a:buClrTx/>
              <a:buSzTx/>
              <a:buFontTx/>
              <a:buNone/>
              <a:tabLst/>
            </a:pPr>
            <a:r>
              <a:rPr lang="en-US" altLang="en-US" sz="1050" dirty="0">
                <a:latin typeface="Arial Narrow" panose="020B0606020202030204" pitchFamily="34" charset="0"/>
                <a:ea typeface="Calibri" panose="020F0502020204030204" pitchFamily="34" charset="0"/>
                <a:cs typeface="Times New Roman" panose="02020603050405020304" pitchFamily="18" charset="0"/>
              </a:rPr>
              <a:t>2023-24 Estimated Expenditure	$12,201,724</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050" b="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2024-25 Estimated</a:t>
            </a:r>
            <a:r>
              <a:rPr kumimoji="0" lang="en-US" altLang="en-US" sz="1050" b="0" u="none" strike="noStrike" cap="none" normalizeH="0" dirty="0">
                <a:ln>
                  <a:noFill/>
                </a:ln>
                <a:effectLst/>
                <a:latin typeface="Arial Narrow" panose="020B0606020202030204" pitchFamily="34" charset="0"/>
                <a:ea typeface="Calibri" panose="020F0502020204030204" pitchFamily="34" charset="0"/>
                <a:cs typeface="Times New Roman" panose="02020603050405020304" pitchFamily="18" charset="0"/>
              </a:rPr>
              <a:t> Expen</a:t>
            </a:r>
            <a:r>
              <a:rPr lang="en-US" altLang="en-US" sz="1050" dirty="0">
                <a:latin typeface="Arial Narrow" panose="020B0606020202030204" pitchFamily="34" charset="0"/>
                <a:ea typeface="Calibri" panose="020F0502020204030204" pitchFamily="34" charset="0"/>
                <a:cs typeface="Times New Roman" panose="02020603050405020304" pitchFamily="18" charset="0"/>
              </a:rPr>
              <a:t>diture	$4,402,022</a:t>
            </a:r>
            <a:endParaRPr kumimoji="0" lang="en-US" altLang="en-US" sz="1050" b="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effectLst/>
              <a:latin typeface="Arial Narrow" panose="020B0606020202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effectLst/>
              <a:latin typeface="Arial Narrow" panose="020B0606020202030204" pitchFamily="34" charset="0"/>
            </a:endParaRPr>
          </a:p>
        </p:txBody>
      </p:sp>
      <p:pic>
        <p:nvPicPr>
          <p:cNvPr id="9" name="Picture 8" descr="A picture containing ground, outdoor&#10;&#10;Description generated with very high confidence">
            <a:extLst>
              <a:ext uri="{FF2B5EF4-FFF2-40B4-BE49-F238E27FC236}">
                <a16:creationId xmlns:a16="http://schemas.microsoft.com/office/drawing/2014/main" id="{8853A55A-169F-4364-BCAA-4CE66A1BD8E1}"/>
              </a:ext>
            </a:extLst>
          </p:cNvPr>
          <p:cNvPicPr>
            <a:picLocks noChangeAspect="1"/>
          </p:cNvPicPr>
          <p:nvPr/>
        </p:nvPicPr>
        <p:blipFill rotWithShape="1">
          <a:blip r:embed="rId3">
            <a:extLst>
              <a:ext uri="{28A0092B-C50C-407E-A947-70E740481C1C}">
                <a14:useLocalDpi xmlns:a14="http://schemas.microsoft.com/office/drawing/2010/main" val="0"/>
              </a:ext>
            </a:extLst>
          </a:blip>
          <a:srcRect l="14884" r="25686" b="16585"/>
          <a:stretch/>
        </p:blipFill>
        <p:spPr>
          <a:xfrm>
            <a:off x="6012673" y="1432382"/>
            <a:ext cx="3526084" cy="4521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0" name="Table 9">
            <a:extLst>
              <a:ext uri="{FF2B5EF4-FFF2-40B4-BE49-F238E27FC236}">
                <a16:creationId xmlns:a16="http://schemas.microsoft.com/office/drawing/2014/main" id="{1A3425E7-28EC-438C-A1E3-4B69B66DC078}"/>
              </a:ext>
            </a:extLst>
          </p:cNvPr>
          <p:cNvGraphicFramePr>
            <a:graphicFrameLocks noGrp="1"/>
          </p:cNvGraphicFramePr>
          <p:nvPr>
            <p:extLst>
              <p:ext uri="{D42A27DB-BD31-4B8C-83A1-F6EECF244321}">
                <p14:modId xmlns:p14="http://schemas.microsoft.com/office/powerpoint/2010/main" val="1298242029"/>
              </p:ext>
            </p:extLst>
          </p:nvPr>
        </p:nvGraphicFramePr>
        <p:xfrm>
          <a:off x="1027630" y="4803121"/>
          <a:ext cx="3959040" cy="746760"/>
        </p:xfrm>
        <a:graphic>
          <a:graphicData uri="http://schemas.openxmlformats.org/drawingml/2006/table">
            <a:tbl>
              <a:tblPr firstRow="1" firstCol="1" bandRow="1">
                <a:tableStyleId>{68D230F3-CF80-4859-8CE7-A43EE81993B5}</a:tableStyleId>
              </a:tblPr>
              <a:tblGrid>
                <a:gridCol w="992320">
                  <a:extLst>
                    <a:ext uri="{9D8B030D-6E8A-4147-A177-3AD203B41FA5}">
                      <a16:colId xmlns:a16="http://schemas.microsoft.com/office/drawing/2014/main" val="2968291898"/>
                    </a:ext>
                  </a:extLst>
                </a:gridCol>
                <a:gridCol w="975360">
                  <a:extLst>
                    <a:ext uri="{9D8B030D-6E8A-4147-A177-3AD203B41FA5}">
                      <a16:colId xmlns:a16="http://schemas.microsoft.com/office/drawing/2014/main" val="2266687215"/>
                    </a:ext>
                  </a:extLst>
                </a:gridCol>
                <a:gridCol w="724746">
                  <a:extLst>
                    <a:ext uri="{9D8B030D-6E8A-4147-A177-3AD203B41FA5}">
                      <a16:colId xmlns:a16="http://schemas.microsoft.com/office/drawing/2014/main" val="1529568692"/>
                    </a:ext>
                  </a:extLst>
                </a:gridCol>
                <a:gridCol w="1266614">
                  <a:extLst>
                    <a:ext uri="{9D8B030D-6E8A-4147-A177-3AD203B41FA5}">
                      <a16:colId xmlns:a16="http://schemas.microsoft.com/office/drawing/2014/main" val="2504673467"/>
                    </a:ext>
                  </a:extLst>
                </a:gridCol>
              </a:tblGrid>
              <a:tr h="153670">
                <a:tc>
                  <a:txBody>
                    <a:bodyPr/>
                    <a:lstStyle/>
                    <a:p>
                      <a:pPr marL="0" marR="0" algn="just">
                        <a:spcBef>
                          <a:spcPts val="0"/>
                        </a:spcBef>
                        <a:spcAft>
                          <a:spcPts val="0"/>
                        </a:spcAft>
                      </a:pPr>
                      <a:r>
                        <a:rPr lang="en-US" sz="900" spc="-5" dirty="0">
                          <a:effectLst/>
                        </a:rPr>
                        <a:t>Funding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Amount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Percentage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Current Fiscal Breakdown Amount</a:t>
                      </a:r>
                    </a:p>
                  </a:txBody>
                  <a:tcPr marL="68580" marR="68580" marT="0" marB="0"/>
                </a:tc>
                <a:extLst>
                  <a:ext uri="{0D108BD9-81ED-4DB2-BD59-A6C34878D82A}">
                    <a16:rowId xmlns:a16="http://schemas.microsoft.com/office/drawing/2014/main" val="1887805346"/>
                  </a:ext>
                </a:extLst>
              </a:tr>
              <a:tr h="159385">
                <a:tc>
                  <a:txBody>
                    <a:bodyPr/>
                    <a:lstStyle/>
                    <a:p>
                      <a:pPr marL="0" marR="0" algn="just">
                        <a:spcBef>
                          <a:spcPts val="0"/>
                        </a:spcBef>
                        <a:spcAft>
                          <a:spcPts val="0"/>
                        </a:spcAft>
                      </a:pPr>
                      <a:r>
                        <a:rPr lang="en-US" sz="900" spc="-5" dirty="0">
                          <a:effectLst/>
                        </a:rPr>
                        <a:t>Federal (Gas Tax)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$19,335,708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$1,000,000</a:t>
                      </a:r>
                    </a:p>
                  </a:txBody>
                  <a:tcPr marL="68580" marR="68580" marT="0" marB="0"/>
                </a:tc>
                <a:extLst>
                  <a:ext uri="{0D108BD9-81ED-4DB2-BD59-A6C34878D82A}">
                    <a16:rowId xmlns:a16="http://schemas.microsoft.com/office/drawing/2014/main" val="2846304384"/>
                  </a:ext>
                </a:extLst>
              </a:tr>
              <a:tr h="153670">
                <a:tc>
                  <a:txBody>
                    <a:bodyPr/>
                    <a:lstStyle/>
                    <a:p>
                      <a:pPr marL="0" marR="0" algn="just">
                        <a:spcBef>
                          <a:spcPts val="0"/>
                        </a:spcBef>
                        <a:spcAft>
                          <a:spcPts val="0"/>
                        </a:spcAft>
                      </a:pPr>
                      <a:r>
                        <a:rPr lang="en-US" sz="900" spc="-5" dirty="0">
                          <a:effectLst/>
                        </a:rPr>
                        <a:t>Provincial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$19,335,708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effectLst/>
                          <a:latin typeface="Calibri" panose="020F0502020204030204" pitchFamily="34" charset="0"/>
                          <a:ea typeface="Calibri" panose="020F0502020204030204" pitchFamily="34" charset="0"/>
                          <a:cs typeface="Times New Roman" panose="02020603050405020304" pitchFamily="18" charset="0"/>
                        </a:rPr>
                        <a:t>$1,000,000</a:t>
                      </a:r>
                    </a:p>
                  </a:txBody>
                  <a:tcPr marL="68580" marR="68580" marT="0" marB="0"/>
                </a:tc>
                <a:extLst>
                  <a:ext uri="{0D108BD9-81ED-4DB2-BD59-A6C34878D82A}">
                    <a16:rowId xmlns:a16="http://schemas.microsoft.com/office/drawing/2014/main" val="268770839"/>
                  </a:ext>
                </a:extLst>
              </a:tr>
              <a:tr h="159385">
                <a:tc>
                  <a:txBody>
                    <a:bodyPr/>
                    <a:lstStyle/>
                    <a:p>
                      <a:pPr marL="0" marR="0" algn="just">
                        <a:spcBef>
                          <a:spcPts val="0"/>
                        </a:spcBef>
                        <a:spcAft>
                          <a:spcPts val="0"/>
                        </a:spcAft>
                      </a:pPr>
                      <a:r>
                        <a:rPr lang="en-US" sz="900" spc="-5" dirty="0">
                          <a:effectLst/>
                        </a:rPr>
                        <a:t>CBRM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$19,335,708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1" dirty="0">
                          <a:effectLst/>
                          <a:latin typeface="Calibri" panose="020F0502020204030204" pitchFamily="34" charset="0"/>
                          <a:ea typeface="Calibri" panose="020F0502020204030204" pitchFamily="34" charset="0"/>
                          <a:cs typeface="Times New Roman" panose="02020603050405020304" pitchFamily="18" charset="0"/>
                        </a:rPr>
                        <a:t>$1,000,000</a:t>
                      </a:r>
                    </a:p>
                  </a:txBody>
                  <a:tcPr marL="68580" marR="68580" marT="0" marB="0"/>
                </a:tc>
                <a:extLst>
                  <a:ext uri="{0D108BD9-81ED-4DB2-BD59-A6C34878D82A}">
                    <a16:rowId xmlns:a16="http://schemas.microsoft.com/office/drawing/2014/main" val="3768092519"/>
                  </a:ext>
                </a:extLst>
              </a:tr>
            </a:tbl>
          </a:graphicData>
        </a:graphic>
      </p:graphicFrame>
    </p:spTree>
    <p:extLst>
      <p:ext uri="{BB962C8B-B14F-4D97-AF65-F5344CB8AC3E}">
        <p14:creationId xmlns:p14="http://schemas.microsoft.com/office/powerpoint/2010/main" val="319868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3500"/>
                                        <p:tgtEl>
                                          <p:spTgt spid="9"/>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C6C00D-82CE-4704-A32E-93C1C43C3A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3208912" y="0"/>
            <a:ext cx="5618474" cy="5442790"/>
          </a:xfrm>
          <a:prstGeom prst="rect">
            <a:avLst/>
          </a:prstGeom>
        </p:spPr>
      </p:pic>
      <p:sp>
        <p:nvSpPr>
          <p:cNvPr id="5" name="Rectangle 4">
            <a:extLst>
              <a:ext uri="{FF2B5EF4-FFF2-40B4-BE49-F238E27FC236}">
                <a16:creationId xmlns:a16="http://schemas.microsoft.com/office/drawing/2014/main" id="{AE0C6B05-8723-4221-8141-70ADE0EF7C10}"/>
              </a:ext>
            </a:extLst>
          </p:cNvPr>
          <p:cNvSpPr/>
          <p:nvPr/>
        </p:nvSpPr>
        <p:spPr>
          <a:xfrm>
            <a:off x="2198700" y="5555483"/>
            <a:ext cx="7530630" cy="954107"/>
          </a:xfrm>
          <a:prstGeom prst="rect">
            <a:avLst/>
          </a:prstGeom>
        </p:spPr>
        <p:txBody>
          <a:bodyPr wrap="square">
            <a:spAutoFit/>
          </a:bodyPr>
          <a:lstStyle/>
          <a:p>
            <a:pPr algn="ctr"/>
            <a:r>
              <a:rPr lang="en-US" sz="1400" b="1" dirty="0">
                <a:ln w="12700">
                  <a:gradFill flip="none" rotWithShape="1">
                    <a:gsLst>
                      <a:gs pos="0">
                        <a:schemeClr val="accent3">
                          <a:lumMod val="5000"/>
                          <a:lumOff val="95000"/>
                        </a:schemeClr>
                      </a:gs>
                      <a:gs pos="4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prstDash val="solid"/>
                </a:ln>
                <a:solidFill>
                  <a:srgbClr val="046330"/>
                </a:solidFill>
                <a:effectLst>
                  <a:glow rad="330200">
                    <a:schemeClr val="bg1"/>
                  </a:glow>
                </a:effectLst>
              </a:rPr>
              <a:t>Prepared By</a:t>
            </a:r>
          </a:p>
          <a:p>
            <a:pPr algn="ctr"/>
            <a:r>
              <a:rPr lang="en-US" sz="1400" b="1" dirty="0">
                <a:ln w="12700">
                  <a:gradFill flip="none" rotWithShape="1">
                    <a:gsLst>
                      <a:gs pos="0">
                        <a:schemeClr val="accent3">
                          <a:lumMod val="5000"/>
                          <a:lumOff val="95000"/>
                        </a:schemeClr>
                      </a:gs>
                      <a:gs pos="4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prstDash val="solid"/>
                </a:ln>
                <a:solidFill>
                  <a:srgbClr val="046330"/>
                </a:solidFill>
                <a:effectLst>
                  <a:glow rad="330200">
                    <a:schemeClr val="bg1"/>
                  </a:glow>
                </a:effectLst>
              </a:rPr>
              <a:t>Cape Breton </a:t>
            </a:r>
          </a:p>
          <a:p>
            <a:pPr algn="ctr"/>
            <a:r>
              <a:rPr lang="en-US" sz="1400" b="1" dirty="0">
                <a:ln w="12700">
                  <a:gradFill flip="none" rotWithShape="1">
                    <a:gsLst>
                      <a:gs pos="0">
                        <a:schemeClr val="accent3">
                          <a:lumMod val="5000"/>
                          <a:lumOff val="95000"/>
                        </a:schemeClr>
                      </a:gs>
                      <a:gs pos="4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prstDash val="solid"/>
                </a:ln>
                <a:solidFill>
                  <a:srgbClr val="046330"/>
                </a:solidFill>
                <a:effectLst>
                  <a:glow rad="330200">
                    <a:schemeClr val="bg1"/>
                  </a:glow>
                </a:effectLst>
              </a:rPr>
              <a:t>Regional Municipality</a:t>
            </a:r>
          </a:p>
          <a:p>
            <a:pPr algn="ctr"/>
            <a:r>
              <a:rPr lang="en-US" sz="1400" b="1" dirty="0">
                <a:ln w="12700">
                  <a:gradFill flip="none" rotWithShape="1">
                    <a:gsLst>
                      <a:gs pos="0">
                        <a:schemeClr val="accent3">
                          <a:lumMod val="5000"/>
                          <a:lumOff val="95000"/>
                        </a:schemeClr>
                      </a:gs>
                      <a:gs pos="4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prstDash val="solid"/>
                </a:ln>
                <a:solidFill>
                  <a:srgbClr val="046330"/>
                </a:solidFill>
                <a:effectLst>
                  <a:glow rad="330200">
                    <a:schemeClr val="bg1"/>
                  </a:glow>
                </a:effectLst>
              </a:rPr>
              <a:t>Engineering</a:t>
            </a:r>
            <a:endParaRPr lang="en-US" b="1" dirty="0">
              <a:ln w="12700">
                <a:gradFill flip="none" rotWithShape="1">
                  <a:gsLst>
                    <a:gs pos="0">
                      <a:schemeClr val="accent3">
                        <a:lumMod val="5000"/>
                        <a:lumOff val="95000"/>
                      </a:schemeClr>
                    </a:gs>
                    <a:gs pos="4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prstDash val="solid"/>
              </a:ln>
              <a:solidFill>
                <a:srgbClr val="046330"/>
              </a:solidFill>
              <a:effectLst>
                <a:glow rad="330200">
                  <a:schemeClr val="bg1"/>
                </a:glow>
              </a:effectLst>
            </a:endParaRPr>
          </a:p>
        </p:txBody>
      </p:sp>
    </p:spTree>
    <p:extLst>
      <p:ext uri="{BB962C8B-B14F-4D97-AF65-F5344CB8AC3E}">
        <p14:creationId xmlns:p14="http://schemas.microsoft.com/office/powerpoint/2010/main" val="844175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anim calcmode="lin" valueType="num">
                                      <p:cBhvr>
                                        <p:cTn id="8" dur="5000" fill="hold"/>
                                        <p:tgtEl>
                                          <p:spTgt spid="4"/>
                                        </p:tgtEl>
                                        <p:attrNameLst>
                                          <p:attrName>ppt_w</p:attrName>
                                        </p:attrNameLst>
                                      </p:cBhvr>
                                      <p:tavLst>
                                        <p:tav tm="0" fmla="#ppt_w*sin(2.5*pi*$)">
                                          <p:val>
                                            <p:fltVal val="0"/>
                                          </p:val>
                                        </p:tav>
                                        <p:tav tm="100000">
                                          <p:val>
                                            <p:fltVal val="1"/>
                                          </p:val>
                                        </p:tav>
                                      </p:tavLst>
                                    </p:anim>
                                    <p:anim calcmode="lin" valueType="num">
                                      <p:cBhvr>
                                        <p:cTn id="9"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A60D2-1FF2-4816-9709-105548AC6D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6" name="TextBox 5">
            <a:extLst>
              <a:ext uri="{FF2B5EF4-FFF2-40B4-BE49-F238E27FC236}">
                <a16:creationId xmlns:a16="http://schemas.microsoft.com/office/drawing/2014/main" id="{08D3BD2A-1921-4DD9-925B-4738ADDC36E4}"/>
              </a:ext>
            </a:extLst>
          </p:cNvPr>
          <p:cNvSpPr txBox="1"/>
          <p:nvPr/>
        </p:nvSpPr>
        <p:spPr>
          <a:xfrm>
            <a:off x="432391" y="389860"/>
            <a:ext cx="3336041"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Second Marine Berth</a:t>
            </a:r>
          </a:p>
        </p:txBody>
      </p:sp>
      <p:cxnSp>
        <p:nvCxnSpPr>
          <p:cNvPr id="8" name="Straight Connector 7">
            <a:extLst>
              <a:ext uri="{FF2B5EF4-FFF2-40B4-BE49-F238E27FC236}">
                <a16:creationId xmlns:a16="http://schemas.microsoft.com/office/drawing/2014/main" id="{338FC7CE-7F4C-426D-95F1-A34987E0C715}"/>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small boat in a large body of water&#10;&#10;Description generated with very high confidence">
            <a:extLst>
              <a:ext uri="{FF2B5EF4-FFF2-40B4-BE49-F238E27FC236}">
                <a16:creationId xmlns:a16="http://schemas.microsoft.com/office/drawing/2014/main" id="{5F8F32CE-6B37-4C59-9A45-38E6EEFFE76A}"/>
              </a:ext>
            </a:extLst>
          </p:cNvPr>
          <p:cNvPicPr>
            <a:picLocks noChangeAspect="1"/>
          </p:cNvPicPr>
          <p:nvPr/>
        </p:nvPicPr>
        <p:blipFill rotWithShape="1">
          <a:blip r:embed="rId3">
            <a:extLst>
              <a:ext uri="{28A0092B-C50C-407E-A947-70E740481C1C}">
                <a14:useLocalDpi xmlns:a14="http://schemas.microsoft.com/office/drawing/2010/main" val="0"/>
              </a:ext>
            </a:extLst>
          </a:blip>
          <a:srcRect l="25425" r="6037"/>
          <a:stretch/>
        </p:blipFill>
        <p:spPr>
          <a:xfrm>
            <a:off x="4623016" y="1453195"/>
            <a:ext cx="4832414" cy="4412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38C1A41D-66EA-4F12-8E99-EDA2F247DE47}"/>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grpSp>
        <p:nvGrpSpPr>
          <p:cNvPr id="17" name="Group 16">
            <a:extLst>
              <a:ext uri="{FF2B5EF4-FFF2-40B4-BE49-F238E27FC236}">
                <a16:creationId xmlns:a16="http://schemas.microsoft.com/office/drawing/2014/main" id="{8C3ABC2B-A8A0-4A5C-87C1-1FA024175EB0}"/>
              </a:ext>
            </a:extLst>
          </p:cNvPr>
          <p:cNvGrpSpPr/>
          <p:nvPr/>
        </p:nvGrpSpPr>
        <p:grpSpPr>
          <a:xfrm>
            <a:off x="432391" y="2023872"/>
            <a:ext cx="3834704" cy="3847207"/>
            <a:chOff x="432391" y="2023872"/>
            <a:chExt cx="3834704" cy="3847207"/>
          </a:xfrm>
        </p:grpSpPr>
        <p:sp>
          <p:nvSpPr>
            <p:cNvPr id="11" name="TextBox 10">
              <a:extLst>
                <a:ext uri="{FF2B5EF4-FFF2-40B4-BE49-F238E27FC236}">
                  <a16:creationId xmlns:a16="http://schemas.microsoft.com/office/drawing/2014/main" id="{AB011410-F951-4680-A45E-3B2888611865}"/>
                </a:ext>
              </a:extLst>
            </p:cNvPr>
            <p:cNvSpPr txBox="1"/>
            <p:nvPr/>
          </p:nvSpPr>
          <p:spPr>
            <a:xfrm>
              <a:off x="432391" y="2023872"/>
              <a:ext cx="3834704" cy="3847207"/>
            </a:xfrm>
            <a:prstGeom prst="rect">
              <a:avLst/>
            </a:prstGeom>
            <a:noFill/>
          </p:spPr>
          <p:txBody>
            <a:bodyPr wrap="none" rtlCol="0">
              <a:spAutoFit/>
            </a:bodyPr>
            <a:lstStyle/>
            <a:p>
              <a:r>
                <a:rPr lang="en-US" sz="2400" b="1" dirty="0">
                  <a:latin typeface="Arial Narrow" panose="020B0606020202030204" pitchFamily="34" charset="0"/>
                </a:rPr>
                <a:t>NBC – Small Community Fund</a:t>
              </a:r>
            </a:p>
            <a:p>
              <a:endParaRPr lang="en-US" sz="2000" dirty="0">
                <a:latin typeface="Arial Narrow" panose="020B0606020202030204" pitchFamily="34" charset="0"/>
              </a:endParaRPr>
            </a:p>
            <a:p>
              <a:r>
                <a:rPr lang="en-US" sz="2000" dirty="0">
                  <a:latin typeface="Arial Narrow" panose="020B0606020202030204" pitchFamily="34" charset="0"/>
                </a:rPr>
                <a:t>Total Project - $20,000,000</a:t>
              </a:r>
            </a:p>
            <a:p>
              <a:endParaRPr lang="en-US" sz="2000" dirty="0">
                <a:latin typeface="Arial Narrow" panose="020B0606020202030204" pitchFamily="34" charset="0"/>
              </a:endParaRPr>
            </a:p>
            <a:p>
              <a:endParaRPr lang="en-US" sz="2000" dirty="0">
                <a:latin typeface="Arial Narrow" panose="020B0606020202030204" pitchFamily="34" charset="0"/>
              </a:endParaRPr>
            </a:p>
            <a:p>
              <a:endParaRPr lang="en-US" sz="2000" dirty="0">
                <a:latin typeface="Arial Narrow" panose="020B0606020202030204" pitchFamily="34" charset="0"/>
              </a:endParaRPr>
            </a:p>
            <a:p>
              <a:endParaRPr lang="en-US" sz="2000" dirty="0">
                <a:latin typeface="Arial Narrow" panose="020B0606020202030204" pitchFamily="34" charset="0"/>
              </a:endParaRPr>
            </a:p>
            <a:p>
              <a:r>
                <a:rPr lang="en-US" sz="2000" dirty="0">
                  <a:latin typeface="Arial Narrow" panose="020B0606020202030204" pitchFamily="34" charset="0"/>
                </a:rPr>
                <a:t>Federal -     	$5,377,747</a:t>
              </a:r>
            </a:p>
            <a:p>
              <a:r>
                <a:rPr lang="en-US" sz="2000" dirty="0">
                  <a:latin typeface="Arial Narrow" panose="020B0606020202030204" pitchFamily="34" charset="0"/>
                </a:rPr>
                <a:t>Provincial -  	$5,377,747</a:t>
              </a:r>
            </a:p>
            <a:p>
              <a:r>
                <a:rPr lang="en-US" sz="2000" dirty="0">
                  <a:latin typeface="Arial Narrow" panose="020B0606020202030204" pitchFamily="34" charset="0"/>
                </a:rPr>
                <a:t>CBRM - 	    	$4,279,749</a:t>
              </a:r>
            </a:p>
            <a:p>
              <a:endParaRPr lang="en-US" sz="2000" dirty="0">
                <a:latin typeface="Arial Narrow" panose="020B0606020202030204" pitchFamily="34" charset="0"/>
              </a:endParaRPr>
            </a:p>
            <a:p>
              <a:endParaRPr lang="en-US" sz="2000" dirty="0">
                <a:latin typeface="Arial Narrow" panose="020B0606020202030204" pitchFamily="34" charset="0"/>
              </a:endParaRPr>
            </a:p>
          </p:txBody>
        </p:sp>
        <p:grpSp>
          <p:nvGrpSpPr>
            <p:cNvPr id="16" name="Group 15">
              <a:extLst>
                <a:ext uri="{FF2B5EF4-FFF2-40B4-BE49-F238E27FC236}">
                  <a16:creationId xmlns:a16="http://schemas.microsoft.com/office/drawing/2014/main" id="{D4BD623D-99AD-49CE-B584-F69717F6A8DF}"/>
                </a:ext>
              </a:extLst>
            </p:cNvPr>
            <p:cNvGrpSpPr/>
            <p:nvPr/>
          </p:nvGrpSpPr>
          <p:grpSpPr>
            <a:xfrm>
              <a:off x="432391" y="3659411"/>
              <a:ext cx="3435548" cy="656754"/>
              <a:chOff x="432391" y="3659411"/>
              <a:chExt cx="3435548" cy="656754"/>
            </a:xfrm>
          </p:grpSpPr>
          <p:sp>
            <p:nvSpPr>
              <p:cNvPr id="12" name="Rectangle 11">
                <a:extLst>
                  <a:ext uri="{FF2B5EF4-FFF2-40B4-BE49-F238E27FC236}">
                    <a16:creationId xmlns:a16="http://schemas.microsoft.com/office/drawing/2014/main" id="{4480F337-3FD9-496D-80F6-C3D84BD592ED}"/>
                  </a:ext>
                </a:extLst>
              </p:cNvPr>
              <p:cNvSpPr/>
              <p:nvPr/>
            </p:nvSpPr>
            <p:spPr>
              <a:xfrm>
                <a:off x="462477" y="3659411"/>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CF1AB4D-7622-49E9-A939-4B89271EDC38}"/>
                  </a:ext>
                </a:extLst>
              </p:cNvPr>
              <p:cNvSpPr/>
              <p:nvPr/>
            </p:nvSpPr>
            <p:spPr>
              <a:xfrm>
                <a:off x="432391" y="3669834"/>
                <a:ext cx="3108960" cy="646331"/>
              </a:xfrm>
              <a:prstGeom prst="rect">
                <a:avLst/>
              </a:prstGeom>
            </p:spPr>
            <p:txBody>
              <a:bodyPr wrap="square">
                <a:spAutoFit/>
              </a:bodyPr>
              <a:lstStyle/>
              <a:p>
                <a:r>
                  <a:rPr lang="en-US" dirty="0">
                    <a:latin typeface="Arial Narrow" panose="020B0606020202030204" pitchFamily="34" charset="0"/>
                  </a:rPr>
                  <a:t>Year 3 of 3    	$15,035,243</a:t>
                </a:r>
              </a:p>
              <a:p>
                <a:endParaRPr lang="en-US" dirty="0">
                  <a:latin typeface="Arial Narrow" panose="020B0606020202030204" pitchFamily="34" charset="0"/>
                </a:endParaRPr>
              </a:p>
            </p:txBody>
          </p:sp>
        </p:grpSp>
      </p:grpSp>
    </p:spTree>
    <p:extLst>
      <p:ext uri="{BB962C8B-B14F-4D97-AF65-F5344CB8AC3E}">
        <p14:creationId xmlns:p14="http://schemas.microsoft.com/office/powerpoint/2010/main" val="561868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3250"/>
                                        <p:tgtEl>
                                          <p:spTgt spid="10"/>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3F8B26-65AB-459E-B77A-B38A4D99BA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7" name="TextBox 6">
            <a:extLst>
              <a:ext uri="{FF2B5EF4-FFF2-40B4-BE49-F238E27FC236}">
                <a16:creationId xmlns:a16="http://schemas.microsoft.com/office/drawing/2014/main" id="{FC09ADBD-6E5D-44D4-9FEF-941AD975C517}"/>
              </a:ext>
            </a:extLst>
          </p:cNvPr>
          <p:cNvSpPr txBox="1"/>
          <p:nvPr/>
        </p:nvSpPr>
        <p:spPr>
          <a:xfrm>
            <a:off x="432391" y="389860"/>
            <a:ext cx="2612318"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Glace Bay Arena</a:t>
            </a:r>
          </a:p>
        </p:txBody>
      </p:sp>
      <p:cxnSp>
        <p:nvCxnSpPr>
          <p:cNvPr id="8" name="Straight Connector 7">
            <a:extLst>
              <a:ext uri="{FF2B5EF4-FFF2-40B4-BE49-F238E27FC236}">
                <a16:creationId xmlns:a16="http://schemas.microsoft.com/office/drawing/2014/main" id="{BFB3EAAE-2919-4ACE-9816-AB1B4B2F77C6}"/>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34A6175-1343-40BC-A2E9-939208A86A48}"/>
              </a:ext>
            </a:extLst>
          </p:cNvPr>
          <p:cNvSpPr txBox="1"/>
          <p:nvPr/>
        </p:nvSpPr>
        <p:spPr>
          <a:xfrm>
            <a:off x="432391" y="2023872"/>
            <a:ext cx="3834704" cy="4154984"/>
          </a:xfrm>
          <a:prstGeom prst="rect">
            <a:avLst/>
          </a:prstGeom>
          <a:noFill/>
        </p:spPr>
        <p:txBody>
          <a:bodyPr wrap="none" rtlCol="0">
            <a:spAutoFit/>
          </a:bodyPr>
          <a:lstStyle/>
          <a:p>
            <a:r>
              <a:rPr lang="en-US" sz="2400" b="1" dirty="0">
                <a:latin typeface="Arial Narrow" panose="020B0606020202030204" pitchFamily="34" charset="0"/>
              </a:rPr>
              <a:t>NBC – Small Community Fund</a:t>
            </a:r>
          </a:p>
          <a:p>
            <a:endParaRPr lang="en-US" sz="2000" dirty="0">
              <a:latin typeface="Arial Narrow" panose="020B0606020202030204" pitchFamily="34" charset="0"/>
            </a:endParaRPr>
          </a:p>
          <a:p>
            <a:r>
              <a:rPr lang="en-US" sz="2000" dirty="0">
                <a:latin typeface="Arial Narrow" panose="020B0606020202030204" pitchFamily="34" charset="0"/>
              </a:rPr>
              <a:t>Total Project - $9,000,000</a:t>
            </a:r>
          </a:p>
          <a:p>
            <a:endParaRPr lang="en-US" sz="2000" dirty="0">
              <a:latin typeface="Arial Narrow" panose="020B0606020202030204" pitchFamily="34" charset="0"/>
            </a:endParaRPr>
          </a:p>
          <a:p>
            <a:endParaRPr lang="en-US" sz="2000" dirty="0">
              <a:latin typeface="Arial Narrow" panose="020B0606020202030204" pitchFamily="34" charset="0"/>
            </a:endParaRPr>
          </a:p>
          <a:p>
            <a:endParaRPr lang="en-US" sz="2000" dirty="0">
              <a:latin typeface="Arial Narrow" panose="020B0606020202030204" pitchFamily="34" charset="0"/>
            </a:endParaRPr>
          </a:p>
          <a:p>
            <a:endParaRPr lang="en-US" sz="2000" dirty="0">
              <a:latin typeface="Arial Narrow" panose="020B0606020202030204" pitchFamily="34" charset="0"/>
            </a:endParaRPr>
          </a:p>
          <a:p>
            <a:endParaRPr lang="en-US" sz="2000" dirty="0">
              <a:latin typeface="Arial Narrow" panose="020B0606020202030204" pitchFamily="34" charset="0"/>
            </a:endParaRPr>
          </a:p>
          <a:p>
            <a:r>
              <a:rPr lang="en-US" sz="2000" dirty="0">
                <a:latin typeface="Arial Narrow" panose="020B0606020202030204" pitchFamily="34" charset="0"/>
              </a:rPr>
              <a:t>Federal -     	$1,500,000</a:t>
            </a:r>
          </a:p>
          <a:p>
            <a:r>
              <a:rPr lang="en-US" sz="2000" dirty="0">
                <a:latin typeface="Arial Narrow" panose="020B0606020202030204" pitchFamily="34" charset="0"/>
              </a:rPr>
              <a:t>Provincial -  	$1,500,000</a:t>
            </a:r>
          </a:p>
          <a:p>
            <a:r>
              <a:rPr lang="en-US" sz="2000" dirty="0">
                <a:latin typeface="Arial Narrow" panose="020B0606020202030204" pitchFamily="34" charset="0"/>
              </a:rPr>
              <a:t>CBRM - 	    	$1,500,000</a:t>
            </a:r>
          </a:p>
          <a:p>
            <a:endParaRPr lang="en-US" sz="2000" dirty="0">
              <a:latin typeface="Arial Narrow" panose="020B0606020202030204" pitchFamily="34" charset="0"/>
            </a:endParaRPr>
          </a:p>
          <a:p>
            <a:endParaRPr lang="en-US" sz="2000" dirty="0">
              <a:latin typeface="Arial Narrow" panose="020B0606020202030204" pitchFamily="34" charset="0"/>
            </a:endParaRPr>
          </a:p>
        </p:txBody>
      </p:sp>
      <p:sp>
        <p:nvSpPr>
          <p:cNvPr id="14" name="TextBox 13">
            <a:extLst>
              <a:ext uri="{FF2B5EF4-FFF2-40B4-BE49-F238E27FC236}">
                <a16:creationId xmlns:a16="http://schemas.microsoft.com/office/drawing/2014/main" id="{5A9CDEC9-2C95-4715-9FA3-A342B0449C72}"/>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pic>
        <p:nvPicPr>
          <p:cNvPr id="16" name="Picture 15" descr="A close up of a red building&#10;&#10;Description generated with very high confidence">
            <a:extLst>
              <a:ext uri="{FF2B5EF4-FFF2-40B4-BE49-F238E27FC236}">
                <a16:creationId xmlns:a16="http://schemas.microsoft.com/office/drawing/2014/main" id="{CF15DFB5-1C92-4EE1-9B20-1F38BE23550B}"/>
              </a:ext>
            </a:extLst>
          </p:cNvPr>
          <p:cNvPicPr>
            <a:picLocks noChangeAspect="1"/>
          </p:cNvPicPr>
          <p:nvPr/>
        </p:nvPicPr>
        <p:blipFill rotWithShape="1">
          <a:blip r:embed="rId3">
            <a:extLst>
              <a:ext uri="{28A0092B-C50C-407E-A947-70E740481C1C}">
                <a14:useLocalDpi xmlns:a14="http://schemas.microsoft.com/office/drawing/2010/main" val="0"/>
              </a:ext>
            </a:extLst>
          </a:blip>
          <a:srcRect l="19813" r="9965" b="3173"/>
          <a:stretch/>
        </p:blipFill>
        <p:spPr>
          <a:xfrm>
            <a:off x="4688341" y="1543906"/>
            <a:ext cx="4785036" cy="4412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8" name="Group 17">
            <a:extLst>
              <a:ext uri="{FF2B5EF4-FFF2-40B4-BE49-F238E27FC236}">
                <a16:creationId xmlns:a16="http://schemas.microsoft.com/office/drawing/2014/main" id="{D92CF213-B771-4EFD-BCE9-45F3DAD5491A}"/>
              </a:ext>
            </a:extLst>
          </p:cNvPr>
          <p:cNvGrpSpPr/>
          <p:nvPr/>
        </p:nvGrpSpPr>
        <p:grpSpPr>
          <a:xfrm>
            <a:off x="432391" y="3618324"/>
            <a:ext cx="3405462" cy="735673"/>
            <a:chOff x="364210" y="3611551"/>
            <a:chExt cx="3405462" cy="735673"/>
          </a:xfrm>
        </p:grpSpPr>
        <p:sp>
          <p:nvSpPr>
            <p:cNvPr id="4" name="Rectangle 3">
              <a:extLst>
                <a:ext uri="{FF2B5EF4-FFF2-40B4-BE49-F238E27FC236}">
                  <a16:creationId xmlns:a16="http://schemas.microsoft.com/office/drawing/2014/main" id="{864B1B8B-1339-48CE-97C4-D229C864FDCE}"/>
                </a:ext>
              </a:extLst>
            </p:cNvPr>
            <p:cNvSpPr/>
            <p:nvPr/>
          </p:nvSpPr>
          <p:spPr>
            <a:xfrm>
              <a:off x="364210" y="3611551"/>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17A0F30-C585-4D9E-A8F9-32B73268FE47}"/>
                </a:ext>
              </a:extLst>
            </p:cNvPr>
            <p:cNvSpPr/>
            <p:nvPr/>
          </p:nvSpPr>
          <p:spPr>
            <a:xfrm>
              <a:off x="432391" y="3670116"/>
              <a:ext cx="3108960" cy="677108"/>
            </a:xfrm>
            <a:prstGeom prst="rect">
              <a:avLst/>
            </a:prstGeom>
          </p:spPr>
          <p:txBody>
            <a:bodyPr wrap="square">
              <a:spAutoFit/>
            </a:bodyPr>
            <a:lstStyle/>
            <a:p>
              <a:r>
                <a:rPr lang="en-US" sz="2000" dirty="0">
                  <a:latin typeface="Arial Narrow" panose="020B0606020202030204" pitchFamily="34" charset="0"/>
                </a:rPr>
                <a:t>Year 2 of 3    	$4,500,000</a:t>
              </a:r>
            </a:p>
            <a:p>
              <a:endParaRPr lang="en-US" dirty="0">
                <a:latin typeface="Arial Narrow" panose="020B0606020202030204" pitchFamily="34" charset="0"/>
              </a:endParaRPr>
            </a:p>
          </p:txBody>
        </p:sp>
      </p:grpSp>
    </p:spTree>
    <p:extLst>
      <p:ext uri="{BB962C8B-B14F-4D97-AF65-F5344CB8AC3E}">
        <p14:creationId xmlns:p14="http://schemas.microsoft.com/office/powerpoint/2010/main" val="289764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3250"/>
                                        <p:tgtEl>
                                          <p:spTgt spid="16"/>
                                        </p:tgtEl>
                                      </p:cBhvr>
                                    </p:animEffect>
                                  </p:childTnLst>
                                </p:cTn>
                              </p:par>
                            </p:childTnLst>
                          </p:cTn>
                        </p:par>
                        <p:par>
                          <p:cTn id="8" fill="hold">
                            <p:stCondLst>
                              <p:cond delay="325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73E77-9BAB-4170-9217-A7134B0F3B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7" name="TextBox 6">
            <a:extLst>
              <a:ext uri="{FF2B5EF4-FFF2-40B4-BE49-F238E27FC236}">
                <a16:creationId xmlns:a16="http://schemas.microsoft.com/office/drawing/2014/main" id="{A23810AE-AF6C-4ED6-8E10-3CBD5BA252BD}"/>
              </a:ext>
            </a:extLst>
          </p:cNvPr>
          <p:cNvSpPr txBox="1"/>
          <p:nvPr/>
        </p:nvSpPr>
        <p:spPr>
          <a:xfrm>
            <a:off x="432391" y="389860"/>
            <a:ext cx="4659481"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CBRPS Building – East Division</a:t>
            </a:r>
          </a:p>
        </p:txBody>
      </p:sp>
      <p:cxnSp>
        <p:nvCxnSpPr>
          <p:cNvPr id="8" name="Straight Connector 7">
            <a:extLst>
              <a:ext uri="{FF2B5EF4-FFF2-40B4-BE49-F238E27FC236}">
                <a16:creationId xmlns:a16="http://schemas.microsoft.com/office/drawing/2014/main" id="{D108F42B-6F3E-431B-BA59-DBE94C959BBC}"/>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4B3883B-19EB-44D1-A867-76DD71167BD3}"/>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pic>
        <p:nvPicPr>
          <p:cNvPr id="11" name="Picture 10">
            <a:extLst>
              <a:ext uri="{FF2B5EF4-FFF2-40B4-BE49-F238E27FC236}">
                <a16:creationId xmlns:a16="http://schemas.microsoft.com/office/drawing/2014/main" id="{C07F5F63-6A4E-4FF9-9856-F30107C0170A}"/>
              </a:ext>
            </a:extLst>
          </p:cNvPr>
          <p:cNvPicPr>
            <a:picLocks noChangeAspect="1"/>
          </p:cNvPicPr>
          <p:nvPr/>
        </p:nvPicPr>
        <p:blipFill rotWithShape="1">
          <a:blip r:embed="rId3"/>
          <a:srcRect l="26666" t="-289" r="16447" b="289"/>
          <a:stretch/>
        </p:blipFill>
        <p:spPr>
          <a:xfrm>
            <a:off x="5039355" y="1470885"/>
            <a:ext cx="4501594" cy="4281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4" name="Group 13">
            <a:extLst>
              <a:ext uri="{FF2B5EF4-FFF2-40B4-BE49-F238E27FC236}">
                <a16:creationId xmlns:a16="http://schemas.microsoft.com/office/drawing/2014/main" id="{BD5CE307-B8EE-4B05-8829-3E0646542886}"/>
              </a:ext>
            </a:extLst>
          </p:cNvPr>
          <p:cNvGrpSpPr/>
          <p:nvPr/>
        </p:nvGrpSpPr>
        <p:grpSpPr>
          <a:xfrm>
            <a:off x="364210" y="2288112"/>
            <a:ext cx="3405462" cy="2060884"/>
            <a:chOff x="364210" y="2288112"/>
            <a:chExt cx="3405462" cy="2060884"/>
          </a:xfrm>
        </p:grpSpPr>
        <p:sp>
          <p:nvSpPr>
            <p:cNvPr id="9" name="TextBox 8">
              <a:extLst>
                <a:ext uri="{FF2B5EF4-FFF2-40B4-BE49-F238E27FC236}">
                  <a16:creationId xmlns:a16="http://schemas.microsoft.com/office/drawing/2014/main" id="{BFB36ACB-AA64-49DF-9496-505AE2A8F5FC}"/>
                </a:ext>
              </a:extLst>
            </p:cNvPr>
            <p:cNvSpPr txBox="1"/>
            <p:nvPr/>
          </p:nvSpPr>
          <p:spPr>
            <a:xfrm>
              <a:off x="838719" y="2288112"/>
              <a:ext cx="2578719" cy="1323439"/>
            </a:xfrm>
            <a:prstGeom prst="rect">
              <a:avLst/>
            </a:prstGeom>
            <a:noFill/>
          </p:spPr>
          <p:txBody>
            <a:bodyPr wrap="none" rtlCol="0">
              <a:spAutoFit/>
            </a:bodyPr>
            <a:lstStyle/>
            <a:p>
              <a:endParaRPr lang="en-US" sz="2000" dirty="0">
                <a:latin typeface="Arial Narrow" panose="020B0606020202030204" pitchFamily="34" charset="0"/>
              </a:endParaRPr>
            </a:p>
            <a:p>
              <a:r>
                <a:rPr lang="en-US" sz="2000" dirty="0">
                  <a:latin typeface="Arial Narrow" panose="020B0606020202030204" pitchFamily="34" charset="0"/>
                </a:rPr>
                <a:t>Total Project - $3,100,000</a:t>
              </a:r>
            </a:p>
            <a:p>
              <a:endParaRPr lang="en-US" sz="2000" dirty="0">
                <a:latin typeface="Arial Narrow" panose="020B0606020202030204" pitchFamily="34" charset="0"/>
              </a:endParaRPr>
            </a:p>
            <a:p>
              <a:endParaRPr lang="en-US" sz="2000" dirty="0">
                <a:latin typeface="Arial Narrow" panose="020B0606020202030204" pitchFamily="34" charset="0"/>
              </a:endParaRPr>
            </a:p>
          </p:txBody>
        </p:sp>
        <p:grpSp>
          <p:nvGrpSpPr>
            <p:cNvPr id="13" name="Group 12">
              <a:extLst>
                <a:ext uri="{FF2B5EF4-FFF2-40B4-BE49-F238E27FC236}">
                  <a16:creationId xmlns:a16="http://schemas.microsoft.com/office/drawing/2014/main" id="{89442FF5-9056-4B6A-B641-6E7EA3B78E09}"/>
                </a:ext>
              </a:extLst>
            </p:cNvPr>
            <p:cNvGrpSpPr/>
            <p:nvPr/>
          </p:nvGrpSpPr>
          <p:grpSpPr>
            <a:xfrm>
              <a:off x="364210" y="3611551"/>
              <a:ext cx="3405462" cy="737445"/>
              <a:chOff x="364210" y="3611551"/>
              <a:chExt cx="3405462" cy="737445"/>
            </a:xfrm>
          </p:grpSpPr>
          <p:sp>
            <p:nvSpPr>
              <p:cNvPr id="4" name="Rectangle 3">
                <a:extLst>
                  <a:ext uri="{FF2B5EF4-FFF2-40B4-BE49-F238E27FC236}">
                    <a16:creationId xmlns:a16="http://schemas.microsoft.com/office/drawing/2014/main" id="{16CEF457-DCF9-4BEB-B7CA-0A166F145081}"/>
                  </a:ext>
                </a:extLst>
              </p:cNvPr>
              <p:cNvSpPr/>
              <p:nvPr/>
            </p:nvSpPr>
            <p:spPr>
              <a:xfrm>
                <a:off x="364210" y="3611551"/>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048B003-C6C3-474A-BAFD-F0A1E24DD970}"/>
                  </a:ext>
                </a:extLst>
              </p:cNvPr>
              <p:cNvSpPr/>
              <p:nvPr/>
            </p:nvSpPr>
            <p:spPr>
              <a:xfrm>
                <a:off x="573599" y="3671888"/>
                <a:ext cx="3108960" cy="677108"/>
              </a:xfrm>
              <a:prstGeom prst="rect">
                <a:avLst/>
              </a:prstGeom>
            </p:spPr>
            <p:txBody>
              <a:bodyPr wrap="square">
                <a:spAutoFit/>
              </a:bodyPr>
              <a:lstStyle/>
              <a:p>
                <a:r>
                  <a:rPr lang="en-US" sz="2000" dirty="0">
                    <a:latin typeface="Arial Narrow" panose="020B0606020202030204" pitchFamily="34" charset="0"/>
                  </a:rPr>
                  <a:t>2019 Year 2 of 2	$2,750,000</a:t>
                </a:r>
              </a:p>
              <a:p>
                <a:endParaRPr lang="en-US" dirty="0">
                  <a:latin typeface="Arial Narrow" panose="020B0606020202030204" pitchFamily="34" charset="0"/>
                </a:endParaRPr>
              </a:p>
            </p:txBody>
          </p:sp>
        </p:grpSp>
      </p:grpSp>
    </p:spTree>
    <p:extLst>
      <p:ext uri="{BB962C8B-B14F-4D97-AF65-F5344CB8AC3E}">
        <p14:creationId xmlns:p14="http://schemas.microsoft.com/office/powerpoint/2010/main" val="248468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3250"/>
                                        <p:tgtEl>
                                          <p:spTgt spid="11"/>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E9E0E0A2-7461-465A-A440-E93DAB850A62}"/>
              </a:ext>
            </a:extLst>
          </p:cNvPr>
          <p:cNvSpPr>
            <a:spLocks noChangeArrowheads="1"/>
          </p:cNvSpPr>
          <p:nvPr/>
        </p:nvSpPr>
        <p:spPr bwMode="auto">
          <a:xfrm>
            <a:off x="348978" y="1500632"/>
            <a:ext cx="4433727" cy="360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tabLst/>
            </a:pPr>
            <a:r>
              <a:rPr lang="en-US" altLang="en-US" sz="1400" b="1" u="sng" dirty="0">
                <a:latin typeface="Arial Narrow" panose="020B0606020202030204" pitchFamily="34" charset="0"/>
                <a:ea typeface="Calibri" panose="020F0502020204030204" pitchFamily="34" charset="0"/>
                <a:cs typeface="Times New Roman" panose="02020603050405020304" pitchFamily="18" charset="0"/>
              </a:rPr>
              <a:t>ERA &amp; Pre-Design Project of seven future treatment systems</a:t>
            </a:r>
            <a:endParaRPr kumimoji="0" lang="en-US" altLang="en-US" sz="1400" b="1" i="0" u="sng"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400" b="1" i="0"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$341,288.31 (Carry Over)</a:t>
            </a:r>
          </a:p>
          <a:p>
            <a:pPr marL="0" marR="0" lvl="0" indent="0" defTabSz="914400" rtl="0" eaLnBrk="0" fontAlgn="base" latinLnBrk="0" hangingPunct="0">
              <a:lnSpc>
                <a:spcPct val="100000"/>
              </a:lnSpc>
              <a:spcBef>
                <a:spcPct val="0"/>
              </a:spcBef>
              <a:spcAft>
                <a:spcPct val="0"/>
              </a:spcAft>
              <a:buClrTx/>
              <a:buSzTx/>
              <a:tabLst/>
            </a:pPr>
            <a:endParaRPr kumimoji="0" lang="en-US" altLang="en-US" sz="1400" b="0" i="0" strike="noStrike" cap="none" normalizeH="0" baseline="0" dirty="0">
              <a:ln>
                <a:noFill/>
              </a:ln>
              <a:effectLst/>
              <a:latin typeface="Arial Narrow" panose="020B0606020202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This program will occur over three fiscal years (2017-18, 2018-19 &amp; 2019-20). The project scope is to establish conceptual treatment system designs that will dramatically improve the Municipality’s understanding of the physical challenges and costs to provide safe, reliable, sustainable, cost effective and environmentally responsible wastewater treatment services to the residents within seven communities of CBRM (Donkin, Port Morien, Glace Bay, New Waterford, Northside, </a:t>
            </a:r>
            <a:r>
              <a:rPr lang="en-US" altLang="en-US" sz="1100" dirty="0">
                <a:latin typeface="Arial Narrow" panose="020B0606020202030204" pitchFamily="34" charset="0"/>
                <a:ea typeface="Calibri" panose="020F0502020204030204" pitchFamily="34" charset="0"/>
                <a:cs typeface="Times New Roman" panose="02020603050405020304" pitchFamily="18" charset="0"/>
              </a:rPr>
              <a:t>L</a:t>
            </a: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ouisbourg, and New Victoria). This project is funded by the Province of Nova Scotia and Infrastructure Canada through the </a:t>
            </a:r>
            <a:r>
              <a:rPr kumimoji="0" lang="en-US" altLang="en-US" sz="1100" b="1"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Building Canada Fund – Major Infrastructure Component.</a:t>
            </a:r>
          </a:p>
          <a:p>
            <a:pPr marL="0" marR="0" lvl="0" indent="0" defTabSz="914400" rtl="0" eaLnBrk="0" fontAlgn="base" latinLnBrk="0" hangingPunct="0">
              <a:lnSpc>
                <a:spcPct val="100000"/>
              </a:lnSpc>
              <a:spcBef>
                <a:spcPct val="0"/>
              </a:spcBef>
              <a:spcAft>
                <a:spcPct val="0"/>
              </a:spcAft>
              <a:buClrTx/>
              <a:buSzTx/>
              <a:buFontTx/>
              <a:buNone/>
              <a:tabLst/>
            </a:pPr>
            <a:endParaRPr lang="en-US" altLang="en-US" sz="1100" dirty="0">
              <a:latin typeface="Arial Narrow" panose="020B0606020202030204" pitchFamily="34" charset="0"/>
              <a:ea typeface="Calibri" panose="020F0502020204030204" pitchFamily="34" charset="0"/>
              <a:cs typeface="Times New Roman" panose="02020603050405020304" pitchFamily="18" charset="0"/>
            </a:endParaRPr>
          </a:p>
          <a:p>
            <a:pPr lvl="0"/>
            <a:r>
              <a:rPr lang="en-US" altLang="en-US" sz="1050" dirty="0">
                <a:latin typeface="Arial Narrow" panose="020B0606020202030204" pitchFamily="34" charset="0"/>
                <a:ea typeface="Calibri" panose="020F0502020204030204" pitchFamily="34" charset="0"/>
                <a:cs typeface="Times New Roman" panose="02020603050405020304" pitchFamily="18" charset="0"/>
              </a:rPr>
              <a:t>2017-18  Actual Expenditure 	$100,990</a:t>
            </a:r>
          </a:p>
          <a:p>
            <a:pPr lvl="0"/>
            <a:r>
              <a:rPr lang="en-US" altLang="en-US" sz="1050" dirty="0">
                <a:latin typeface="Arial Narrow" panose="020B0606020202030204" pitchFamily="34" charset="0"/>
                <a:ea typeface="Calibri" panose="020F0502020204030204" pitchFamily="34" charset="0"/>
                <a:cs typeface="Times New Roman" panose="02020603050405020304" pitchFamily="18" charset="0"/>
              </a:rPr>
              <a:t>2018-19 Projected Expenditure   	$1,039,889</a:t>
            </a:r>
          </a:p>
          <a:p>
            <a:pPr lvl="0"/>
            <a:r>
              <a:rPr lang="en-US" altLang="en-US" sz="1050" dirty="0">
                <a:latin typeface="Arial Narrow" panose="020B0606020202030204" pitchFamily="34" charset="0"/>
                <a:ea typeface="Calibri" panose="020F0502020204030204" pitchFamily="34" charset="0"/>
                <a:cs typeface="Times New Roman" panose="02020603050405020304" pitchFamily="18" charset="0"/>
              </a:rPr>
              <a:t>2019-20 Projected Expenditure  	$341,288</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lang="en-US" altLang="en-US" sz="1200" dirty="0">
              <a:latin typeface="Arial Narrow" panose="020B0606020202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   </a:t>
            </a:r>
            <a:endParaRPr kumimoji="0" lang="en-US" altLang="en-US" sz="600" b="0" i="0" u="none" strike="noStrike" cap="none" normalizeH="0" baseline="0" dirty="0">
              <a:ln>
                <a:noFill/>
              </a:ln>
              <a:effectLst/>
              <a:latin typeface="Arial Narrow" panose="020B0606020202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effectLst/>
              <a:latin typeface="Arial Narrow" panose="020B0606020202030204" pitchFamily="34" charset="0"/>
            </a:endParaRPr>
          </a:p>
        </p:txBody>
      </p:sp>
      <p:graphicFrame>
        <p:nvGraphicFramePr>
          <p:cNvPr id="12" name="Table 11">
            <a:extLst>
              <a:ext uri="{FF2B5EF4-FFF2-40B4-BE49-F238E27FC236}">
                <a16:creationId xmlns:a16="http://schemas.microsoft.com/office/drawing/2014/main" id="{5C6AAB36-B8CD-4EF3-96E6-FE753D08242F}"/>
              </a:ext>
            </a:extLst>
          </p:cNvPr>
          <p:cNvGraphicFramePr>
            <a:graphicFrameLocks noGrp="1"/>
          </p:cNvGraphicFramePr>
          <p:nvPr>
            <p:extLst>
              <p:ext uri="{D42A27DB-BD31-4B8C-83A1-F6EECF244321}">
                <p14:modId xmlns:p14="http://schemas.microsoft.com/office/powerpoint/2010/main" val="1023651766"/>
              </p:ext>
            </p:extLst>
          </p:nvPr>
        </p:nvGraphicFramePr>
        <p:xfrm>
          <a:off x="489264" y="4553221"/>
          <a:ext cx="4153154" cy="906145"/>
        </p:xfrm>
        <a:graphic>
          <a:graphicData uri="http://schemas.openxmlformats.org/drawingml/2006/table">
            <a:tbl>
              <a:tblPr firstRow="1" firstCol="1" bandRow="1">
                <a:tableStyleId>{68D230F3-CF80-4859-8CE7-A43EE81993B5}</a:tableStyleId>
              </a:tblPr>
              <a:tblGrid>
                <a:gridCol w="983236">
                  <a:extLst>
                    <a:ext uri="{9D8B030D-6E8A-4147-A177-3AD203B41FA5}">
                      <a16:colId xmlns:a16="http://schemas.microsoft.com/office/drawing/2014/main" val="2968291898"/>
                    </a:ext>
                  </a:extLst>
                </a:gridCol>
                <a:gridCol w="778933">
                  <a:extLst>
                    <a:ext uri="{9D8B030D-6E8A-4147-A177-3AD203B41FA5}">
                      <a16:colId xmlns:a16="http://schemas.microsoft.com/office/drawing/2014/main" val="2266687215"/>
                    </a:ext>
                  </a:extLst>
                </a:gridCol>
                <a:gridCol w="738293">
                  <a:extLst>
                    <a:ext uri="{9D8B030D-6E8A-4147-A177-3AD203B41FA5}">
                      <a16:colId xmlns:a16="http://schemas.microsoft.com/office/drawing/2014/main" val="1529568692"/>
                    </a:ext>
                  </a:extLst>
                </a:gridCol>
                <a:gridCol w="1652692">
                  <a:extLst>
                    <a:ext uri="{9D8B030D-6E8A-4147-A177-3AD203B41FA5}">
                      <a16:colId xmlns:a16="http://schemas.microsoft.com/office/drawing/2014/main" val="165964138"/>
                    </a:ext>
                  </a:extLst>
                </a:gridCol>
              </a:tblGrid>
              <a:tr h="153670">
                <a:tc>
                  <a:txBody>
                    <a:bodyPr/>
                    <a:lstStyle/>
                    <a:p>
                      <a:pPr marL="0" marR="0" algn="just">
                        <a:spcBef>
                          <a:spcPts val="0"/>
                        </a:spcBef>
                        <a:spcAft>
                          <a:spcPts val="0"/>
                        </a:spcAft>
                      </a:pPr>
                      <a:r>
                        <a:rPr lang="en-US" sz="900" spc="-5" dirty="0">
                          <a:effectLst/>
                        </a:rPr>
                        <a:t>Funding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Amount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Percentage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Current Fiscal Breakdown Amount</a:t>
                      </a:r>
                    </a:p>
                  </a:txBody>
                  <a:tcPr marL="68580" marR="68580" marT="0" marB="0"/>
                </a:tc>
                <a:extLst>
                  <a:ext uri="{0D108BD9-81ED-4DB2-BD59-A6C34878D82A}">
                    <a16:rowId xmlns:a16="http://schemas.microsoft.com/office/drawing/2014/main" val="1887805346"/>
                  </a:ext>
                </a:extLst>
              </a:tr>
              <a:tr h="159385">
                <a:tc>
                  <a:txBody>
                    <a:bodyPr/>
                    <a:lstStyle/>
                    <a:p>
                      <a:pPr marL="0" marR="0" algn="just">
                        <a:spcBef>
                          <a:spcPts val="0"/>
                        </a:spcBef>
                        <a:spcAft>
                          <a:spcPts val="0"/>
                        </a:spcAft>
                      </a:pPr>
                      <a:r>
                        <a:rPr lang="en-US" sz="900" spc="-5" dirty="0">
                          <a:effectLst/>
                        </a:rPr>
                        <a:t>Federal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$494,056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$113,762</a:t>
                      </a:r>
                    </a:p>
                  </a:txBody>
                  <a:tcPr marL="68580" marR="68580" marT="0" marB="0"/>
                </a:tc>
                <a:extLst>
                  <a:ext uri="{0D108BD9-81ED-4DB2-BD59-A6C34878D82A}">
                    <a16:rowId xmlns:a16="http://schemas.microsoft.com/office/drawing/2014/main" val="2846304384"/>
                  </a:ext>
                </a:extLst>
              </a:tr>
              <a:tr h="153670">
                <a:tc>
                  <a:txBody>
                    <a:bodyPr/>
                    <a:lstStyle/>
                    <a:p>
                      <a:pPr marL="0" marR="0" algn="just">
                        <a:spcBef>
                          <a:spcPts val="0"/>
                        </a:spcBef>
                        <a:spcAft>
                          <a:spcPts val="0"/>
                        </a:spcAft>
                      </a:pPr>
                      <a:r>
                        <a:rPr lang="en-US" sz="900" spc="-5" dirty="0">
                          <a:effectLst/>
                        </a:rPr>
                        <a:t>Provincial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$476,659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32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$109,756</a:t>
                      </a:r>
                    </a:p>
                  </a:txBody>
                  <a:tcPr marL="68580" marR="68580" marT="0" marB="0"/>
                </a:tc>
                <a:extLst>
                  <a:ext uri="{0D108BD9-81ED-4DB2-BD59-A6C34878D82A}">
                    <a16:rowId xmlns:a16="http://schemas.microsoft.com/office/drawing/2014/main" val="268770839"/>
                  </a:ext>
                </a:extLst>
              </a:tr>
              <a:tr h="159385">
                <a:tc>
                  <a:txBody>
                    <a:bodyPr/>
                    <a:lstStyle/>
                    <a:p>
                      <a:pPr marL="0" marR="0" algn="just">
                        <a:spcBef>
                          <a:spcPts val="0"/>
                        </a:spcBef>
                        <a:spcAft>
                          <a:spcPts val="0"/>
                        </a:spcAft>
                      </a:pPr>
                      <a:r>
                        <a:rPr lang="en-US" sz="900" spc="-5" dirty="0">
                          <a:effectLst/>
                        </a:rPr>
                        <a:t>CBRM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$264,425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b="1" i="1" dirty="0">
                          <a:effectLst/>
                          <a:latin typeface="Calibri" panose="020F0502020204030204" pitchFamily="34" charset="0"/>
                          <a:ea typeface="Calibri" panose="020F0502020204030204" pitchFamily="34" charset="0"/>
                          <a:cs typeface="Times New Roman" panose="02020603050405020304" pitchFamily="18" charset="0"/>
                        </a:rPr>
                        <a:t>$60,887</a:t>
                      </a:r>
                    </a:p>
                  </a:txBody>
                  <a:tcPr marL="68580" marR="68580" marT="0" marB="0"/>
                </a:tc>
                <a:extLst>
                  <a:ext uri="{0D108BD9-81ED-4DB2-BD59-A6C34878D82A}">
                    <a16:rowId xmlns:a16="http://schemas.microsoft.com/office/drawing/2014/main" val="3768092519"/>
                  </a:ext>
                </a:extLst>
              </a:tr>
              <a:tr h="159385">
                <a:tc>
                  <a:txBody>
                    <a:bodyPr/>
                    <a:lstStyle/>
                    <a:p>
                      <a:pPr marL="0" marR="0" algn="just">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Other (Gas Tax)</a:t>
                      </a: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$247,028</a:t>
                      </a: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17</a:t>
                      </a: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$56,881</a:t>
                      </a:r>
                    </a:p>
                  </a:txBody>
                  <a:tcPr marL="68580" marR="68580" marT="0" marB="0"/>
                </a:tc>
                <a:extLst>
                  <a:ext uri="{0D108BD9-81ED-4DB2-BD59-A6C34878D82A}">
                    <a16:rowId xmlns:a16="http://schemas.microsoft.com/office/drawing/2014/main" val="2340201617"/>
                  </a:ext>
                </a:extLst>
              </a:tr>
            </a:tbl>
          </a:graphicData>
        </a:graphic>
      </p:graphicFrame>
      <p:pic>
        <p:nvPicPr>
          <p:cNvPr id="14" name="Picture 13">
            <a:extLst>
              <a:ext uri="{FF2B5EF4-FFF2-40B4-BE49-F238E27FC236}">
                <a16:creationId xmlns:a16="http://schemas.microsoft.com/office/drawing/2014/main" id="{408508AB-02F4-466A-9AD7-7E8B7FFC3A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15" name="TextBox 14">
            <a:extLst>
              <a:ext uri="{FF2B5EF4-FFF2-40B4-BE49-F238E27FC236}">
                <a16:creationId xmlns:a16="http://schemas.microsoft.com/office/drawing/2014/main" id="{DC1DB86E-F44F-4199-99EE-8A058C382D95}"/>
              </a:ext>
            </a:extLst>
          </p:cNvPr>
          <p:cNvSpPr txBox="1"/>
          <p:nvPr/>
        </p:nvSpPr>
        <p:spPr>
          <a:xfrm>
            <a:off x="432391" y="389860"/>
            <a:ext cx="1982274"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Wastewater</a:t>
            </a:r>
          </a:p>
        </p:txBody>
      </p:sp>
      <p:cxnSp>
        <p:nvCxnSpPr>
          <p:cNvPr id="16" name="Straight Connector 15">
            <a:extLst>
              <a:ext uri="{FF2B5EF4-FFF2-40B4-BE49-F238E27FC236}">
                <a16:creationId xmlns:a16="http://schemas.microsoft.com/office/drawing/2014/main" id="{92F444D5-533B-4C61-95D5-C1B396A9DA5F}"/>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981FF12-4646-4326-AB36-2E37F53068CD}"/>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pic>
        <p:nvPicPr>
          <p:cNvPr id="3" name="Picture 2" descr="A picture containing kite&#10;&#10;Description generated with high confidence">
            <a:extLst>
              <a:ext uri="{FF2B5EF4-FFF2-40B4-BE49-F238E27FC236}">
                <a16:creationId xmlns:a16="http://schemas.microsoft.com/office/drawing/2014/main" id="{B84B235B-F6FB-4F54-A5EF-43C163A04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586" y="1500631"/>
            <a:ext cx="3745363" cy="3988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2421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500"/>
                                        <p:tgtEl>
                                          <p:spTgt spid="3"/>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B3823-94FB-4E79-AD81-65A640A021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01" t="8555" r="2511" b="1942"/>
          <a:stretch/>
        </p:blipFill>
        <p:spPr>
          <a:xfrm>
            <a:off x="5323877" y="1758983"/>
            <a:ext cx="4217072" cy="2657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9C74F845-2D9F-4CB4-ABAF-7BF077297287}"/>
              </a:ext>
            </a:extLst>
          </p:cNvPr>
          <p:cNvSpPr txBox="1"/>
          <p:nvPr/>
        </p:nvSpPr>
        <p:spPr>
          <a:xfrm>
            <a:off x="432391" y="389860"/>
            <a:ext cx="1982274"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Wastewater</a:t>
            </a:r>
          </a:p>
        </p:txBody>
      </p:sp>
      <p:cxnSp>
        <p:nvCxnSpPr>
          <p:cNvPr id="11" name="Straight Connector 10">
            <a:extLst>
              <a:ext uri="{FF2B5EF4-FFF2-40B4-BE49-F238E27FC236}">
                <a16:creationId xmlns:a16="http://schemas.microsoft.com/office/drawing/2014/main" id="{AFF5C43C-1A17-4F0C-84D8-30424B5DF957}"/>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34FBE4D-D628-45AD-BF62-041163428631}"/>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13" name="Rectangle 2">
            <a:extLst>
              <a:ext uri="{FF2B5EF4-FFF2-40B4-BE49-F238E27FC236}">
                <a16:creationId xmlns:a16="http://schemas.microsoft.com/office/drawing/2014/main" id="{22AF9CC1-0A6D-4448-ADF8-138005C609E2}"/>
              </a:ext>
            </a:extLst>
          </p:cNvPr>
          <p:cNvSpPr>
            <a:spLocks noChangeArrowheads="1"/>
          </p:cNvSpPr>
          <p:nvPr/>
        </p:nvSpPr>
        <p:spPr bwMode="auto">
          <a:xfrm>
            <a:off x="432391" y="1452735"/>
            <a:ext cx="4794437"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tabLst/>
            </a:pPr>
            <a:r>
              <a:rPr kumimoji="0" lang="en-US" altLang="en-US" sz="1400" b="1" i="0" u="sng"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Wash Brook Floodwater Intensity Mitigation Project</a:t>
            </a:r>
          </a:p>
          <a:p>
            <a:pPr marL="0" marR="0" lvl="0" indent="0" defTabSz="914400" rtl="0" eaLnBrk="0" fontAlgn="base" latinLnBrk="0" hangingPunct="0">
              <a:lnSpc>
                <a:spcPct val="100000"/>
              </a:lnSpc>
              <a:spcBef>
                <a:spcPct val="0"/>
              </a:spcBef>
              <a:spcAft>
                <a:spcPct val="0"/>
              </a:spcAft>
              <a:buClrTx/>
              <a:buSzTx/>
              <a:tabLst/>
            </a:pPr>
            <a:r>
              <a:rPr kumimoji="0" lang="en-US" altLang="en-US" sz="1400" b="1" i="0"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Mud Lake Flow Control Structure (FRIIP)</a:t>
            </a: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400" b="1" i="0"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$473,000 (Carry Over)</a:t>
            </a:r>
          </a:p>
          <a:p>
            <a:pPr marL="0" marR="0" lvl="0" indent="0" defTabSz="914400" rtl="0" eaLnBrk="0" fontAlgn="base" latinLnBrk="0" hangingPunct="0">
              <a:lnSpc>
                <a:spcPct val="100000"/>
              </a:lnSpc>
              <a:spcBef>
                <a:spcPct val="0"/>
              </a:spcBef>
              <a:spcAft>
                <a:spcPct val="0"/>
              </a:spcAft>
              <a:buClrTx/>
              <a:buSzTx/>
              <a:tabLst/>
            </a:pPr>
            <a:endParaRPr kumimoji="0" lang="en-US" altLang="en-US" sz="1400" b="0" i="0" u="sng" strike="noStrike" cap="none" normalizeH="0" baseline="0" dirty="0">
              <a:ln>
                <a:noFill/>
              </a:ln>
              <a:effectLst/>
              <a:latin typeface="Arial Narrow" panose="020B0606020202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The purpose of this funding is to construct the Mud Lake Flow Control Structure which is part of CBCL’s recommended flood reduction option number 15, established through the </a:t>
            </a:r>
            <a:r>
              <a:rPr kumimoji="0" lang="en-US" altLang="en-US" sz="1100" b="0" i="1"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2017 Wash Brook Flood Containment and Intensity Mitigation Project</a:t>
            </a:r>
            <a:r>
              <a:rPr kumimoji="0" lang="en-US" altLang="en-US" sz="1100" b="0" i="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 This project was approved in the 2018-19 Capital Budget however, it will be carried over into the 2019-20 fiscal year due to a delay associated with a property expropriation. The project is funded, in part, by the Province of Nova Scotia, through the </a:t>
            </a:r>
            <a:r>
              <a:rPr kumimoji="0" lang="en-US" altLang="en-US" sz="1100" b="1" i="1"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Flood Risk Infrastructure Investment Program </a:t>
            </a:r>
            <a:r>
              <a:rPr kumimoji="0" lang="en-US" altLang="en-US" sz="1100" b="0" i="1"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(FRIIP)</a:t>
            </a:r>
          </a:p>
          <a:p>
            <a:pPr marL="0" marR="0" lvl="0" indent="0" defTabSz="914400" rtl="0" eaLnBrk="0" fontAlgn="base" latinLnBrk="0" hangingPunct="0">
              <a:lnSpc>
                <a:spcPct val="100000"/>
              </a:lnSpc>
              <a:spcBef>
                <a:spcPct val="0"/>
              </a:spcBef>
              <a:spcAft>
                <a:spcPct val="0"/>
              </a:spcAft>
              <a:buClrTx/>
              <a:buSzTx/>
              <a:buFontTx/>
              <a:buNone/>
              <a:tabLst/>
            </a:pPr>
            <a:endParaRPr lang="en-US" altLang="en-US" sz="1200" i="1" dirty="0">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lang="en-US" altLang="en-US" sz="1200" i="1" dirty="0">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050" b="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rPr>
              <a:t>2018-19 Expenditure - $0</a:t>
            </a:r>
          </a:p>
          <a:p>
            <a:pPr marL="0" marR="0" lvl="0" indent="0" defTabSz="914400" rtl="0" eaLnBrk="0" fontAlgn="base" latinLnBrk="0" hangingPunct="0">
              <a:lnSpc>
                <a:spcPct val="100000"/>
              </a:lnSpc>
              <a:spcBef>
                <a:spcPct val="0"/>
              </a:spcBef>
              <a:spcAft>
                <a:spcPct val="0"/>
              </a:spcAft>
              <a:buClrTx/>
              <a:buSzTx/>
              <a:buFontTx/>
              <a:buNone/>
              <a:tabLst/>
            </a:pPr>
            <a:r>
              <a:rPr lang="en-US" altLang="en-US" sz="1050" dirty="0">
                <a:latin typeface="Arial Narrow" panose="020B0606020202030204" pitchFamily="34" charset="0"/>
                <a:ea typeface="Calibri" panose="020F0502020204030204" pitchFamily="34" charset="0"/>
                <a:cs typeface="Times New Roman" panose="02020603050405020304" pitchFamily="18" charset="0"/>
              </a:rPr>
              <a:t>2019-20 Expenditure - $473,000</a:t>
            </a:r>
            <a:endParaRPr kumimoji="0" lang="en-US" altLang="en-US" sz="1050" b="0" u="none" strike="noStrike" cap="none" normalizeH="0" baseline="0" dirty="0">
              <a:ln>
                <a:noFill/>
              </a:ln>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lang="en-US" altLang="en-US" sz="1200" dirty="0">
              <a:latin typeface="Arial Narrow" panose="020B0606020202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tabLst/>
            </a:pPr>
            <a:endParaRPr lang="en-US" altLang="en-US" sz="1400" b="1" u="sng" dirty="0">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effectLst/>
              <a:latin typeface="Arial" panose="020B0604020202020204" pitchFamily="34" charset="0"/>
            </a:endParaRPr>
          </a:p>
        </p:txBody>
      </p:sp>
      <p:graphicFrame>
        <p:nvGraphicFramePr>
          <p:cNvPr id="14" name="Table 13">
            <a:extLst>
              <a:ext uri="{FF2B5EF4-FFF2-40B4-BE49-F238E27FC236}">
                <a16:creationId xmlns:a16="http://schemas.microsoft.com/office/drawing/2014/main" id="{7763D1AA-EBF8-4FDE-B50C-6BC1F1DB434E}"/>
              </a:ext>
            </a:extLst>
          </p:cNvPr>
          <p:cNvGraphicFramePr>
            <a:graphicFrameLocks noGrp="1"/>
          </p:cNvGraphicFramePr>
          <p:nvPr>
            <p:extLst>
              <p:ext uri="{D42A27DB-BD31-4B8C-83A1-F6EECF244321}">
                <p14:modId xmlns:p14="http://schemas.microsoft.com/office/powerpoint/2010/main" val="2788605079"/>
              </p:ext>
            </p:extLst>
          </p:nvPr>
        </p:nvGraphicFramePr>
        <p:xfrm>
          <a:off x="516023" y="4588008"/>
          <a:ext cx="4386991" cy="746760"/>
        </p:xfrm>
        <a:graphic>
          <a:graphicData uri="http://schemas.openxmlformats.org/drawingml/2006/table">
            <a:tbl>
              <a:tblPr firstRow="1" firstCol="1" bandRow="1">
                <a:tableStyleId>{68D230F3-CF80-4859-8CE7-A43EE81993B5}</a:tableStyleId>
              </a:tblPr>
              <a:tblGrid>
                <a:gridCol w="1030721">
                  <a:extLst>
                    <a:ext uri="{9D8B030D-6E8A-4147-A177-3AD203B41FA5}">
                      <a16:colId xmlns:a16="http://schemas.microsoft.com/office/drawing/2014/main" val="2968291898"/>
                    </a:ext>
                  </a:extLst>
                </a:gridCol>
                <a:gridCol w="818602">
                  <a:extLst>
                    <a:ext uri="{9D8B030D-6E8A-4147-A177-3AD203B41FA5}">
                      <a16:colId xmlns:a16="http://schemas.microsoft.com/office/drawing/2014/main" val="2266687215"/>
                    </a:ext>
                  </a:extLst>
                </a:gridCol>
                <a:gridCol w="793415">
                  <a:extLst>
                    <a:ext uri="{9D8B030D-6E8A-4147-A177-3AD203B41FA5}">
                      <a16:colId xmlns:a16="http://schemas.microsoft.com/office/drawing/2014/main" val="1529568692"/>
                    </a:ext>
                  </a:extLst>
                </a:gridCol>
                <a:gridCol w="1744253">
                  <a:extLst>
                    <a:ext uri="{9D8B030D-6E8A-4147-A177-3AD203B41FA5}">
                      <a16:colId xmlns:a16="http://schemas.microsoft.com/office/drawing/2014/main" val="4088236511"/>
                    </a:ext>
                  </a:extLst>
                </a:gridCol>
              </a:tblGrid>
              <a:tr h="153670">
                <a:tc>
                  <a:txBody>
                    <a:bodyPr/>
                    <a:lstStyle/>
                    <a:p>
                      <a:pPr marL="0" marR="0" algn="just">
                        <a:spcBef>
                          <a:spcPts val="0"/>
                        </a:spcBef>
                        <a:spcAft>
                          <a:spcPts val="0"/>
                        </a:spcAft>
                      </a:pPr>
                      <a:r>
                        <a:rPr lang="en-US" sz="900" spc="-5" dirty="0">
                          <a:effectLst/>
                        </a:rPr>
                        <a:t>Funding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Amount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Percentage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Current Fiscal Breakdown Amount </a:t>
                      </a:r>
                    </a:p>
                  </a:txBody>
                  <a:tcPr marL="68580" marR="68580" marT="0" marB="0"/>
                </a:tc>
                <a:extLst>
                  <a:ext uri="{0D108BD9-81ED-4DB2-BD59-A6C34878D82A}">
                    <a16:rowId xmlns:a16="http://schemas.microsoft.com/office/drawing/2014/main" val="1887805346"/>
                  </a:ext>
                </a:extLst>
              </a:tr>
              <a:tr h="159385">
                <a:tc>
                  <a:txBody>
                    <a:bodyPr/>
                    <a:lstStyle/>
                    <a:p>
                      <a:pPr marL="0" marR="0" algn="just">
                        <a:spcBef>
                          <a:spcPts val="0"/>
                        </a:spcBef>
                        <a:spcAft>
                          <a:spcPts val="0"/>
                        </a:spcAft>
                      </a:pPr>
                      <a:r>
                        <a:rPr lang="en-US" sz="900" spc="-5" dirty="0">
                          <a:effectLst/>
                        </a:rPr>
                        <a:t>Federal (Gas Tax)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latin typeface="Calibri" panose="020F0502020204030204" pitchFamily="34" charset="0"/>
                          <a:ea typeface="Calibri" panose="020F0502020204030204" pitchFamily="34" charset="0"/>
                          <a:cs typeface="Times New Roman" panose="02020603050405020304" pitchFamily="18" charset="0"/>
                        </a:rPr>
                        <a:t>$255,500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54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$255,500</a:t>
                      </a:r>
                    </a:p>
                  </a:txBody>
                  <a:tcPr marL="68580" marR="68580" marT="0" marB="0"/>
                </a:tc>
                <a:extLst>
                  <a:ext uri="{0D108BD9-81ED-4DB2-BD59-A6C34878D82A}">
                    <a16:rowId xmlns:a16="http://schemas.microsoft.com/office/drawing/2014/main" val="2846304384"/>
                  </a:ext>
                </a:extLst>
              </a:tr>
              <a:tr h="153670">
                <a:tc>
                  <a:txBody>
                    <a:bodyPr/>
                    <a:lstStyle/>
                    <a:p>
                      <a:pPr marL="0" marR="0" algn="just">
                        <a:spcBef>
                          <a:spcPts val="0"/>
                        </a:spcBef>
                        <a:spcAft>
                          <a:spcPts val="0"/>
                        </a:spcAft>
                      </a:pPr>
                      <a:r>
                        <a:rPr lang="en-US" sz="900" spc="-5" dirty="0">
                          <a:effectLst/>
                        </a:rPr>
                        <a:t>Provincial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$217,500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46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$217,500</a:t>
                      </a:r>
                    </a:p>
                  </a:txBody>
                  <a:tcPr marL="68580" marR="68580" marT="0" marB="0"/>
                </a:tc>
                <a:extLst>
                  <a:ext uri="{0D108BD9-81ED-4DB2-BD59-A6C34878D82A}">
                    <a16:rowId xmlns:a16="http://schemas.microsoft.com/office/drawing/2014/main" val="268770839"/>
                  </a:ext>
                </a:extLst>
              </a:tr>
              <a:tr h="159385">
                <a:tc>
                  <a:txBody>
                    <a:bodyPr/>
                    <a:lstStyle/>
                    <a:p>
                      <a:pPr marL="0" marR="0" algn="just">
                        <a:spcBef>
                          <a:spcPts val="0"/>
                        </a:spcBef>
                        <a:spcAft>
                          <a:spcPts val="0"/>
                        </a:spcAft>
                      </a:pPr>
                      <a:r>
                        <a:rPr lang="en-US" sz="900" spc="-5" dirty="0">
                          <a:effectLst/>
                        </a:rPr>
                        <a:t>CBRM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spc="-5"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3768092519"/>
                  </a:ext>
                </a:extLst>
              </a:tr>
            </a:tbl>
          </a:graphicData>
        </a:graphic>
      </p:graphicFrame>
      <p:pic>
        <p:nvPicPr>
          <p:cNvPr id="16" name="Picture 15">
            <a:extLst>
              <a:ext uri="{FF2B5EF4-FFF2-40B4-BE49-F238E27FC236}">
                <a16:creationId xmlns:a16="http://schemas.microsoft.com/office/drawing/2014/main" id="{A93E4470-FBC9-448A-9FED-B19E57C14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7" name="Rectangle 6">
            <a:extLst>
              <a:ext uri="{FF2B5EF4-FFF2-40B4-BE49-F238E27FC236}">
                <a16:creationId xmlns:a16="http://schemas.microsoft.com/office/drawing/2014/main" id="{1869A68C-3870-444C-82D5-8AE28494F626}"/>
              </a:ext>
            </a:extLst>
          </p:cNvPr>
          <p:cNvSpPr/>
          <p:nvPr/>
        </p:nvSpPr>
        <p:spPr>
          <a:xfrm>
            <a:off x="6804235" y="2723653"/>
            <a:ext cx="1569660" cy="707886"/>
          </a:xfrm>
          <a:prstGeom prst="rect">
            <a:avLst/>
          </a:prstGeom>
        </p:spPr>
        <p:txBody>
          <a:bodyPr wrap="none">
            <a:spAutoFit/>
          </a:bodyPr>
          <a:lstStyle/>
          <a:p>
            <a:pPr lvl="0" eaLnBrk="0" fontAlgn="base" hangingPunct="0">
              <a:spcBef>
                <a:spcPct val="0"/>
              </a:spcBef>
              <a:spcAft>
                <a:spcPct val="0"/>
              </a:spcAft>
            </a:pPr>
            <a:r>
              <a:rPr lang="en-US" altLang="en-US" b="1"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MUD LAKE</a:t>
            </a:r>
          </a:p>
          <a:p>
            <a:pPr lvl="0" eaLnBrk="0" fontAlgn="base" hangingPunct="0">
              <a:spcBef>
                <a:spcPct val="0"/>
              </a:spcBef>
              <a:spcAft>
                <a:spcPct val="0"/>
              </a:spcAft>
            </a:pPr>
            <a:r>
              <a:rPr lang="en-US" altLang="en-US" sz="11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STREAM OUTLET FLOW </a:t>
            </a:r>
          </a:p>
          <a:p>
            <a:pPr lvl="0" eaLnBrk="0" fontAlgn="base" hangingPunct="0">
              <a:spcBef>
                <a:spcPct val="0"/>
              </a:spcBef>
              <a:spcAft>
                <a:spcPct val="0"/>
              </a:spcAft>
            </a:pPr>
            <a:r>
              <a:rPr lang="en-US" altLang="en-US" sz="11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CONTROL STRUCTURE</a:t>
            </a:r>
          </a:p>
        </p:txBody>
      </p:sp>
      <p:cxnSp>
        <p:nvCxnSpPr>
          <p:cNvPr id="9" name="Straight Arrow Connector 8">
            <a:extLst>
              <a:ext uri="{FF2B5EF4-FFF2-40B4-BE49-F238E27FC236}">
                <a16:creationId xmlns:a16="http://schemas.microsoft.com/office/drawing/2014/main" id="{35AC4550-FDB4-483C-A501-102C35AB158B}"/>
              </a:ext>
            </a:extLst>
          </p:cNvPr>
          <p:cNvCxnSpPr>
            <a:cxnSpLocks/>
          </p:cNvCxnSpPr>
          <p:nvPr/>
        </p:nvCxnSpPr>
        <p:spPr>
          <a:xfrm flipH="1" flipV="1">
            <a:off x="6096000" y="2769768"/>
            <a:ext cx="708235" cy="20611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16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500"/>
                                        <p:tgtEl>
                                          <p:spTgt spid="3"/>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9C979C-1BA2-48DA-B0DA-15648DB639E4}"/>
              </a:ext>
            </a:extLst>
          </p:cNvPr>
          <p:cNvPicPr>
            <a:picLocks noChangeAspect="1"/>
          </p:cNvPicPr>
          <p:nvPr/>
        </p:nvPicPr>
        <p:blipFill>
          <a:blip r:embed="rId2"/>
          <a:stretch>
            <a:fillRect/>
          </a:stretch>
        </p:blipFill>
        <p:spPr>
          <a:xfrm>
            <a:off x="4881988" y="1563384"/>
            <a:ext cx="4658961" cy="2975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6798871-5DAC-408D-98E9-F7153D2EC0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892"/>
          <a:stretch/>
        </p:blipFill>
        <p:spPr>
          <a:xfrm>
            <a:off x="10221211" y="0"/>
            <a:ext cx="2089199" cy="2023872"/>
          </a:xfrm>
          <a:prstGeom prst="rect">
            <a:avLst/>
          </a:prstGeom>
        </p:spPr>
      </p:pic>
      <p:sp>
        <p:nvSpPr>
          <p:cNvPr id="9" name="TextBox 8">
            <a:extLst>
              <a:ext uri="{FF2B5EF4-FFF2-40B4-BE49-F238E27FC236}">
                <a16:creationId xmlns:a16="http://schemas.microsoft.com/office/drawing/2014/main" id="{71251B7B-44C9-44FB-93AE-F43E9FA9CD29}"/>
              </a:ext>
            </a:extLst>
          </p:cNvPr>
          <p:cNvSpPr txBox="1"/>
          <p:nvPr/>
        </p:nvSpPr>
        <p:spPr>
          <a:xfrm>
            <a:off x="432391" y="389860"/>
            <a:ext cx="3989105" cy="523220"/>
          </a:xfrm>
          <a:prstGeom prst="rect">
            <a:avLst/>
          </a:prstGeom>
          <a:noFill/>
        </p:spPr>
        <p:txBody>
          <a:bodyPr wrap="none" rtlCol="0">
            <a:spAutoFit/>
          </a:bodyPr>
          <a:lstStyle/>
          <a:p>
            <a:r>
              <a:rPr lang="en-US" sz="2800" b="1" dirty="0">
                <a:solidFill>
                  <a:srgbClr val="046330"/>
                </a:solidFill>
                <a:effectLst>
                  <a:outerShdw blurRad="38100" dist="38100" dir="2700000" algn="tl">
                    <a:srgbClr val="000000">
                      <a:alpha val="43137"/>
                    </a:srgbClr>
                  </a:outerShdw>
                </a:effectLst>
              </a:rPr>
              <a:t>Charlotte Street Redesign</a:t>
            </a:r>
          </a:p>
        </p:txBody>
      </p:sp>
      <p:cxnSp>
        <p:nvCxnSpPr>
          <p:cNvPr id="10" name="Straight Connector 9">
            <a:extLst>
              <a:ext uri="{FF2B5EF4-FFF2-40B4-BE49-F238E27FC236}">
                <a16:creationId xmlns:a16="http://schemas.microsoft.com/office/drawing/2014/main" id="{81025E6E-6542-4EE8-BECB-30A02E2638C8}"/>
              </a:ext>
            </a:extLst>
          </p:cNvPr>
          <p:cNvCxnSpPr/>
          <p:nvPr/>
        </p:nvCxnSpPr>
        <p:spPr>
          <a:xfrm>
            <a:off x="432391" y="992372"/>
            <a:ext cx="910855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12E90D5-5068-4AE3-AEC5-067315F712D3}"/>
              </a:ext>
            </a:extLst>
          </p:cNvPr>
          <p:cNvSpPr txBox="1"/>
          <p:nvPr/>
        </p:nvSpPr>
        <p:spPr>
          <a:xfrm rot="5400000">
            <a:off x="8931010" y="3562570"/>
            <a:ext cx="4557017" cy="1323439"/>
          </a:xfrm>
          <a:prstGeom prst="rect">
            <a:avLst/>
          </a:prstGeom>
          <a:noFill/>
        </p:spPr>
        <p:txBody>
          <a:bodyPr wrap="none" rtlCol="0">
            <a:spAutoFit/>
          </a:bodyPr>
          <a:lstStyle/>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General Capital</a:t>
            </a:r>
          </a:p>
          <a:p>
            <a:r>
              <a:rPr lang="en-US" sz="40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rPr>
              <a:t>2019</a:t>
            </a:r>
            <a:endParaRPr lang="en-US" sz="2800" dirty="0">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atin typeface="Arial Black" panose="020B0A04020102020204" pitchFamily="34" charset="0"/>
            </a:endParaRPr>
          </a:p>
        </p:txBody>
      </p:sp>
      <p:sp>
        <p:nvSpPr>
          <p:cNvPr id="12" name="Rectangle 2">
            <a:extLst>
              <a:ext uri="{FF2B5EF4-FFF2-40B4-BE49-F238E27FC236}">
                <a16:creationId xmlns:a16="http://schemas.microsoft.com/office/drawing/2014/main" id="{CB9371A3-F561-4759-8AC7-C7530C6867D3}"/>
              </a:ext>
            </a:extLst>
          </p:cNvPr>
          <p:cNvSpPr>
            <a:spLocks noChangeArrowheads="1"/>
          </p:cNvSpPr>
          <p:nvPr/>
        </p:nvSpPr>
        <p:spPr bwMode="auto">
          <a:xfrm>
            <a:off x="320762" y="1630211"/>
            <a:ext cx="4309524" cy="4293483"/>
          </a:xfrm>
          <a:prstGeom prst="rect">
            <a:avLst/>
          </a:prstGeom>
          <a:solidFill>
            <a:schemeClr val="bg1"/>
          </a:solidFill>
          <a:ln>
            <a:solidFill>
              <a:schemeClr val="bg1"/>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Arial Narrow" panose="020B0606020202030204" pitchFamily="34" charset="0"/>
                <a:ea typeface="Calibri" panose="020F0502020204030204" pitchFamily="34" charset="0"/>
                <a:cs typeface="Arial" panose="020B0604020202020204" pitchFamily="34" charset="0"/>
              </a:rPr>
              <a:t>In 2017, CBRM Council endorsed in principal, a concept plan revitalizing downtown Sydney, prepared by the consulting firm Ekistics. The plan recognized that in the near future Charlotte Street would require major infrastructure upgrades including new sub-grade, asphalt, sidewalk/curb repairs and a new waterline. Ekistics recommended that in addition to these basic upgrades, CBRM also reconfigure the street to create a more attractive, pedestrian friendly environment. Proposed improvements included wide sidewalks, underground wiring and the addition of amenities including trees, street furniture and better lighting.</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300" dirty="0">
              <a:solidFill>
                <a:schemeClr val="tx1"/>
              </a:solidFill>
              <a:latin typeface="Arial Narrow" panose="020B0606020202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Arial Narrow" panose="020B0606020202030204" pitchFamily="34" charset="0"/>
                <a:cs typeface="Arial" panose="020B0604020202020204" pitchFamily="34" charset="0"/>
              </a:rPr>
              <a:t>In 2018, it was proposed that an Engineering firm with expertise in infrastructure design be retained to review the Ekistics concept and, in consultation with CBRM staff, Council and the downtown business community, develop plans and specifications for a complete redesign of Charlotte Street. The work would include cost estimates, a phasing plan and the preparation of tender ready documents.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300" dirty="0">
              <a:solidFill>
                <a:schemeClr val="tx1"/>
              </a:solidFill>
              <a:latin typeface="Arial Narrow" panose="020B0606020202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Arial Narrow" panose="020B0606020202030204" pitchFamily="34" charset="0"/>
                <a:cs typeface="Arial" panose="020B0604020202020204" pitchFamily="34" charset="0"/>
              </a:rPr>
              <a:t>The final concept design/specifications will form the basis for applications sourcing funding partners to allow for a future</a:t>
            </a:r>
            <a:r>
              <a:rPr kumimoji="0" lang="en-US" altLang="en-US" sz="1300" b="0" i="0" u="none" strike="noStrike" cap="none" normalizeH="0" dirty="0">
                <a:ln>
                  <a:noFill/>
                </a:ln>
                <a:effectLst/>
                <a:latin typeface="Arial Narrow" panose="020B0606020202030204" pitchFamily="34" charset="0"/>
                <a:cs typeface="Arial" panose="020B0604020202020204" pitchFamily="34" charset="0"/>
              </a:rPr>
              <a:t> construction project.</a:t>
            </a:r>
            <a:endParaRPr kumimoji="0" lang="en-US" altLang="en-US" sz="1300" b="0" i="0" u="none" strike="noStrike" cap="none" normalizeH="0" baseline="0" dirty="0">
              <a:ln>
                <a:noFill/>
              </a:ln>
              <a:solidFill>
                <a:schemeClr val="tx1"/>
              </a:solidFill>
              <a:effectLst/>
              <a:latin typeface="Arial Narrow" panose="020B0606020202030204" pitchFamily="34" charset="0"/>
            </a:endParaRPr>
          </a:p>
        </p:txBody>
      </p:sp>
      <p:sp>
        <p:nvSpPr>
          <p:cNvPr id="13" name="TextBox 12">
            <a:extLst>
              <a:ext uri="{FF2B5EF4-FFF2-40B4-BE49-F238E27FC236}">
                <a16:creationId xmlns:a16="http://schemas.microsoft.com/office/drawing/2014/main" id="{FAFF76AB-55ED-4C76-8AD8-7E5A63D7E767}"/>
              </a:ext>
            </a:extLst>
          </p:cNvPr>
          <p:cNvSpPr txBox="1"/>
          <p:nvPr/>
        </p:nvSpPr>
        <p:spPr>
          <a:xfrm>
            <a:off x="5512129" y="4488125"/>
            <a:ext cx="3191117" cy="1661993"/>
          </a:xfrm>
          <a:prstGeom prst="rect">
            <a:avLst/>
          </a:prstGeom>
          <a:noFill/>
        </p:spPr>
        <p:txBody>
          <a:bodyPr wrap="square" rtlCol="0">
            <a:spAutoFit/>
          </a:bodyPr>
          <a:lstStyle/>
          <a:p>
            <a:endParaRPr lang="en-US" sz="2000" dirty="0">
              <a:latin typeface="Arial Narrow" panose="020B0606020202030204" pitchFamily="34" charset="0"/>
            </a:endParaRPr>
          </a:p>
          <a:p>
            <a:r>
              <a:rPr lang="en-US" sz="1400" dirty="0">
                <a:latin typeface="Arial Narrow" panose="020B0606020202030204" pitchFamily="34" charset="0"/>
              </a:rPr>
              <a:t>Total Design Cost	$188,236</a:t>
            </a:r>
          </a:p>
          <a:p>
            <a:endParaRPr lang="en-US" sz="1400" dirty="0">
              <a:latin typeface="Arial Narrow" panose="020B0606020202030204" pitchFamily="34" charset="0"/>
            </a:endParaRPr>
          </a:p>
          <a:p>
            <a:r>
              <a:rPr lang="en-US" sz="1400" dirty="0">
                <a:latin typeface="Arial Narrow" panose="020B0606020202030204" pitchFamily="34" charset="0"/>
              </a:rPr>
              <a:t>2019 – ACOA	     $44,118	CBRM     $44,118</a:t>
            </a:r>
          </a:p>
          <a:p>
            <a:endParaRPr lang="en-US" sz="2000" dirty="0">
              <a:latin typeface="Arial Narrow" panose="020B0606020202030204" pitchFamily="34" charset="0"/>
            </a:endParaRPr>
          </a:p>
          <a:p>
            <a:endParaRPr lang="en-US" sz="2000" dirty="0">
              <a:latin typeface="Arial Narrow" panose="020B0606020202030204" pitchFamily="34" charset="0"/>
            </a:endParaRPr>
          </a:p>
        </p:txBody>
      </p:sp>
      <p:grpSp>
        <p:nvGrpSpPr>
          <p:cNvPr id="17" name="Group 16">
            <a:extLst>
              <a:ext uri="{FF2B5EF4-FFF2-40B4-BE49-F238E27FC236}">
                <a16:creationId xmlns:a16="http://schemas.microsoft.com/office/drawing/2014/main" id="{C4B85E13-087E-49F6-9FED-50FF495E0474}"/>
              </a:ext>
            </a:extLst>
          </p:cNvPr>
          <p:cNvGrpSpPr/>
          <p:nvPr/>
        </p:nvGrpSpPr>
        <p:grpSpPr>
          <a:xfrm>
            <a:off x="5415861" y="5721749"/>
            <a:ext cx="3405462" cy="473638"/>
            <a:chOff x="5415861" y="5721749"/>
            <a:chExt cx="3405462" cy="473638"/>
          </a:xfrm>
        </p:grpSpPr>
        <p:sp>
          <p:nvSpPr>
            <p:cNvPr id="14" name="Rectangle 13">
              <a:extLst>
                <a:ext uri="{FF2B5EF4-FFF2-40B4-BE49-F238E27FC236}">
                  <a16:creationId xmlns:a16="http://schemas.microsoft.com/office/drawing/2014/main" id="{ABE9C09B-F242-4EBF-97FA-F6CFA99DFC13}"/>
                </a:ext>
              </a:extLst>
            </p:cNvPr>
            <p:cNvSpPr/>
            <p:nvPr/>
          </p:nvSpPr>
          <p:spPr>
            <a:xfrm>
              <a:off x="5415861" y="5721749"/>
              <a:ext cx="3405462" cy="473638"/>
            </a:xfrm>
            <a:prstGeom prst="rect">
              <a:avLst/>
            </a:prstGeom>
            <a:gradFill flip="none" rotWithShape="1">
              <a:gsLst>
                <a:gs pos="0">
                  <a:srgbClr val="046330">
                    <a:tint val="66000"/>
                    <a:satMod val="160000"/>
                  </a:srgbClr>
                </a:gs>
                <a:gs pos="50000">
                  <a:srgbClr val="046330">
                    <a:tint val="44500"/>
                    <a:satMod val="160000"/>
                  </a:srgbClr>
                </a:gs>
                <a:gs pos="100000">
                  <a:srgbClr val="04633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A197E48-D68C-4B59-89BC-7710CE917635}"/>
                </a:ext>
              </a:extLst>
            </p:cNvPr>
            <p:cNvSpPr txBox="1"/>
            <p:nvPr/>
          </p:nvSpPr>
          <p:spPr>
            <a:xfrm>
              <a:off x="5723017" y="5750008"/>
              <a:ext cx="2791149" cy="400110"/>
            </a:xfrm>
            <a:prstGeom prst="rect">
              <a:avLst/>
            </a:prstGeom>
            <a:noFill/>
          </p:spPr>
          <p:txBody>
            <a:bodyPr wrap="none" rtlCol="0">
              <a:spAutoFit/>
            </a:bodyPr>
            <a:lstStyle/>
            <a:p>
              <a:r>
                <a:rPr lang="en-US" sz="2000" dirty="0">
                  <a:latin typeface="Arial Narrow" panose="020B0606020202030204" pitchFamily="34" charset="0"/>
                </a:rPr>
                <a:t>Year 2 of 2	$88,236</a:t>
              </a:r>
            </a:p>
          </p:txBody>
        </p:sp>
      </p:grpSp>
    </p:spTree>
    <p:extLst>
      <p:ext uri="{BB962C8B-B14F-4D97-AF65-F5344CB8AC3E}">
        <p14:creationId xmlns:p14="http://schemas.microsoft.com/office/powerpoint/2010/main" val="3274084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3500"/>
                                        <p:tgtEl>
                                          <p:spTgt spid="7"/>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60785</TotalTime>
  <Words>4157</Words>
  <Application>Microsoft Macintosh PowerPoint</Application>
  <PresentationFormat>Widescreen</PresentationFormat>
  <Paragraphs>595</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 Black</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Lynn MacPhee</dc:creator>
  <cp:lastModifiedBy>Jenna E. MacQueen</cp:lastModifiedBy>
  <cp:revision>266</cp:revision>
  <cp:lastPrinted>2019-04-17T17:36:38Z</cp:lastPrinted>
  <dcterms:created xsi:type="dcterms:W3CDTF">2018-12-19T17:51:30Z</dcterms:created>
  <dcterms:modified xsi:type="dcterms:W3CDTF">2026-04-16T21:15:09Z</dcterms:modified>
</cp:coreProperties>
</file>