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1E61"/>
    <a:srgbClr val="6395AC"/>
    <a:srgbClr val="D0DFE6"/>
    <a:srgbClr val="FFFFFF"/>
    <a:srgbClr val="DCEAF7"/>
    <a:srgbClr val="A8C6F2"/>
    <a:srgbClr val="386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76150" autoAdjust="0"/>
  </p:normalViewPr>
  <p:slideViewPr>
    <p:cSldViewPr snapToGrid="0">
      <p:cViewPr varScale="1">
        <p:scale>
          <a:sx n="84" d="100"/>
          <a:sy n="84" d="100"/>
        </p:scale>
        <p:origin x="15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5A204-2382-4B39-B8B3-73023EB7F48D}" type="datetimeFigureOut">
              <a:rPr lang="en-CA" smtClean="0"/>
              <a:t>2026-04-20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242B0-A58F-454F-A810-17C98ACFB2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544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C242B0-A58F-454F-A810-17C98ACFB29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9397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C242B0-A58F-454F-A810-17C98ACFB298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6085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C242B0-A58F-454F-A810-17C98ACFB298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6218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C242B0-A58F-454F-A810-17C98ACFB298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5180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A0CEC-11C7-73E8-A44D-BE30356A0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3473" y="1122363"/>
            <a:ext cx="9144000" cy="2387600"/>
          </a:xfrm>
        </p:spPr>
        <p:txBody>
          <a:bodyPr anchor="b"/>
          <a:lstStyle>
            <a:lvl1pPr algn="ctr">
              <a:defRPr sz="54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2C5099-8BF9-A9FE-BFE3-46876EF7F7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3473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5585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A6CFD-BEBA-B0FA-F7C8-FC20C9DD0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29D428-6859-E02F-3278-36BE46DA1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27125" y="1675051"/>
            <a:ext cx="10515600" cy="433733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769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91EF53-0476-FF7D-245A-BA09223F12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13825" y="260350"/>
            <a:ext cx="2628900" cy="56553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B7696E-B5D5-B9DE-47B5-5F631B62D0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27125" y="260350"/>
            <a:ext cx="7734300" cy="56553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43BA72-77D5-FF08-F854-5EC811BF08E4}"/>
              </a:ext>
            </a:extLst>
          </p:cNvPr>
          <p:cNvSpPr/>
          <p:nvPr userDrawn="1"/>
        </p:nvSpPr>
        <p:spPr>
          <a:xfrm>
            <a:off x="0" y="1"/>
            <a:ext cx="838200" cy="6858000"/>
          </a:xfrm>
          <a:prstGeom prst="rect">
            <a:avLst/>
          </a:prstGeom>
          <a:solidFill>
            <a:srgbClr val="061E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2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2BDB7-DA5C-BAB8-4586-63AD1988A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72ECB-9597-A3DD-E954-9C6CE9931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605" y="1683143"/>
            <a:ext cx="10515600" cy="4345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572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FD8DA-355E-7670-9796-E2474C94F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125" y="155599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191B8-8A84-629A-F0F3-9AB6A8C67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7125" y="4435715"/>
            <a:ext cx="10515600" cy="1382459"/>
          </a:xfrm>
        </p:spPr>
        <p:txBody>
          <a:bodyPr/>
          <a:lstStyle>
            <a:lvl1pPr marL="0" indent="0">
              <a:buNone/>
              <a:defRPr sz="2400">
                <a:solidFill>
                  <a:srgbClr val="00206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0305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142CA-1A0E-12DD-EBDB-31BCB2863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893AB-2A56-9FFE-CE96-40A7CB42D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7125" y="1666959"/>
            <a:ext cx="5181600" cy="435351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9EBB92-B25D-4989-18C3-2E400159C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1125" y="1666959"/>
            <a:ext cx="5181600" cy="4353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200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13ADA-C2E5-9F6B-9E16-C493FE71D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126" y="260350"/>
            <a:ext cx="10515600" cy="13255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97422-D7A3-F7FD-9384-BA2605203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7125" y="1592025"/>
            <a:ext cx="515778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3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75DDAE-EA3E-1ACD-3073-524DDD8C8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7126" y="2400300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6C9B90-9518-7530-B98E-65064FA521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59538" y="1592025"/>
            <a:ext cx="5183188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3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8C3A7B-3BFF-2667-E415-A6822BCD2F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59538" y="2400300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8903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FF15A-2715-6E18-D7C5-E770D9F5E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8462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ACB7122-B86A-F797-C220-C4CFE64F0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125" y="260350"/>
            <a:ext cx="10654879" cy="62941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077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826B4-51C6-5D3E-EAB9-90F92B2BB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125" y="44926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CFDEC-550E-3F70-4975-40A930A87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9305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8BE405-33C4-22F9-F47E-708724525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7125" y="204946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7633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02EA6-3DAE-0D52-95C1-10DA810CE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125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A1CCA4-188F-351F-024E-0C99051699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70525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87171-7120-0DD6-0469-EA7086F33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7125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901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F9A56A-4711-B38A-F6CE-091781FBF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605" y="2603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1CFCED-247F-DA32-4B51-F94B0EA7C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7605" y="1666959"/>
            <a:ext cx="10515600" cy="4405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F56C08-6DAA-0E4A-06B5-C172F2B27C95}"/>
              </a:ext>
            </a:extLst>
          </p:cNvPr>
          <p:cNvSpPr/>
          <p:nvPr userDrawn="1"/>
        </p:nvSpPr>
        <p:spPr>
          <a:xfrm>
            <a:off x="0" y="1"/>
            <a:ext cx="728283" cy="6858000"/>
          </a:xfrm>
          <a:prstGeom prst="rect">
            <a:avLst/>
          </a:prstGeom>
          <a:solidFill>
            <a:srgbClr val="061E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B81A52D-E431-43C1-0CEC-BC20CE32EA7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537811" y="5654768"/>
            <a:ext cx="2654189" cy="120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265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06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4" userDrawn="1">
          <p15:clr>
            <a:srgbClr val="F26B43"/>
          </p15:clr>
        </p15:guide>
        <p15:guide id="2" pos="71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37B7-47A4-7009-03C5-C25EDBA05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3473" y="1298130"/>
            <a:ext cx="9144000" cy="1479995"/>
          </a:xfrm>
        </p:spPr>
        <p:txBody>
          <a:bodyPr>
            <a:normAutofit/>
          </a:bodyPr>
          <a:lstStyle/>
          <a:p>
            <a:r>
              <a:rPr lang="en-CA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Proposed Amendments to the Building By-law (B-300) for E-permitting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F17F17-5945-2290-49EC-209A3DACA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3473" y="4079875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CA" dirty="0"/>
              <a:t>Public Hearing</a:t>
            </a:r>
          </a:p>
          <a:p>
            <a:r>
              <a:rPr lang="en-CA" sz="3000" dirty="0"/>
              <a:t>CBRM Council</a:t>
            </a:r>
          </a:p>
          <a:p>
            <a:r>
              <a:rPr lang="en-CA" sz="3000" dirty="0"/>
              <a:t>April 21, 2026</a:t>
            </a:r>
          </a:p>
        </p:txBody>
      </p:sp>
    </p:spTree>
    <p:extLst>
      <p:ext uri="{BB962C8B-B14F-4D97-AF65-F5344CB8AC3E}">
        <p14:creationId xmlns:p14="http://schemas.microsoft.com/office/powerpoint/2010/main" val="2797093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C063-911E-4241-FE53-86207CE06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5BAA5-1375-D70B-103A-0E85EB88F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917" y="1585913"/>
            <a:ext cx="10094976" cy="4538842"/>
          </a:xfrm>
        </p:spPr>
        <p:txBody>
          <a:bodyPr>
            <a:normAutofit fontScale="92500" lnSpcReduction="10000"/>
          </a:bodyPr>
          <a:lstStyle/>
          <a:p>
            <a:r>
              <a:rPr lang="en-CA" dirty="0"/>
              <a:t>Digital Permitting Platform</a:t>
            </a:r>
          </a:p>
          <a:p>
            <a:pPr lvl="1" algn="just"/>
            <a:r>
              <a:rPr lang="en-CA" dirty="0"/>
              <a:t>CBRM is in the process of adopting an e-permitting online platform to replace manual paper-based permitting processes. 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Improved Applicant Experience</a:t>
            </a:r>
          </a:p>
          <a:p>
            <a:pPr lvl="1" algn="just"/>
            <a:r>
              <a:rPr lang="en-CA" dirty="0"/>
              <a:t>Following launch of the e-permitting system, applicants will be able to upload plans, track progress, receive notifications, and communicate with staff remotely. </a:t>
            </a:r>
          </a:p>
          <a:p>
            <a:pPr marL="457200" lvl="1" indent="0">
              <a:buNone/>
            </a:pPr>
            <a:endParaRPr lang="en-CA" dirty="0"/>
          </a:p>
          <a:p>
            <a:r>
              <a:rPr lang="en-CA" dirty="0"/>
              <a:t>Amendments Required to Building By-law (B-300)</a:t>
            </a:r>
          </a:p>
          <a:p>
            <a:pPr lvl="1" algn="just"/>
            <a:r>
              <a:rPr lang="en-CA" dirty="0"/>
              <a:t>Through development and review of current standards of practice for the e-permitting system, several components of the Building By-law were identified for realignment and simplification.</a:t>
            </a:r>
          </a:p>
          <a:p>
            <a:pPr marL="457200" lvl="1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52968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3AAD3A-290D-02F7-FC65-5B43DEE73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F7E45-4BF0-307C-C193-31EAE4A11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62FCB-1A09-D0A2-E34D-DFD8958C6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917" y="1585913"/>
            <a:ext cx="10094976" cy="453884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CA" sz="3200" dirty="0"/>
              <a:t>Proposed Amendments to Building By-law (B-300):</a:t>
            </a:r>
          </a:p>
          <a:p>
            <a:pPr lvl="1" algn="just">
              <a:spcAft>
                <a:spcPts val="1200"/>
              </a:spcAft>
            </a:pPr>
            <a:r>
              <a:rPr lang="en-CA" sz="2800" dirty="0"/>
              <a:t>Update the requirements for the submission of digital plans;</a:t>
            </a:r>
          </a:p>
          <a:p>
            <a:pPr lvl="1" algn="just">
              <a:spcAft>
                <a:spcPts val="1200"/>
              </a:spcAft>
            </a:pPr>
            <a:r>
              <a:rPr lang="en-CA" sz="2800" dirty="0"/>
              <a:t>Update the timeline of residential building permits from 12-months to 24-months;</a:t>
            </a:r>
          </a:p>
          <a:p>
            <a:pPr lvl="1" algn="just">
              <a:spcAft>
                <a:spcPts val="1200"/>
              </a:spcAft>
            </a:pPr>
            <a:r>
              <a:rPr lang="en-CA" sz="2800" dirty="0"/>
              <a:t>Minor text revisions and renumbering; and </a:t>
            </a:r>
          </a:p>
          <a:p>
            <a:pPr lvl="1" algn="just">
              <a:spcAft>
                <a:spcPts val="1200"/>
              </a:spcAft>
            </a:pPr>
            <a:r>
              <a:rPr lang="en-CA" sz="2800" dirty="0"/>
              <a:t>Updates to existing language to ensure consistency with the National Building Code and the Nova Scotia Building Code Regulations.</a:t>
            </a:r>
          </a:p>
        </p:txBody>
      </p:sp>
    </p:spTree>
    <p:extLst>
      <p:ext uri="{BB962C8B-B14F-4D97-AF65-F5344CB8AC3E}">
        <p14:creationId xmlns:p14="http://schemas.microsoft.com/office/powerpoint/2010/main" val="4232499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102D9-EA18-0135-1C8A-2AA45F30C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82E57-8F42-3CE3-9023-89BC1BA22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64FBD-30AD-204A-F9AF-A70A7761C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917" y="1585913"/>
            <a:ext cx="10094976" cy="4538842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CA" sz="3200" dirty="0"/>
              <a:t>It is recommended that CBRM Council give Second/Final reading to the proposed amendments to the Building By-law (B-300), as generally set out in Attachment A of the staff report dated April 13, 2026. 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334761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1367</TotalTime>
  <Words>208</Words>
  <Application>Microsoft Office PowerPoint</Application>
  <PresentationFormat>Widescreen</PresentationFormat>
  <Paragraphs>25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Calibri</vt:lpstr>
      <vt:lpstr>Office Theme</vt:lpstr>
      <vt:lpstr>Proposed Amendments to the Building By-law (B-300) for E-permitting</vt:lpstr>
      <vt:lpstr>Background</vt:lpstr>
      <vt:lpstr>Discussion</vt:lpstr>
      <vt:lpstr>Recommendation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M. Neville</dc:creator>
  <cp:lastModifiedBy>Tyson J. Simms</cp:lastModifiedBy>
  <cp:revision>14</cp:revision>
  <dcterms:created xsi:type="dcterms:W3CDTF">2026-02-06T19:25:30Z</dcterms:created>
  <dcterms:modified xsi:type="dcterms:W3CDTF">2026-04-20T21:11:57Z</dcterms:modified>
</cp:coreProperties>
</file>