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2" r:id="rId6"/>
    <p:sldId id="261" r:id="rId7"/>
    <p:sldId id="263" r:id="rId8"/>
    <p:sldId id="256" r:id="rId9"/>
    <p:sldId id="264" r:id="rId10"/>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7" d="100"/>
          <a:sy n="127" d="100"/>
        </p:scale>
        <p:origin x="224"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4/16/26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4/16/26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4/16/26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4/16/26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4/16/26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4/16/26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4/16/26</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4/16/26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6BDB79-AF09-4DFA-A015-C90DEAFAFC8C}"/>
              </a:ext>
            </a:extLst>
          </p:cNvPr>
          <p:cNvPicPr>
            <a:picLocks noChangeAspect="1"/>
          </p:cNvPicPr>
          <p:nvPr/>
        </p:nvPicPr>
        <p:blipFill>
          <a:blip r:embed="rId2"/>
          <a:stretch>
            <a:fillRect/>
          </a:stretch>
        </p:blipFill>
        <p:spPr>
          <a:xfrm>
            <a:off x="1765251" y="1621014"/>
            <a:ext cx="6823036" cy="2718824"/>
          </a:xfrm>
          <a:prstGeom prst="rect">
            <a:avLst/>
          </a:prstGeom>
        </p:spPr>
      </p:pic>
      <p:sp>
        <p:nvSpPr>
          <p:cNvPr id="5" name="TextBox 4">
            <a:extLst>
              <a:ext uri="{FF2B5EF4-FFF2-40B4-BE49-F238E27FC236}">
                <a16:creationId xmlns:a16="http://schemas.microsoft.com/office/drawing/2014/main" id="{76738FFC-82CD-486F-B65B-88C1A22202B2}"/>
              </a:ext>
            </a:extLst>
          </p:cNvPr>
          <p:cNvSpPr txBox="1"/>
          <p:nvPr/>
        </p:nvSpPr>
        <p:spPr>
          <a:xfrm>
            <a:off x="1012052" y="4381916"/>
            <a:ext cx="3604334" cy="584775"/>
          </a:xfrm>
          <a:prstGeom prst="rect">
            <a:avLst/>
          </a:prstGeom>
          <a:noFill/>
        </p:spPr>
        <p:txBody>
          <a:bodyPr wrap="square" rtlCol="0">
            <a:spAutoFit/>
          </a:bodyPr>
          <a:lstStyle/>
          <a:p>
            <a:r>
              <a:rPr lang="en-CA" sz="3200" b="1" dirty="0">
                <a:latin typeface="Acumin Pro Condensed ExtLt" panose="020B0306020202020204" pitchFamily="34" charset="0"/>
              </a:rPr>
              <a:t>VICE CHAIRS:</a:t>
            </a:r>
          </a:p>
        </p:txBody>
      </p:sp>
      <p:sp>
        <p:nvSpPr>
          <p:cNvPr id="6" name="TextBox 5">
            <a:extLst>
              <a:ext uri="{FF2B5EF4-FFF2-40B4-BE49-F238E27FC236}">
                <a16:creationId xmlns:a16="http://schemas.microsoft.com/office/drawing/2014/main" id="{3DCA290C-57E2-4A8B-B511-CD75617D66D2}"/>
              </a:ext>
            </a:extLst>
          </p:cNvPr>
          <p:cNvSpPr txBox="1"/>
          <p:nvPr/>
        </p:nvSpPr>
        <p:spPr>
          <a:xfrm>
            <a:off x="1331230" y="4966691"/>
            <a:ext cx="3604334" cy="1200329"/>
          </a:xfrm>
          <a:prstGeom prst="rect">
            <a:avLst/>
          </a:prstGeom>
          <a:noFill/>
        </p:spPr>
        <p:txBody>
          <a:bodyPr wrap="square" rtlCol="0">
            <a:spAutoFit/>
          </a:bodyPr>
          <a:lstStyle/>
          <a:p>
            <a:r>
              <a:rPr lang="en-CA" sz="2400" dirty="0">
                <a:latin typeface="Acumin Pro Condensed ExtLt" panose="020B0306020202020204" pitchFamily="34" charset="0"/>
              </a:rPr>
              <a:t>Paul MacDonald</a:t>
            </a:r>
          </a:p>
          <a:p>
            <a:r>
              <a:rPr lang="en-CA" sz="2400" dirty="0">
                <a:latin typeface="Acumin Pro Condensed ExtLt" panose="020B0306020202020204" pitchFamily="34" charset="0"/>
              </a:rPr>
              <a:t>Mary Tulle</a:t>
            </a:r>
          </a:p>
          <a:p>
            <a:r>
              <a:rPr lang="en-CA" sz="2400" dirty="0">
                <a:latin typeface="Acumin Pro Condensed ExtLt" panose="020B0306020202020204" pitchFamily="34" charset="0"/>
              </a:rPr>
              <a:t>Jennifer Collins</a:t>
            </a:r>
          </a:p>
        </p:txBody>
      </p:sp>
    </p:spTree>
    <p:extLst>
      <p:ext uri="{BB962C8B-B14F-4D97-AF65-F5344CB8AC3E}">
        <p14:creationId xmlns:p14="http://schemas.microsoft.com/office/powerpoint/2010/main" val="279976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EBD234-A982-4487-8E40-EEEBF440FDF0}"/>
              </a:ext>
            </a:extLst>
          </p:cNvPr>
          <p:cNvSpPr/>
          <p:nvPr/>
        </p:nvSpPr>
        <p:spPr>
          <a:xfrm>
            <a:off x="1039189" y="1632828"/>
            <a:ext cx="8104810" cy="4308872"/>
          </a:xfrm>
          <a:prstGeom prst="rect">
            <a:avLst/>
          </a:prstGeom>
        </p:spPr>
        <p:txBody>
          <a:bodyPr wrap="square">
            <a:spAutoFit/>
          </a:bodyPr>
          <a:lstStyle/>
          <a:p>
            <a:pPr marL="285750" indent="-285750">
              <a:spcAft>
                <a:spcPts val="1200"/>
              </a:spcAft>
              <a:buFont typeface="Arial" panose="020B0604020202020204" pitchFamily="34" charset="0"/>
              <a:buChar char="•"/>
            </a:pPr>
            <a:r>
              <a:rPr lang="en-CA" dirty="0">
                <a:latin typeface="Arial" panose="020B0604020202020204" pitchFamily="34" charset="0"/>
                <a:cs typeface="Arial" panose="020B0604020202020204" pitchFamily="34" charset="0"/>
              </a:rPr>
              <a:t>The </a:t>
            </a:r>
            <a:r>
              <a:rPr lang="en-CA" b="1" dirty="0">
                <a:latin typeface="Arial" panose="020B0604020202020204" pitchFamily="34" charset="0"/>
                <a:cs typeface="Arial" panose="020B0604020202020204" pitchFamily="34" charset="0"/>
              </a:rPr>
              <a:t>2019 Scotties Tournament Of Hearts </a:t>
            </a:r>
            <a:r>
              <a:rPr lang="en-CA" dirty="0">
                <a:latin typeface="Arial" panose="020B0604020202020204" pitchFamily="34" charset="0"/>
                <a:cs typeface="Arial" panose="020B0604020202020204" pitchFamily="34" charset="0"/>
              </a:rPr>
              <a:t>took place in Sydney Nova Scotia from </a:t>
            </a:r>
            <a:r>
              <a:rPr lang="en-CA" b="1" dirty="0">
                <a:latin typeface="Arial" panose="020B0604020202020204" pitchFamily="34" charset="0"/>
                <a:cs typeface="Arial" panose="020B0604020202020204" pitchFamily="34" charset="0"/>
              </a:rPr>
              <a:t>February 16 to the 24, 2019 at Centre 200</a:t>
            </a:r>
            <a:r>
              <a:rPr lang="en-CA" dirty="0">
                <a:latin typeface="Arial" panose="020B0604020202020204" pitchFamily="34" charset="0"/>
                <a:cs typeface="Arial" panose="020B0604020202020204" pitchFamily="34" charset="0"/>
              </a:rPr>
              <a:t>. </a:t>
            </a:r>
          </a:p>
          <a:p>
            <a:pPr marL="285750" indent="-285750">
              <a:spcAft>
                <a:spcPts val="1200"/>
              </a:spcAft>
              <a:buFont typeface="Arial" panose="020B0604020202020204" pitchFamily="34" charset="0"/>
              <a:buChar char="•"/>
            </a:pPr>
            <a:r>
              <a:rPr lang="en-CA" dirty="0">
                <a:latin typeface="Arial" panose="020B0604020202020204" pitchFamily="34" charset="0"/>
                <a:cs typeface="Arial" panose="020B0604020202020204" pitchFamily="34" charset="0"/>
              </a:rPr>
              <a:t>Over the 9 days of competition, Sydney hosted sixteen teams (14-member provinces and territories, Team Canada and a wild card team) in two pools of eight. </a:t>
            </a:r>
          </a:p>
          <a:p>
            <a:pPr marL="285750" indent="-285750">
              <a:spcAft>
                <a:spcPts val="1200"/>
              </a:spcAft>
              <a:buFont typeface="Arial" panose="020B0604020202020204" pitchFamily="34" charset="0"/>
              <a:buChar char="•"/>
            </a:pPr>
            <a:r>
              <a:rPr lang="en-CA" dirty="0">
                <a:latin typeface="Arial" panose="020B0604020202020204" pitchFamily="34" charset="0"/>
                <a:cs typeface="Arial" panose="020B0604020202020204" pitchFamily="34" charset="0"/>
              </a:rPr>
              <a:t>The 9 day event attracted nearly 14,000 unique spectators. </a:t>
            </a:r>
          </a:p>
          <a:p>
            <a:pPr marL="285750" indent="-285750">
              <a:spcAft>
                <a:spcPts val="1200"/>
              </a:spcAft>
              <a:buFont typeface="Arial" panose="020B0604020202020204" pitchFamily="34" charset="0"/>
              <a:buChar char="•"/>
            </a:pPr>
            <a:r>
              <a:rPr lang="en-CA" dirty="0">
                <a:latin typeface="Arial" panose="020B0604020202020204" pitchFamily="34" charset="0"/>
                <a:cs typeface="Arial" panose="020B0604020202020204" pitchFamily="34" charset="0"/>
              </a:rPr>
              <a:t>Visitors were asked about the importance of the 2019 Scotties Tournament Of Hearts in their decision to travel to Sydney. The results show that this event was the main driver for 83% of respondents, with an average importance of 9.6/10.  </a:t>
            </a:r>
          </a:p>
          <a:p>
            <a:pPr marL="285750" indent="-285750">
              <a:spcAft>
                <a:spcPts val="1200"/>
              </a:spcAft>
              <a:buFont typeface="Arial" panose="020B0604020202020204" pitchFamily="34" charset="0"/>
              <a:buChar char="•"/>
            </a:pPr>
            <a:r>
              <a:rPr lang="en-CA" dirty="0">
                <a:latin typeface="Arial" panose="020B0604020202020204" pitchFamily="34" charset="0"/>
                <a:cs typeface="Arial" panose="020B0604020202020204" pitchFamily="34" charset="0"/>
              </a:rPr>
              <a:t>In hosting the 2019 Scotties Tournament Of Hearts, the event organizers spent approximately </a:t>
            </a:r>
            <a:r>
              <a:rPr lang="en-CA" b="1" dirty="0">
                <a:latin typeface="Arial" panose="020B0604020202020204" pitchFamily="34" charset="0"/>
                <a:cs typeface="Arial" panose="020B0604020202020204" pitchFamily="34" charset="0"/>
              </a:rPr>
              <a:t>$1.2 million </a:t>
            </a:r>
            <a:r>
              <a:rPr lang="en-CA" dirty="0">
                <a:latin typeface="Arial" panose="020B0604020202020204" pitchFamily="34" charset="0"/>
                <a:cs typeface="Arial" panose="020B0604020202020204" pitchFamily="34" charset="0"/>
              </a:rPr>
              <a:t>on various goods and services to ensure the successful operation of the event. </a:t>
            </a:r>
          </a:p>
        </p:txBody>
      </p:sp>
      <p:sp>
        <p:nvSpPr>
          <p:cNvPr id="3" name="TextBox 2">
            <a:extLst>
              <a:ext uri="{FF2B5EF4-FFF2-40B4-BE49-F238E27FC236}">
                <a16:creationId xmlns:a16="http://schemas.microsoft.com/office/drawing/2014/main" id="{E7C43290-DCC3-423B-B9A7-726641F64154}"/>
              </a:ext>
            </a:extLst>
          </p:cNvPr>
          <p:cNvSpPr txBox="1"/>
          <p:nvPr/>
        </p:nvSpPr>
        <p:spPr>
          <a:xfrm>
            <a:off x="2456597" y="297987"/>
            <a:ext cx="5377218" cy="1015663"/>
          </a:xfrm>
          <a:prstGeom prst="rect">
            <a:avLst/>
          </a:prstGeom>
          <a:noFill/>
        </p:spPr>
        <p:txBody>
          <a:bodyPr wrap="square" rtlCol="0">
            <a:spAutoFit/>
          </a:bodyPr>
          <a:lstStyle/>
          <a:p>
            <a:pPr algn="ctr"/>
            <a:r>
              <a:rPr lang="en-CA" sz="6000" dirty="0">
                <a:latin typeface="Acumin Pro Condensed ExtLt" panose="020B0306020202020204" pitchFamily="34" charset="0"/>
              </a:rPr>
              <a:t>EVENT RECAP</a:t>
            </a:r>
          </a:p>
        </p:txBody>
      </p:sp>
      <p:pic>
        <p:nvPicPr>
          <p:cNvPr id="5" name="Picture 4">
            <a:extLst>
              <a:ext uri="{FF2B5EF4-FFF2-40B4-BE49-F238E27FC236}">
                <a16:creationId xmlns:a16="http://schemas.microsoft.com/office/drawing/2014/main" id="{7C16009C-4B3E-4480-BBE1-62AB198D7C5A}"/>
              </a:ext>
            </a:extLst>
          </p:cNvPr>
          <p:cNvPicPr>
            <a:picLocks noChangeAspect="1"/>
          </p:cNvPicPr>
          <p:nvPr/>
        </p:nvPicPr>
        <p:blipFill>
          <a:blip r:embed="rId2"/>
          <a:stretch>
            <a:fillRect/>
          </a:stretch>
        </p:blipFill>
        <p:spPr>
          <a:xfrm>
            <a:off x="9292447" y="2468593"/>
            <a:ext cx="2430852" cy="2430852"/>
          </a:xfrm>
          <a:prstGeom prst="rect">
            <a:avLst/>
          </a:prstGeom>
        </p:spPr>
      </p:pic>
    </p:spTree>
    <p:extLst>
      <p:ext uri="{BB962C8B-B14F-4D97-AF65-F5344CB8AC3E}">
        <p14:creationId xmlns:p14="http://schemas.microsoft.com/office/powerpoint/2010/main" val="3537200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F1EC69-0BFB-4DE8-8723-127F9C5C74D2}"/>
              </a:ext>
            </a:extLst>
          </p:cNvPr>
          <p:cNvSpPr/>
          <p:nvPr/>
        </p:nvSpPr>
        <p:spPr>
          <a:xfrm>
            <a:off x="1207614" y="1690062"/>
            <a:ext cx="7945011" cy="3477875"/>
          </a:xfrm>
          <a:prstGeom prst="rect">
            <a:avLst/>
          </a:prstGeom>
        </p:spPr>
        <p:txBody>
          <a:bodyPr wrap="square">
            <a:spAutoFit/>
          </a:bodyPr>
          <a:lstStyle/>
          <a:p>
            <a:r>
              <a:rPr lang="en-CA" sz="2000" dirty="0">
                <a:latin typeface="Arial" panose="020B0604020202020204" pitchFamily="34" charset="0"/>
                <a:cs typeface="Arial" panose="020B0604020202020204" pitchFamily="34" charset="0"/>
              </a:rPr>
              <a:t>The combined spending of out-of-town spectators, participants, media, sponsors, and other people who visited Sydney for the 2019 Scotties Tournament Of Hearts, in combination with the expenditures made by the organizers of the event, totaled:</a:t>
            </a:r>
          </a:p>
          <a:p>
            <a:endParaRPr lang="en-CA"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2400" b="1" dirty="0">
                <a:latin typeface="Arial" panose="020B0604020202020204" pitchFamily="34" charset="0"/>
                <a:cs typeface="Arial" panose="020B0604020202020204" pitchFamily="34" charset="0"/>
              </a:rPr>
              <a:t>$5.2 million </a:t>
            </a:r>
          </a:p>
          <a:p>
            <a:pPr marL="285750" indent="-285750">
              <a:buFont typeface="Arial" panose="020B0604020202020204" pitchFamily="34" charset="0"/>
              <a:buChar char="•"/>
            </a:pPr>
            <a:r>
              <a:rPr lang="en-CA" sz="2400" b="1" dirty="0">
                <a:latin typeface="Arial" panose="020B0604020202020204" pitchFamily="34" charset="0"/>
                <a:cs typeface="Arial" panose="020B0604020202020204" pitchFamily="34" charset="0"/>
              </a:rPr>
              <a:t>$7.83 million in economic activity (industry output) in Nova Scotia, </a:t>
            </a:r>
          </a:p>
          <a:p>
            <a:pPr marL="285750" indent="-285750">
              <a:buFont typeface="Arial" panose="020B0604020202020204" pitchFamily="34" charset="0"/>
              <a:buChar char="•"/>
            </a:pPr>
            <a:r>
              <a:rPr lang="en-CA" sz="2400" b="1" dirty="0">
                <a:latin typeface="Arial" panose="020B0604020202020204" pitchFamily="34" charset="0"/>
                <a:cs typeface="Arial" panose="020B0604020202020204" pitchFamily="34" charset="0"/>
              </a:rPr>
              <a:t>$6.94 million of economic activity in Sydney</a:t>
            </a:r>
          </a:p>
          <a:p>
            <a:r>
              <a:rPr lang="en-CA" sz="2400" dirty="0"/>
              <a:t> </a:t>
            </a:r>
          </a:p>
        </p:txBody>
      </p:sp>
      <p:sp>
        <p:nvSpPr>
          <p:cNvPr id="4" name="TextBox 3">
            <a:extLst>
              <a:ext uri="{FF2B5EF4-FFF2-40B4-BE49-F238E27FC236}">
                <a16:creationId xmlns:a16="http://schemas.microsoft.com/office/drawing/2014/main" id="{70ADE1AB-0CED-4248-9D4F-352930FEDFD5}"/>
              </a:ext>
            </a:extLst>
          </p:cNvPr>
          <p:cNvSpPr txBox="1"/>
          <p:nvPr/>
        </p:nvSpPr>
        <p:spPr>
          <a:xfrm>
            <a:off x="3377953" y="335845"/>
            <a:ext cx="3604334" cy="1015663"/>
          </a:xfrm>
          <a:prstGeom prst="rect">
            <a:avLst/>
          </a:prstGeom>
          <a:noFill/>
        </p:spPr>
        <p:txBody>
          <a:bodyPr wrap="square" rtlCol="0">
            <a:spAutoFit/>
          </a:bodyPr>
          <a:lstStyle/>
          <a:p>
            <a:pPr algn="ctr"/>
            <a:r>
              <a:rPr lang="en-CA" sz="6000" dirty="0">
                <a:latin typeface="Acumin Pro Condensed ExtLt" panose="020B0306020202020204" pitchFamily="34" charset="0"/>
              </a:rPr>
              <a:t>NUMBERS</a:t>
            </a:r>
          </a:p>
        </p:txBody>
      </p:sp>
      <p:pic>
        <p:nvPicPr>
          <p:cNvPr id="5" name="Picture 4">
            <a:extLst>
              <a:ext uri="{FF2B5EF4-FFF2-40B4-BE49-F238E27FC236}">
                <a16:creationId xmlns:a16="http://schemas.microsoft.com/office/drawing/2014/main" id="{B7700791-5ACB-4A43-8720-5199115AD46D}"/>
              </a:ext>
            </a:extLst>
          </p:cNvPr>
          <p:cNvPicPr>
            <a:picLocks noChangeAspect="1"/>
          </p:cNvPicPr>
          <p:nvPr/>
        </p:nvPicPr>
        <p:blipFill>
          <a:blip r:embed="rId2"/>
          <a:stretch>
            <a:fillRect/>
          </a:stretch>
        </p:blipFill>
        <p:spPr>
          <a:xfrm>
            <a:off x="9292447" y="2468593"/>
            <a:ext cx="2430852" cy="2430852"/>
          </a:xfrm>
          <a:prstGeom prst="rect">
            <a:avLst/>
          </a:prstGeom>
        </p:spPr>
      </p:pic>
    </p:spTree>
    <p:extLst>
      <p:ext uri="{BB962C8B-B14F-4D97-AF65-F5344CB8AC3E}">
        <p14:creationId xmlns:p14="http://schemas.microsoft.com/office/powerpoint/2010/main" val="1255829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F1EC69-0BFB-4DE8-8723-127F9C5C74D2}"/>
              </a:ext>
            </a:extLst>
          </p:cNvPr>
          <p:cNvSpPr/>
          <p:nvPr/>
        </p:nvSpPr>
        <p:spPr>
          <a:xfrm>
            <a:off x="1161214" y="1541289"/>
            <a:ext cx="8586634" cy="4462760"/>
          </a:xfrm>
          <a:prstGeom prst="rect">
            <a:avLst/>
          </a:prstGeom>
        </p:spPr>
        <p:txBody>
          <a:bodyPr wrap="square">
            <a:spAutoFit/>
          </a:bodyPr>
          <a:lstStyle/>
          <a:p>
            <a:r>
              <a:rPr lang="en-CA" sz="2400" dirty="0">
                <a:latin typeface="Arial" panose="020B0604020202020204" pitchFamily="34" charset="0"/>
                <a:cs typeface="Arial" panose="020B0604020202020204" pitchFamily="34" charset="0"/>
              </a:rPr>
              <a:t>These expenditures supported:</a:t>
            </a:r>
          </a:p>
          <a:p>
            <a:pPr marL="285750" indent="-285750">
              <a:buFont typeface="Arial" panose="020B0604020202020204" pitchFamily="34" charset="0"/>
              <a:buChar char="•"/>
            </a:pPr>
            <a:r>
              <a:rPr lang="en-CA" sz="2400" b="1" dirty="0">
                <a:latin typeface="Arial" panose="020B0604020202020204" pitchFamily="34" charset="0"/>
                <a:cs typeface="Arial" panose="020B0604020202020204" pitchFamily="34" charset="0"/>
              </a:rPr>
              <a:t>$2.6 million in wages and salaries in the province and </a:t>
            </a:r>
          </a:p>
          <a:p>
            <a:pPr marL="285750" indent="-285750">
              <a:spcAft>
                <a:spcPts val="1200"/>
              </a:spcAft>
              <a:buFont typeface="Arial" panose="020B0604020202020204" pitchFamily="34" charset="0"/>
              <a:buChar char="•"/>
            </a:pPr>
            <a:r>
              <a:rPr lang="en-CA" sz="2400" b="1" dirty="0">
                <a:latin typeface="Arial" panose="020B0604020202020204" pitchFamily="34" charset="0"/>
                <a:cs typeface="Arial" panose="020B0604020202020204" pitchFamily="34" charset="0"/>
              </a:rPr>
              <a:t>$2.3 million in wages and salaries were supported in Sydney</a:t>
            </a:r>
            <a:endParaRPr lang="en-CA" sz="2400" dirty="0">
              <a:latin typeface="Arial" panose="020B0604020202020204" pitchFamily="34" charset="0"/>
              <a:cs typeface="Arial" panose="020B0604020202020204" pitchFamily="34" charset="0"/>
            </a:endParaRPr>
          </a:p>
          <a:p>
            <a:r>
              <a:rPr lang="en-CA" sz="2400" dirty="0">
                <a:latin typeface="Arial" panose="020B0604020202020204" pitchFamily="34" charset="0"/>
                <a:cs typeface="Arial" panose="020B0604020202020204" pitchFamily="34" charset="0"/>
              </a:rPr>
              <a:t>The total net economic activity (GDP) generated by the</a:t>
            </a:r>
          </a:p>
          <a:p>
            <a:r>
              <a:rPr lang="en-CA" sz="2400" dirty="0">
                <a:latin typeface="Arial" panose="020B0604020202020204" pitchFamily="34" charset="0"/>
                <a:cs typeface="Arial" panose="020B0604020202020204" pitchFamily="34" charset="0"/>
              </a:rPr>
              <a:t> 2019 Scotties Tournament Of Hearts was:   </a:t>
            </a:r>
          </a:p>
          <a:p>
            <a:r>
              <a:rPr lang="en-CA" sz="2400" b="1" dirty="0">
                <a:latin typeface="Arial" panose="020B0604020202020204" pitchFamily="34" charset="0"/>
                <a:cs typeface="Arial" panose="020B0604020202020204" pitchFamily="34" charset="0"/>
              </a:rPr>
              <a:t>• $4.95 million for Canada as a whole </a:t>
            </a:r>
          </a:p>
          <a:p>
            <a:r>
              <a:rPr lang="en-CA" sz="2400" b="1" dirty="0">
                <a:latin typeface="Arial" panose="020B0604020202020204" pitchFamily="34" charset="0"/>
                <a:cs typeface="Arial" panose="020B0604020202020204" pitchFamily="34" charset="0"/>
              </a:rPr>
              <a:t>• $4.1 million for the Province of Nova Scotia </a:t>
            </a:r>
          </a:p>
          <a:p>
            <a:pPr>
              <a:spcAft>
                <a:spcPts val="1200"/>
              </a:spcAft>
            </a:pPr>
            <a:r>
              <a:rPr lang="en-CA" sz="2400" b="1" dirty="0">
                <a:latin typeface="Arial" panose="020B0604020202020204" pitchFamily="34" charset="0"/>
                <a:cs typeface="Arial" panose="020B0604020202020204" pitchFamily="34" charset="0"/>
              </a:rPr>
              <a:t>• $3.4 million for Sydney </a:t>
            </a:r>
            <a:endParaRPr lang="en-CA" sz="2400" dirty="0">
              <a:latin typeface="Arial" panose="020B0604020202020204" pitchFamily="34" charset="0"/>
              <a:cs typeface="Arial" panose="020B0604020202020204" pitchFamily="34" charset="0"/>
            </a:endParaRPr>
          </a:p>
          <a:p>
            <a:r>
              <a:rPr lang="en-CA" sz="2400" dirty="0">
                <a:latin typeface="Arial" panose="020B0604020202020204" pitchFamily="34" charset="0"/>
                <a:cs typeface="Arial" panose="020B0604020202020204" pitchFamily="34" charset="0"/>
              </a:rPr>
              <a:t>The 2019 Scotties Tournament Of Hearts supported tax revenues totaling </a:t>
            </a:r>
            <a:r>
              <a:rPr lang="en-CA" sz="2400" b="1" dirty="0">
                <a:latin typeface="Arial" panose="020B0604020202020204" pitchFamily="34" charset="0"/>
                <a:cs typeface="Arial" panose="020B0604020202020204" pitchFamily="34" charset="0"/>
              </a:rPr>
              <a:t>$1.5 million across Canada. </a:t>
            </a:r>
          </a:p>
        </p:txBody>
      </p:sp>
      <p:sp>
        <p:nvSpPr>
          <p:cNvPr id="4" name="TextBox 3">
            <a:extLst>
              <a:ext uri="{FF2B5EF4-FFF2-40B4-BE49-F238E27FC236}">
                <a16:creationId xmlns:a16="http://schemas.microsoft.com/office/drawing/2014/main" id="{56EBAAB3-F136-41BF-A349-61CC66B6EDF0}"/>
              </a:ext>
            </a:extLst>
          </p:cNvPr>
          <p:cNvSpPr txBox="1"/>
          <p:nvPr/>
        </p:nvSpPr>
        <p:spPr>
          <a:xfrm>
            <a:off x="3377953" y="335845"/>
            <a:ext cx="3604334" cy="1015663"/>
          </a:xfrm>
          <a:prstGeom prst="rect">
            <a:avLst/>
          </a:prstGeom>
          <a:noFill/>
        </p:spPr>
        <p:txBody>
          <a:bodyPr wrap="square" rtlCol="0">
            <a:spAutoFit/>
          </a:bodyPr>
          <a:lstStyle/>
          <a:p>
            <a:pPr algn="ctr"/>
            <a:r>
              <a:rPr lang="en-CA" sz="6000" dirty="0">
                <a:latin typeface="Acumin Pro Condensed ExtLt" panose="020B0306020202020204" pitchFamily="34" charset="0"/>
              </a:rPr>
              <a:t>NUMBERS</a:t>
            </a:r>
          </a:p>
        </p:txBody>
      </p:sp>
      <p:pic>
        <p:nvPicPr>
          <p:cNvPr id="5" name="Picture 4">
            <a:extLst>
              <a:ext uri="{FF2B5EF4-FFF2-40B4-BE49-F238E27FC236}">
                <a16:creationId xmlns:a16="http://schemas.microsoft.com/office/drawing/2014/main" id="{029BE102-D00D-4EFA-8FAE-277B952DDB31}"/>
              </a:ext>
            </a:extLst>
          </p:cNvPr>
          <p:cNvPicPr>
            <a:picLocks noChangeAspect="1"/>
          </p:cNvPicPr>
          <p:nvPr/>
        </p:nvPicPr>
        <p:blipFill>
          <a:blip r:embed="rId2"/>
          <a:stretch>
            <a:fillRect/>
          </a:stretch>
        </p:blipFill>
        <p:spPr>
          <a:xfrm>
            <a:off x="9292447" y="2468593"/>
            <a:ext cx="2430852" cy="2430852"/>
          </a:xfrm>
          <a:prstGeom prst="rect">
            <a:avLst/>
          </a:prstGeom>
        </p:spPr>
      </p:pic>
    </p:spTree>
    <p:extLst>
      <p:ext uri="{BB962C8B-B14F-4D97-AF65-F5344CB8AC3E}">
        <p14:creationId xmlns:p14="http://schemas.microsoft.com/office/powerpoint/2010/main" val="1175876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4DF4A0-D0C0-4FB5-8499-6FC1853483A9}"/>
              </a:ext>
            </a:extLst>
          </p:cNvPr>
          <p:cNvSpPr/>
          <p:nvPr/>
        </p:nvSpPr>
        <p:spPr>
          <a:xfrm>
            <a:off x="522526" y="1460881"/>
            <a:ext cx="8699112" cy="5169107"/>
          </a:xfrm>
          <a:prstGeom prst="rect">
            <a:avLst/>
          </a:prstGeom>
        </p:spPr>
        <p:txBody>
          <a:bodyPr wrap="square">
            <a:spAutoFit/>
          </a:bodyPr>
          <a:lstStyle/>
          <a:p>
            <a:pPr lvl="0">
              <a:lnSpc>
                <a:spcPct val="107000"/>
              </a:lnSpc>
              <a:spcBef>
                <a:spcPts val="600"/>
              </a:spcBef>
              <a:spcAft>
                <a:spcPts val="600"/>
              </a:spcAft>
            </a:pPr>
            <a:r>
              <a:rPr lang="en-CA" dirty="0">
                <a:latin typeface="Arial" panose="020B0604020202020204" pitchFamily="34" charset="0"/>
                <a:cs typeface="Arial" panose="020B0604020202020204" pitchFamily="34" charset="0"/>
              </a:rPr>
              <a:t>Attendance for the week was just under </a:t>
            </a:r>
            <a:r>
              <a:rPr lang="en-CA" b="1" dirty="0">
                <a:latin typeface="Arial" panose="020B0604020202020204" pitchFamily="34" charset="0"/>
                <a:cs typeface="Arial" panose="020B0604020202020204" pitchFamily="34" charset="0"/>
              </a:rPr>
              <a:t>47,000 people </a:t>
            </a:r>
          </a:p>
          <a:p>
            <a:pPr marL="914400" lvl="3" indent="-285750">
              <a:lnSpc>
                <a:spcPct val="107000"/>
              </a:lnSpc>
              <a:spcBef>
                <a:spcPts val="600"/>
              </a:spcBef>
              <a:spcAft>
                <a:spcPts val="600"/>
              </a:spcAft>
              <a:buFont typeface="Arial" panose="020B0604020202020204" pitchFamily="34" charset="0"/>
              <a:buChar char="•"/>
            </a:pPr>
            <a:r>
              <a:rPr lang="en-CA" b="1" dirty="0">
                <a:latin typeface="Arial" panose="020B0604020202020204" pitchFamily="34" charset="0"/>
                <a:cs typeface="Arial" panose="020B0604020202020204" pitchFamily="34" charset="0"/>
              </a:rPr>
              <a:t>85% came from Nova Scotia and of that number just over 40% came from the CBRM</a:t>
            </a:r>
          </a:p>
          <a:p>
            <a:pPr>
              <a:lnSpc>
                <a:spcPct val="107000"/>
              </a:lnSpc>
              <a:spcBef>
                <a:spcPts val="600"/>
              </a:spcBef>
              <a:spcAft>
                <a:spcPts val="600"/>
              </a:spcAft>
            </a:pPr>
            <a:r>
              <a:rPr lang="en-CA" dirty="0">
                <a:latin typeface="Arial" panose="020B0604020202020204" pitchFamily="34" charset="0"/>
                <a:cs typeface="Arial" panose="020B0604020202020204" pitchFamily="34" charset="0"/>
              </a:rPr>
              <a:t>TSN provided coverage of all of the draws which brought a great deal of exposure to the CBRM. They were impressed by C200 and the area in general. The overall average per minute audience (AMA) was </a:t>
            </a:r>
            <a:r>
              <a:rPr lang="en-CA" b="1" dirty="0">
                <a:latin typeface="Arial" panose="020B0604020202020204" pitchFamily="34" charset="0"/>
                <a:cs typeface="Arial" panose="020B0604020202020204" pitchFamily="34" charset="0"/>
              </a:rPr>
              <a:t>352,000</a:t>
            </a:r>
            <a:r>
              <a:rPr lang="en-CA" dirty="0">
                <a:latin typeface="Arial" panose="020B0604020202020204" pitchFamily="34" charset="0"/>
                <a:cs typeface="Arial" panose="020B0604020202020204" pitchFamily="34" charset="0"/>
              </a:rPr>
              <a:t>. The playoffs and the finals had a 574,000 AMA.</a:t>
            </a:r>
          </a:p>
          <a:p>
            <a:pPr>
              <a:lnSpc>
                <a:spcPct val="107000"/>
              </a:lnSpc>
              <a:spcBef>
                <a:spcPts val="600"/>
              </a:spcBef>
              <a:spcAft>
                <a:spcPts val="600"/>
              </a:spcAft>
            </a:pPr>
            <a:r>
              <a:rPr lang="en-CA" dirty="0">
                <a:latin typeface="Arial" panose="020B0604020202020204" pitchFamily="34" charset="0"/>
                <a:cs typeface="Arial" panose="020B0604020202020204" pitchFamily="34" charset="0"/>
              </a:rPr>
              <a:t>The gold medal final average was </a:t>
            </a:r>
            <a:r>
              <a:rPr lang="en-CA" b="1" dirty="0">
                <a:latin typeface="Arial" panose="020B0604020202020204" pitchFamily="34" charset="0"/>
                <a:cs typeface="Arial" panose="020B0604020202020204" pitchFamily="34" charset="0"/>
              </a:rPr>
              <a:t>762,00</a:t>
            </a:r>
            <a:r>
              <a:rPr lang="en-CA" dirty="0">
                <a:latin typeface="Arial" panose="020B0604020202020204" pitchFamily="34" charset="0"/>
                <a:cs typeface="Arial" panose="020B0604020202020204" pitchFamily="34" charset="0"/>
              </a:rPr>
              <a:t> AMA compared to 620,000 the previous year. </a:t>
            </a:r>
          </a:p>
          <a:p>
            <a:pPr>
              <a:lnSpc>
                <a:spcPct val="107000"/>
              </a:lnSpc>
              <a:spcBef>
                <a:spcPts val="600"/>
              </a:spcBef>
              <a:spcAft>
                <a:spcPts val="600"/>
              </a:spcAft>
            </a:pPr>
            <a:r>
              <a:rPr lang="en-CA" dirty="0">
                <a:latin typeface="Arial" panose="020B0604020202020204" pitchFamily="34" charset="0"/>
                <a:cs typeface="Arial" panose="020B0604020202020204" pitchFamily="34" charset="0"/>
              </a:rPr>
              <a:t>At one point during the final it was recorded that over </a:t>
            </a:r>
            <a:r>
              <a:rPr lang="en-CA" b="1" dirty="0">
                <a:latin typeface="Arial" panose="020B0604020202020204" pitchFamily="34" charset="0"/>
                <a:cs typeface="Arial" panose="020B0604020202020204" pitchFamily="34" charset="0"/>
              </a:rPr>
              <a:t>1M people were tuned in. </a:t>
            </a:r>
            <a:r>
              <a:rPr lang="en-CA" dirty="0">
                <a:latin typeface="Arial" panose="020B0604020202020204" pitchFamily="34" charset="0"/>
                <a:cs typeface="Arial" panose="020B0604020202020204" pitchFamily="34" charset="0"/>
              </a:rPr>
              <a:t>One final comparison overall cumulative numbers STOH this year 6,696,000. This was higher that Penticton in 2018 6,523,000 and St. </a:t>
            </a:r>
            <a:r>
              <a:rPr lang="en-CA" dirty="0" err="1">
                <a:latin typeface="Arial" panose="020B0604020202020204" pitchFamily="34" charset="0"/>
                <a:cs typeface="Arial" panose="020B0604020202020204" pitchFamily="34" charset="0"/>
              </a:rPr>
              <a:t>Catherines</a:t>
            </a:r>
            <a:r>
              <a:rPr lang="en-CA" dirty="0">
                <a:latin typeface="Arial" panose="020B0604020202020204" pitchFamily="34" charset="0"/>
                <a:cs typeface="Arial" panose="020B0604020202020204" pitchFamily="34" charset="0"/>
              </a:rPr>
              <a:t> in 2017 6,208,000. </a:t>
            </a:r>
          </a:p>
          <a:p>
            <a:pPr>
              <a:lnSpc>
                <a:spcPct val="107000"/>
              </a:lnSpc>
              <a:spcBef>
                <a:spcPts val="600"/>
              </a:spcBef>
              <a:spcAft>
                <a:spcPts val="600"/>
              </a:spcAft>
            </a:pPr>
            <a:r>
              <a:rPr lang="en-CA" dirty="0">
                <a:latin typeface="Arial" panose="020B0604020202020204" pitchFamily="34" charset="0"/>
                <a:cs typeface="Arial" panose="020B0604020202020204" pitchFamily="34" charset="0"/>
              </a:rPr>
              <a:t>It is also noteworthy that the STOH also outdrew The Brier final in Brandon 671,000.</a:t>
            </a:r>
          </a:p>
          <a:p>
            <a:pPr lvl="0">
              <a:lnSpc>
                <a:spcPct val="107000"/>
              </a:lnSpc>
              <a:spcAft>
                <a:spcPts val="800"/>
              </a:spcAft>
            </a:pPr>
            <a:endParaRPr lang="en-CA"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D005A94-D9D9-4B6D-B214-8E6DA7070320}"/>
              </a:ext>
            </a:extLst>
          </p:cNvPr>
          <p:cNvSpPr txBox="1"/>
          <p:nvPr/>
        </p:nvSpPr>
        <p:spPr>
          <a:xfrm>
            <a:off x="1310185" y="306613"/>
            <a:ext cx="7982262" cy="1015663"/>
          </a:xfrm>
          <a:prstGeom prst="rect">
            <a:avLst/>
          </a:prstGeom>
          <a:noFill/>
        </p:spPr>
        <p:txBody>
          <a:bodyPr wrap="square" rtlCol="0">
            <a:spAutoFit/>
          </a:bodyPr>
          <a:lstStyle/>
          <a:p>
            <a:pPr algn="ctr"/>
            <a:r>
              <a:rPr lang="en-CA" sz="6000" dirty="0">
                <a:latin typeface="Acumin Pro Condensed ExtLt" panose="020B0306020202020204" pitchFamily="34" charset="0"/>
              </a:rPr>
              <a:t>ATTENDANCE &amp; MEDIA</a:t>
            </a:r>
          </a:p>
        </p:txBody>
      </p:sp>
      <p:pic>
        <p:nvPicPr>
          <p:cNvPr id="5" name="Picture 4">
            <a:extLst>
              <a:ext uri="{FF2B5EF4-FFF2-40B4-BE49-F238E27FC236}">
                <a16:creationId xmlns:a16="http://schemas.microsoft.com/office/drawing/2014/main" id="{3122D773-216C-49D9-81EA-3A4F9549FE47}"/>
              </a:ext>
            </a:extLst>
          </p:cNvPr>
          <p:cNvPicPr>
            <a:picLocks noChangeAspect="1"/>
          </p:cNvPicPr>
          <p:nvPr/>
        </p:nvPicPr>
        <p:blipFill>
          <a:blip r:embed="rId2"/>
          <a:stretch>
            <a:fillRect/>
          </a:stretch>
        </p:blipFill>
        <p:spPr>
          <a:xfrm>
            <a:off x="9292447" y="2468593"/>
            <a:ext cx="2430852" cy="2430852"/>
          </a:xfrm>
          <a:prstGeom prst="rect">
            <a:avLst/>
          </a:prstGeom>
        </p:spPr>
      </p:pic>
    </p:spTree>
    <p:extLst>
      <p:ext uri="{BB962C8B-B14F-4D97-AF65-F5344CB8AC3E}">
        <p14:creationId xmlns:p14="http://schemas.microsoft.com/office/powerpoint/2010/main" val="412797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4DF4A0-D0C0-4FB5-8499-6FC1853483A9}"/>
              </a:ext>
            </a:extLst>
          </p:cNvPr>
          <p:cNvSpPr/>
          <p:nvPr/>
        </p:nvSpPr>
        <p:spPr>
          <a:xfrm>
            <a:off x="1063644" y="1398425"/>
            <a:ext cx="7856069" cy="4571188"/>
          </a:xfrm>
          <a:prstGeom prst="rect">
            <a:avLst/>
          </a:prstGeom>
        </p:spPr>
        <p:txBody>
          <a:bodyPr wrap="square">
            <a:spAutoFit/>
          </a:bodyPr>
          <a:lstStyle/>
          <a:p>
            <a:pPr marL="285750" lvl="0" indent="-285750">
              <a:lnSpc>
                <a:spcPct val="107000"/>
              </a:lnSpc>
              <a:spcAft>
                <a:spcPts val="800"/>
              </a:spcAft>
              <a:buFont typeface="Arial" panose="020B0604020202020204" pitchFamily="34" charset="0"/>
              <a:buChar char="•"/>
            </a:pPr>
            <a:r>
              <a:rPr lang="en-CA" sz="2000" dirty="0">
                <a:latin typeface="Arial" panose="020B0604020202020204" pitchFamily="34" charset="0"/>
                <a:ea typeface="Calibri" panose="020F0502020204030204" pitchFamily="34" charset="0"/>
                <a:cs typeface="Arial" panose="020B0604020202020204" pitchFamily="34" charset="0"/>
              </a:rPr>
              <a:t>There were </a:t>
            </a:r>
            <a:r>
              <a:rPr lang="en-CA" sz="2000" b="1" dirty="0">
                <a:latin typeface="Arial" panose="020B0604020202020204" pitchFamily="34" charset="0"/>
                <a:ea typeface="Calibri" panose="020F0502020204030204" pitchFamily="34" charset="0"/>
                <a:cs typeface="Arial" panose="020B0604020202020204" pitchFamily="34" charset="0"/>
              </a:rPr>
              <a:t>370 volunteers </a:t>
            </a:r>
            <a:r>
              <a:rPr lang="en-CA" sz="2000" dirty="0">
                <a:latin typeface="Arial" panose="020B0604020202020204" pitchFamily="34" charset="0"/>
                <a:ea typeface="Calibri" panose="020F0502020204030204" pitchFamily="34" charset="0"/>
                <a:cs typeface="Arial" panose="020B0604020202020204" pitchFamily="34" charset="0"/>
              </a:rPr>
              <a:t>led by 3 vice-chairs and 12 directors.</a:t>
            </a:r>
          </a:p>
          <a:p>
            <a:pPr marL="285750" lvl="0" indent="-285750">
              <a:lnSpc>
                <a:spcPct val="107000"/>
              </a:lnSpc>
              <a:spcAft>
                <a:spcPts val="800"/>
              </a:spcAft>
              <a:buFont typeface="Arial" panose="020B0604020202020204" pitchFamily="34" charset="0"/>
              <a:buChar char="•"/>
            </a:pPr>
            <a:r>
              <a:rPr lang="en-CA" sz="2000" dirty="0">
                <a:latin typeface="Arial" panose="020B0604020202020204" pitchFamily="34" charset="0"/>
                <a:ea typeface="Calibri" panose="020F0502020204030204" pitchFamily="34" charset="0"/>
                <a:cs typeface="Arial" panose="020B0604020202020204" pitchFamily="34" charset="0"/>
              </a:rPr>
              <a:t>Most typically worked between 16 and 25 hours for the week although the ice crew probably worked closer to 40-60 hours for the week.  Each paid a $100 commitment fee.</a:t>
            </a:r>
          </a:p>
          <a:p>
            <a:pPr marL="285750" lvl="0" indent="-285750">
              <a:lnSpc>
                <a:spcPct val="107000"/>
              </a:lnSpc>
              <a:spcAft>
                <a:spcPts val="800"/>
              </a:spcAft>
              <a:buFont typeface="Arial" panose="020B0604020202020204" pitchFamily="34" charset="0"/>
              <a:buChar char="•"/>
            </a:pPr>
            <a:r>
              <a:rPr lang="en-CA" sz="2000" dirty="0">
                <a:latin typeface="Arial" panose="020B0604020202020204" pitchFamily="34" charset="0"/>
                <a:ea typeface="Calibri" panose="020F0502020204030204" pitchFamily="34" charset="0"/>
                <a:cs typeface="Arial" panose="020B0604020202020204" pitchFamily="34" charset="0"/>
              </a:rPr>
              <a:t>The breakdown of the volunteers was </a:t>
            </a:r>
            <a:r>
              <a:rPr lang="en-CA" sz="2000" b="1" dirty="0">
                <a:latin typeface="Arial" panose="020B0604020202020204" pitchFamily="34" charset="0"/>
                <a:ea typeface="Calibri" panose="020F0502020204030204" pitchFamily="34" charset="0"/>
                <a:cs typeface="Arial" panose="020B0604020202020204" pitchFamily="34" charset="0"/>
              </a:rPr>
              <a:t>351 from Nova Scotia, 209 of those from the CBRM</a:t>
            </a:r>
            <a:r>
              <a:rPr lang="en-CA" sz="2000" dirty="0">
                <a:latin typeface="Arial" panose="020B0604020202020204" pitchFamily="34" charset="0"/>
                <a:ea typeface="Calibri" panose="020F0502020204030204" pitchFamily="34" charset="0"/>
                <a:cs typeface="Arial" panose="020B0604020202020204" pitchFamily="34" charset="0"/>
              </a:rPr>
              <a:t>. </a:t>
            </a:r>
          </a:p>
          <a:p>
            <a:pPr lvl="0"/>
            <a:r>
              <a:rPr lang="en-CA" sz="2000" dirty="0">
                <a:latin typeface="Arial" panose="020B0604020202020204" pitchFamily="34" charset="0"/>
                <a:ea typeface="Calibri" panose="020F0502020204030204" pitchFamily="34" charset="0"/>
                <a:cs typeface="Arial" panose="020B0604020202020204" pitchFamily="34" charset="0"/>
              </a:rPr>
              <a:t>		71 from the Sydney Curling Club,</a:t>
            </a:r>
          </a:p>
          <a:p>
            <a:pPr lvl="0"/>
            <a:r>
              <a:rPr lang="en-CA" sz="2000" dirty="0">
                <a:latin typeface="Arial" panose="020B0604020202020204" pitchFamily="34" charset="0"/>
                <a:ea typeface="Calibri" panose="020F0502020204030204" pitchFamily="34" charset="0"/>
                <a:cs typeface="Arial" panose="020B0604020202020204" pitchFamily="34" charset="0"/>
              </a:rPr>
              <a:t>		24 from the Schooner Club and </a:t>
            </a:r>
          </a:p>
          <a:p>
            <a:pPr lvl="0"/>
            <a:r>
              <a:rPr lang="en-CA" sz="2000" dirty="0">
                <a:latin typeface="Arial" panose="020B0604020202020204" pitchFamily="34" charset="0"/>
                <a:ea typeface="Calibri" panose="020F0502020204030204" pitchFamily="34" charset="0"/>
                <a:cs typeface="Arial" panose="020B0604020202020204" pitchFamily="34" charset="0"/>
              </a:rPr>
              <a:t>		3 from </a:t>
            </a:r>
            <a:r>
              <a:rPr lang="en-CA" sz="2000" dirty="0" err="1">
                <a:latin typeface="Arial" panose="020B0604020202020204" pitchFamily="34" charset="0"/>
                <a:ea typeface="Calibri" panose="020F0502020204030204" pitchFamily="34" charset="0"/>
                <a:cs typeface="Arial" panose="020B0604020202020204" pitchFamily="34" charset="0"/>
              </a:rPr>
              <a:t>Baddeck</a:t>
            </a:r>
            <a:endParaRPr lang="en-CA" sz="2000" dirty="0">
              <a:latin typeface="Arial" panose="020B0604020202020204" pitchFamily="34" charset="0"/>
              <a:ea typeface="Calibri" panose="020F0502020204030204" pitchFamily="34" charset="0"/>
              <a:cs typeface="Arial" panose="020B0604020202020204" pitchFamily="34" charset="0"/>
            </a:endParaRPr>
          </a:p>
          <a:p>
            <a:pPr lvl="0"/>
            <a:endParaRPr lang="en-CA" sz="2000" dirty="0">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800"/>
              </a:spcAft>
            </a:pPr>
            <a:r>
              <a:rPr lang="en-CA" sz="2000" dirty="0">
                <a:latin typeface="Arial" panose="020B0604020202020204" pitchFamily="34" charset="0"/>
                <a:ea typeface="Calibri" panose="020F0502020204030204" pitchFamily="34" charset="0"/>
                <a:cs typeface="Arial" panose="020B0604020202020204" pitchFamily="34" charset="0"/>
              </a:rPr>
              <a:t>Our volunteers were outstanding during the event and performed well beyond what was required. Feedback from athletes, officials and the host media partner was extremely positive.</a:t>
            </a:r>
          </a:p>
        </p:txBody>
      </p:sp>
      <p:pic>
        <p:nvPicPr>
          <p:cNvPr id="4" name="Picture 3">
            <a:extLst>
              <a:ext uri="{FF2B5EF4-FFF2-40B4-BE49-F238E27FC236}">
                <a16:creationId xmlns:a16="http://schemas.microsoft.com/office/drawing/2014/main" id="{A8B8C12F-4298-439D-AFEA-E580C6610A04}"/>
              </a:ext>
            </a:extLst>
          </p:cNvPr>
          <p:cNvPicPr>
            <a:picLocks noChangeAspect="1"/>
          </p:cNvPicPr>
          <p:nvPr/>
        </p:nvPicPr>
        <p:blipFill>
          <a:blip r:embed="rId2"/>
          <a:stretch>
            <a:fillRect/>
          </a:stretch>
        </p:blipFill>
        <p:spPr>
          <a:xfrm>
            <a:off x="9292447" y="2468593"/>
            <a:ext cx="2430852" cy="2430852"/>
          </a:xfrm>
          <a:prstGeom prst="rect">
            <a:avLst/>
          </a:prstGeom>
        </p:spPr>
      </p:pic>
      <p:sp>
        <p:nvSpPr>
          <p:cNvPr id="5" name="TextBox 4">
            <a:extLst>
              <a:ext uri="{FF2B5EF4-FFF2-40B4-BE49-F238E27FC236}">
                <a16:creationId xmlns:a16="http://schemas.microsoft.com/office/drawing/2014/main" id="{10C51B52-3777-4883-83F2-D913EFBC6DAD}"/>
              </a:ext>
            </a:extLst>
          </p:cNvPr>
          <p:cNvSpPr txBox="1"/>
          <p:nvPr/>
        </p:nvSpPr>
        <p:spPr>
          <a:xfrm>
            <a:off x="846161" y="198926"/>
            <a:ext cx="8311487" cy="1015663"/>
          </a:xfrm>
          <a:prstGeom prst="rect">
            <a:avLst/>
          </a:prstGeom>
          <a:noFill/>
        </p:spPr>
        <p:txBody>
          <a:bodyPr wrap="square" rtlCol="0">
            <a:spAutoFit/>
          </a:bodyPr>
          <a:lstStyle/>
          <a:p>
            <a:pPr algn="ctr"/>
            <a:r>
              <a:rPr lang="en-CA" sz="6000" dirty="0">
                <a:latin typeface="Acumin Pro Condensed ExtLt" panose="020B0306020202020204" pitchFamily="34" charset="0"/>
              </a:rPr>
              <a:t>VOLUNTEERS: The Heart</a:t>
            </a:r>
          </a:p>
        </p:txBody>
      </p:sp>
    </p:spTree>
    <p:extLst>
      <p:ext uri="{BB962C8B-B14F-4D97-AF65-F5344CB8AC3E}">
        <p14:creationId xmlns:p14="http://schemas.microsoft.com/office/powerpoint/2010/main" val="2473845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E54B320-4B05-42CD-BED1-622EBC02FA17}"/>
              </a:ext>
            </a:extLst>
          </p:cNvPr>
          <p:cNvPicPr>
            <a:picLocks noChangeAspect="1"/>
          </p:cNvPicPr>
          <p:nvPr/>
        </p:nvPicPr>
        <p:blipFill rotWithShape="1">
          <a:blip r:embed="rId2"/>
          <a:srcRect r="-3" b="14469"/>
          <a:stretch/>
        </p:blipFill>
        <p:spPr>
          <a:xfrm>
            <a:off x="5622232" y="0"/>
            <a:ext cx="6569769" cy="3750724"/>
          </a:xfrm>
          <a:custGeom>
            <a:avLst/>
            <a:gdLst>
              <a:gd name="connsiteX0" fmla="*/ 1738471 w 6569769"/>
              <a:gd name="connsiteY0" fmla="*/ 0 h 3750734"/>
              <a:gd name="connsiteX1" fmla="*/ 6569769 w 6569769"/>
              <a:gd name="connsiteY1" fmla="*/ 0 h 3750734"/>
              <a:gd name="connsiteX2" fmla="*/ 6569769 w 6569769"/>
              <a:gd name="connsiteY2" fmla="*/ 3750734 h 3750734"/>
              <a:gd name="connsiteX3" fmla="*/ 0 w 6569769"/>
              <a:gd name="connsiteY3" fmla="*/ 3750734 h 3750734"/>
            </a:gdLst>
            <a:ahLst/>
            <a:cxnLst>
              <a:cxn ang="0">
                <a:pos x="connsiteX0" y="connsiteY0"/>
              </a:cxn>
              <a:cxn ang="0">
                <a:pos x="connsiteX1" y="connsiteY1"/>
              </a:cxn>
              <a:cxn ang="0">
                <a:pos x="connsiteX2" y="connsiteY2"/>
              </a:cxn>
              <a:cxn ang="0">
                <a:pos x="connsiteX3" y="connsiteY3"/>
              </a:cxn>
            </a:cxnLst>
            <a:rect l="l" t="t" r="r" b="b"/>
            <a:pathLst>
              <a:path w="6569769" h="3750734">
                <a:moveTo>
                  <a:pt x="1738471" y="0"/>
                </a:moveTo>
                <a:lnTo>
                  <a:pt x="6569769" y="0"/>
                </a:lnTo>
                <a:lnTo>
                  <a:pt x="6569769" y="3750734"/>
                </a:lnTo>
                <a:lnTo>
                  <a:pt x="0" y="3750734"/>
                </a:lnTo>
                <a:close/>
              </a:path>
            </a:pathLst>
          </a:custGeom>
        </p:spPr>
      </p:pic>
      <p:pic>
        <p:nvPicPr>
          <p:cNvPr id="5" name="Picture 2" descr="http://www.nathantrust.com/wp-content/uploads/2014/03/partnership-2.jpg">
            <a:extLst>
              <a:ext uri="{FF2B5EF4-FFF2-40B4-BE49-F238E27FC236}">
                <a16:creationId xmlns:a16="http://schemas.microsoft.com/office/drawing/2014/main" id="{E817C9A9-92F0-4967-BB72-EA5ADEE3BAB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175" b="15905"/>
          <a:stretch/>
        </p:blipFill>
        <p:spPr bwMode="auto">
          <a:xfrm>
            <a:off x="4182011" y="3887894"/>
            <a:ext cx="8009991" cy="2970106"/>
          </a:xfrm>
          <a:custGeom>
            <a:avLst/>
            <a:gdLst>
              <a:gd name="connsiteX0" fmla="*/ 1376648 w 8009991"/>
              <a:gd name="connsiteY0" fmla="*/ 0 h 2970106"/>
              <a:gd name="connsiteX1" fmla="*/ 8009991 w 8009991"/>
              <a:gd name="connsiteY1" fmla="*/ 0 h 2970106"/>
              <a:gd name="connsiteX2" fmla="*/ 8009991 w 8009991"/>
              <a:gd name="connsiteY2" fmla="*/ 2970106 h 2970106"/>
              <a:gd name="connsiteX3" fmla="*/ 0 w 8009991"/>
              <a:gd name="connsiteY3" fmla="*/ 2970106 h 2970106"/>
            </a:gdLst>
            <a:ahLst/>
            <a:cxnLst>
              <a:cxn ang="0">
                <a:pos x="connsiteX0" y="connsiteY0"/>
              </a:cxn>
              <a:cxn ang="0">
                <a:pos x="connsiteX1" y="connsiteY1"/>
              </a:cxn>
              <a:cxn ang="0">
                <a:pos x="connsiteX2" y="connsiteY2"/>
              </a:cxn>
              <a:cxn ang="0">
                <a:pos x="connsiteX3" y="connsiteY3"/>
              </a:cxn>
            </a:cxnLst>
            <a:rect l="l" t="t" r="r" b="b"/>
            <a:pathLst>
              <a:path w="8009991" h="2970106">
                <a:moveTo>
                  <a:pt x="1376648" y="0"/>
                </a:moveTo>
                <a:lnTo>
                  <a:pt x="8009991" y="0"/>
                </a:lnTo>
                <a:lnTo>
                  <a:pt x="8009991" y="2970106"/>
                </a:lnTo>
                <a:lnTo>
                  <a:pt x="0" y="2970106"/>
                </a:lnTo>
                <a:close/>
              </a:path>
            </a:pathLst>
          </a:cu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383CAE6-0DC3-42A6-9B8E-53BBB2BEF03D}"/>
              </a:ext>
            </a:extLst>
          </p:cNvPr>
          <p:cNvPicPr>
            <a:picLocks noChangeAspect="1"/>
          </p:cNvPicPr>
          <p:nvPr/>
        </p:nvPicPr>
        <p:blipFill rotWithShape="1">
          <a:blip r:embed="rId4"/>
          <a:srcRect l="13122" r="13848" b="-1"/>
          <a:stretch/>
        </p:blipFill>
        <p:spPr>
          <a:xfrm>
            <a:off x="20" y="10"/>
            <a:ext cx="7503091" cy="6857990"/>
          </a:xfrm>
          <a:custGeom>
            <a:avLst/>
            <a:gdLst>
              <a:gd name="connsiteX0" fmla="*/ 0 w 7503111"/>
              <a:gd name="connsiteY0" fmla="*/ 0 h 6858000"/>
              <a:gd name="connsiteX1" fmla="*/ 677334 w 7503111"/>
              <a:gd name="connsiteY1" fmla="*/ 0 h 6858000"/>
              <a:gd name="connsiteX2" fmla="*/ 1168036 w 7503111"/>
              <a:gd name="connsiteY2" fmla="*/ 0 h 6858000"/>
              <a:gd name="connsiteX3" fmla="*/ 1205499 w 7503111"/>
              <a:gd name="connsiteY3" fmla="*/ 0 h 6858000"/>
              <a:gd name="connsiteX4" fmla="*/ 1647632 w 7503111"/>
              <a:gd name="connsiteY4" fmla="*/ 0 h 6858000"/>
              <a:gd name="connsiteX5" fmla="*/ 7215401 w 7503111"/>
              <a:gd name="connsiteY5" fmla="*/ 0 h 6858000"/>
              <a:gd name="connsiteX6" fmla="*/ 4041567 w 7503111"/>
              <a:gd name="connsiteY6" fmla="*/ 6852993 h 6858000"/>
              <a:gd name="connsiteX7" fmla="*/ 7503111 w 7503111"/>
              <a:gd name="connsiteY7" fmla="*/ 6852993 h 6858000"/>
              <a:gd name="connsiteX8" fmla="*/ 7503111 w 7503111"/>
              <a:gd name="connsiteY8" fmla="*/ 6852994 h 6858000"/>
              <a:gd name="connsiteX9" fmla="*/ 1647632 w 7503111"/>
              <a:gd name="connsiteY9" fmla="*/ 6852994 h 6858000"/>
              <a:gd name="connsiteX10" fmla="*/ 1647632 w 7503111"/>
              <a:gd name="connsiteY10" fmla="*/ 6858000 h 6858000"/>
              <a:gd name="connsiteX11" fmla="*/ 0 w 750311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p:spPr>
      </p:pic>
    </p:spTree>
    <p:extLst>
      <p:ext uri="{BB962C8B-B14F-4D97-AF65-F5344CB8AC3E}">
        <p14:creationId xmlns:p14="http://schemas.microsoft.com/office/powerpoint/2010/main" val="4154504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65B59E1-14F5-45D5-9A6F-D06AEF052EDA}"/>
              </a:ext>
            </a:extLst>
          </p:cNvPr>
          <p:cNvSpPr txBox="1"/>
          <p:nvPr/>
        </p:nvSpPr>
        <p:spPr>
          <a:xfrm>
            <a:off x="859809" y="1118726"/>
            <a:ext cx="8884692" cy="584775"/>
          </a:xfrm>
          <a:prstGeom prst="rect">
            <a:avLst/>
          </a:prstGeom>
          <a:noFill/>
        </p:spPr>
        <p:txBody>
          <a:bodyPr wrap="square" rtlCol="0">
            <a:spAutoFit/>
          </a:bodyPr>
          <a:lstStyle/>
          <a:p>
            <a:pPr algn="ctr"/>
            <a:r>
              <a:rPr lang="en-CA" sz="3200" dirty="0">
                <a:latin typeface="Acumin Pro Condensed ExtLt" panose="020B0306020202020204" pitchFamily="34" charset="0"/>
              </a:rPr>
              <a:t>of the 2019 Scotties Tournament of Hearts – Sydney, NS</a:t>
            </a:r>
          </a:p>
        </p:txBody>
      </p:sp>
      <p:sp>
        <p:nvSpPr>
          <p:cNvPr id="6" name="TextBox 5">
            <a:extLst>
              <a:ext uri="{FF2B5EF4-FFF2-40B4-BE49-F238E27FC236}">
                <a16:creationId xmlns:a16="http://schemas.microsoft.com/office/drawing/2014/main" id="{C162ACEE-5938-4590-8729-B8E1030D7119}"/>
              </a:ext>
            </a:extLst>
          </p:cNvPr>
          <p:cNvSpPr txBox="1"/>
          <p:nvPr/>
        </p:nvSpPr>
        <p:spPr>
          <a:xfrm>
            <a:off x="2077165" y="211077"/>
            <a:ext cx="6070233" cy="1015663"/>
          </a:xfrm>
          <a:prstGeom prst="rect">
            <a:avLst/>
          </a:prstGeom>
          <a:noFill/>
        </p:spPr>
        <p:txBody>
          <a:bodyPr wrap="square" rtlCol="0">
            <a:spAutoFit/>
          </a:bodyPr>
          <a:lstStyle/>
          <a:p>
            <a:pPr algn="ctr"/>
            <a:r>
              <a:rPr lang="en-CA" sz="6000" dirty="0">
                <a:latin typeface="Acumin Pro Condensed ExtLt" panose="020B0306020202020204" pitchFamily="34" charset="0"/>
              </a:rPr>
              <a:t>SUMMARY</a:t>
            </a:r>
          </a:p>
        </p:txBody>
      </p:sp>
      <p:graphicFrame>
        <p:nvGraphicFramePr>
          <p:cNvPr id="3" name="Table 2">
            <a:extLst>
              <a:ext uri="{FF2B5EF4-FFF2-40B4-BE49-F238E27FC236}">
                <a16:creationId xmlns:a16="http://schemas.microsoft.com/office/drawing/2014/main" id="{A9BBDAC2-6DB3-4896-8146-233A5BD2CD45}"/>
              </a:ext>
            </a:extLst>
          </p:cNvPr>
          <p:cNvGraphicFramePr>
            <a:graphicFrameLocks noGrp="1"/>
          </p:cNvGraphicFramePr>
          <p:nvPr>
            <p:extLst>
              <p:ext uri="{D42A27DB-BD31-4B8C-83A1-F6EECF244321}">
                <p14:modId xmlns:p14="http://schemas.microsoft.com/office/powerpoint/2010/main" val="3904910687"/>
              </p:ext>
            </p:extLst>
          </p:nvPr>
        </p:nvGraphicFramePr>
        <p:xfrm>
          <a:off x="1254775" y="1961270"/>
          <a:ext cx="8271520" cy="4430645"/>
        </p:xfrm>
        <a:graphic>
          <a:graphicData uri="http://schemas.openxmlformats.org/drawingml/2006/table">
            <a:tbl>
              <a:tblPr firstRow="1" bandRow="1">
                <a:tableStyleId>{5C22544A-7EE6-4342-B048-85BDC9FD1C3A}</a:tableStyleId>
              </a:tblPr>
              <a:tblGrid>
                <a:gridCol w="1654304">
                  <a:extLst>
                    <a:ext uri="{9D8B030D-6E8A-4147-A177-3AD203B41FA5}">
                      <a16:colId xmlns:a16="http://schemas.microsoft.com/office/drawing/2014/main" val="179528250"/>
                    </a:ext>
                  </a:extLst>
                </a:gridCol>
                <a:gridCol w="1654304">
                  <a:extLst>
                    <a:ext uri="{9D8B030D-6E8A-4147-A177-3AD203B41FA5}">
                      <a16:colId xmlns:a16="http://schemas.microsoft.com/office/drawing/2014/main" val="107013121"/>
                    </a:ext>
                  </a:extLst>
                </a:gridCol>
                <a:gridCol w="1654304">
                  <a:extLst>
                    <a:ext uri="{9D8B030D-6E8A-4147-A177-3AD203B41FA5}">
                      <a16:colId xmlns:a16="http://schemas.microsoft.com/office/drawing/2014/main" val="1718249033"/>
                    </a:ext>
                  </a:extLst>
                </a:gridCol>
                <a:gridCol w="1654304">
                  <a:extLst>
                    <a:ext uri="{9D8B030D-6E8A-4147-A177-3AD203B41FA5}">
                      <a16:colId xmlns:a16="http://schemas.microsoft.com/office/drawing/2014/main" val="392239859"/>
                    </a:ext>
                  </a:extLst>
                </a:gridCol>
                <a:gridCol w="1654304">
                  <a:extLst>
                    <a:ext uri="{9D8B030D-6E8A-4147-A177-3AD203B41FA5}">
                      <a16:colId xmlns:a16="http://schemas.microsoft.com/office/drawing/2014/main" val="1949726549"/>
                    </a:ext>
                  </a:extLst>
                </a:gridCol>
              </a:tblGrid>
              <a:tr h="681605">
                <a:tc gridSpan="5">
                  <a:txBody>
                    <a:bodyPr/>
                    <a:lstStyle/>
                    <a:p>
                      <a:pPr algn="ctr"/>
                      <a:r>
                        <a:rPr lang="en-CA" sz="2400" dirty="0">
                          <a:latin typeface="Acumin Pro Condensed ExtLt" panose="020B0306020202020204" pitchFamily="34" charset="0"/>
                        </a:rPr>
                        <a:t>2019 Scotties Tournament of Hearts – Sydney – Key Facts &amp; Figures</a:t>
                      </a:r>
                    </a:p>
                  </a:txBody>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extLst>
                  <a:ext uri="{0D108BD9-81ED-4DB2-BD59-A6C34878D82A}">
                    <a16:rowId xmlns:a16="http://schemas.microsoft.com/office/drawing/2014/main" val="141790808"/>
                  </a:ext>
                </a:extLst>
              </a:tr>
              <a:tr h="1701502">
                <a:tc>
                  <a:txBody>
                    <a:bodyPr/>
                    <a:lstStyle/>
                    <a:p>
                      <a:pPr algn="ctr"/>
                      <a:r>
                        <a:rPr lang="en-CA" sz="1800" b="1" dirty="0">
                          <a:latin typeface="Arial" panose="020B0604020202020204" pitchFamily="34" charset="0"/>
                          <a:cs typeface="Arial" panose="020B0604020202020204" pitchFamily="34" charset="0"/>
                        </a:rPr>
                        <a:t>$5,206,611</a:t>
                      </a:r>
                    </a:p>
                    <a:p>
                      <a:pPr algn="ctr"/>
                      <a:endParaRPr lang="en-CA" sz="1800" dirty="0">
                        <a:latin typeface="Arial" panose="020B0604020202020204" pitchFamily="34" charset="0"/>
                        <a:cs typeface="Arial" panose="020B0604020202020204" pitchFamily="34" charset="0"/>
                      </a:endParaRPr>
                    </a:p>
                    <a:p>
                      <a:pPr algn="ctr"/>
                      <a:r>
                        <a:rPr lang="en-CA" sz="1600" dirty="0">
                          <a:latin typeface="Arial" panose="020B0604020202020204" pitchFamily="34" charset="0"/>
                          <a:cs typeface="Arial" panose="020B0604020202020204" pitchFamily="34" charset="0"/>
                        </a:rPr>
                        <a:t>Of Initial Expenditures</a:t>
                      </a:r>
                    </a:p>
                  </a:txBody>
                  <a:tcPr/>
                </a:tc>
                <a:tc>
                  <a:txBody>
                    <a:bodyPr/>
                    <a:lstStyle/>
                    <a:p>
                      <a:pPr algn="ctr"/>
                      <a:r>
                        <a:rPr lang="en-CA" sz="1800" b="1" dirty="0">
                          <a:latin typeface="Arial" panose="020B0604020202020204" pitchFamily="34" charset="0"/>
                          <a:cs typeface="Arial" panose="020B0604020202020204" pitchFamily="34" charset="0"/>
                        </a:rPr>
                        <a:t>$4,008,813</a:t>
                      </a:r>
                    </a:p>
                    <a:p>
                      <a:pPr algn="ctr"/>
                      <a:endParaRPr lang="en-CA" sz="1800" dirty="0">
                        <a:latin typeface="Arial" panose="020B0604020202020204" pitchFamily="34" charset="0"/>
                        <a:cs typeface="Arial" panose="020B0604020202020204" pitchFamily="34" charset="0"/>
                      </a:endParaRPr>
                    </a:p>
                    <a:p>
                      <a:pPr algn="ctr"/>
                      <a:r>
                        <a:rPr lang="en-CA" sz="1800" dirty="0">
                          <a:latin typeface="Arial" panose="020B0604020202020204" pitchFamily="34" charset="0"/>
                          <a:cs typeface="Arial" panose="020B0604020202020204" pitchFamily="34" charset="0"/>
                        </a:rPr>
                        <a:t>Of visitor spending attributed to event</a:t>
                      </a:r>
                    </a:p>
                  </a:txBody>
                  <a:tcPr/>
                </a:tc>
                <a:tc>
                  <a:txBody>
                    <a:bodyPr/>
                    <a:lstStyle/>
                    <a:p>
                      <a:pPr algn="ctr"/>
                      <a:r>
                        <a:rPr lang="en-CA" sz="1800" b="1" dirty="0">
                          <a:latin typeface="Arial" panose="020B0604020202020204" pitchFamily="34" charset="0"/>
                          <a:cs typeface="Arial" panose="020B0604020202020204" pitchFamily="34" charset="0"/>
                        </a:rPr>
                        <a:t>$6,936,604</a:t>
                      </a:r>
                    </a:p>
                    <a:p>
                      <a:pPr algn="ctr"/>
                      <a:endParaRPr lang="en-CA" sz="1800" dirty="0">
                        <a:latin typeface="Arial" panose="020B0604020202020204" pitchFamily="34" charset="0"/>
                        <a:cs typeface="Arial" panose="020B0604020202020204" pitchFamily="34" charset="0"/>
                      </a:endParaRPr>
                    </a:p>
                    <a:p>
                      <a:pPr algn="ctr"/>
                      <a:r>
                        <a:rPr lang="en-CA" sz="1800" dirty="0">
                          <a:latin typeface="Arial" panose="020B0604020202020204" pitchFamily="34" charset="0"/>
                          <a:cs typeface="Arial" panose="020B0604020202020204" pitchFamily="34" charset="0"/>
                        </a:rPr>
                        <a:t>Overall economic activity in Sydney area</a:t>
                      </a:r>
                    </a:p>
                  </a:txBody>
                  <a:tcPr/>
                </a:tc>
                <a:tc>
                  <a:txBody>
                    <a:bodyPr/>
                    <a:lstStyle/>
                    <a:p>
                      <a:pPr algn="ctr"/>
                      <a:r>
                        <a:rPr lang="en-CA" sz="1800" b="1" dirty="0">
                          <a:latin typeface="Arial" panose="020B0604020202020204" pitchFamily="34" charset="0"/>
                          <a:cs typeface="Arial" panose="020B0604020202020204" pitchFamily="34" charset="0"/>
                        </a:rPr>
                        <a:t>$7,826,151 </a:t>
                      </a:r>
                    </a:p>
                    <a:p>
                      <a:pPr algn="ctr"/>
                      <a:endParaRPr lang="en-CA" sz="1800" dirty="0">
                        <a:latin typeface="Arial" panose="020B0604020202020204" pitchFamily="34" charset="0"/>
                        <a:cs typeface="Arial" panose="020B0604020202020204" pitchFamily="34" charset="0"/>
                      </a:endParaRPr>
                    </a:p>
                    <a:p>
                      <a:pPr algn="ctr"/>
                      <a:r>
                        <a:rPr lang="en-CA" sz="1800" dirty="0">
                          <a:latin typeface="Arial" panose="020B0604020202020204" pitchFamily="34" charset="0"/>
                          <a:cs typeface="Arial" panose="020B0604020202020204" pitchFamily="34" charset="0"/>
                        </a:rPr>
                        <a:t>Overall economic activity in Nova Scotia</a:t>
                      </a:r>
                    </a:p>
                  </a:txBody>
                  <a:tcPr/>
                </a:tc>
                <a:tc>
                  <a:txBody>
                    <a:bodyPr/>
                    <a:lstStyle/>
                    <a:p>
                      <a:pPr algn="ctr"/>
                      <a:r>
                        <a:rPr lang="en-CA" sz="1800" b="1" dirty="0">
                          <a:latin typeface="Arial" panose="020B0604020202020204" pitchFamily="34" charset="0"/>
                          <a:cs typeface="Arial" panose="020B0604020202020204" pitchFamily="34" charset="0"/>
                        </a:rPr>
                        <a:t>$9,648,037</a:t>
                      </a:r>
                    </a:p>
                    <a:p>
                      <a:pPr algn="ctr"/>
                      <a:endParaRPr lang="en-CA" sz="1800" dirty="0">
                        <a:latin typeface="Arial" panose="020B0604020202020204" pitchFamily="34" charset="0"/>
                        <a:cs typeface="Arial" panose="020B0604020202020204" pitchFamily="34" charset="0"/>
                      </a:endParaRPr>
                    </a:p>
                    <a:p>
                      <a:pPr algn="ctr"/>
                      <a:r>
                        <a:rPr lang="en-CA" sz="1800" dirty="0">
                          <a:latin typeface="Arial" panose="020B0604020202020204" pitchFamily="34" charset="0"/>
                          <a:cs typeface="Arial" panose="020B0604020202020204" pitchFamily="34" charset="0"/>
                        </a:rPr>
                        <a:t>Overall economic activity in Canada</a:t>
                      </a:r>
                    </a:p>
                  </a:txBody>
                  <a:tcPr/>
                </a:tc>
                <a:extLst>
                  <a:ext uri="{0D108BD9-81ED-4DB2-BD59-A6C34878D82A}">
                    <a16:rowId xmlns:a16="http://schemas.microsoft.com/office/drawing/2014/main" val="3342766148"/>
                  </a:ext>
                </a:extLst>
              </a:tr>
              <a:tr h="1970160">
                <a:tc>
                  <a:txBody>
                    <a:bodyPr/>
                    <a:lstStyle/>
                    <a:p>
                      <a:pPr algn="ctr"/>
                      <a:endParaRPr lang="en-CA" sz="1800" dirty="0">
                        <a:latin typeface="Arial" panose="020B0604020202020204" pitchFamily="34" charset="0"/>
                        <a:cs typeface="Arial" panose="020B0604020202020204" pitchFamily="34" charset="0"/>
                      </a:endParaRPr>
                    </a:p>
                    <a:p>
                      <a:pPr algn="ctr"/>
                      <a:r>
                        <a:rPr lang="en-CA" sz="1800" b="1" dirty="0">
                          <a:latin typeface="Arial" panose="020B0604020202020204" pitchFamily="34" charset="0"/>
                          <a:cs typeface="Arial" panose="020B0604020202020204" pitchFamily="34" charset="0"/>
                        </a:rPr>
                        <a:t>5,042 </a:t>
                      </a:r>
                    </a:p>
                    <a:p>
                      <a:pPr algn="ctr"/>
                      <a:endParaRPr lang="en-CA" sz="1800" dirty="0">
                        <a:latin typeface="Arial" panose="020B0604020202020204" pitchFamily="34" charset="0"/>
                        <a:cs typeface="Arial" panose="020B0604020202020204" pitchFamily="34" charset="0"/>
                      </a:endParaRPr>
                    </a:p>
                    <a:p>
                      <a:pPr algn="ctr"/>
                      <a:r>
                        <a:rPr lang="en-CA" sz="1800" dirty="0">
                          <a:latin typeface="Arial" panose="020B0604020202020204" pitchFamily="34" charset="0"/>
                          <a:cs typeface="Arial" panose="020B0604020202020204" pitchFamily="34" charset="0"/>
                        </a:rPr>
                        <a:t>Out of town visitors</a:t>
                      </a:r>
                    </a:p>
                  </a:txBody>
                  <a:tcPr/>
                </a:tc>
                <a:tc>
                  <a:txBody>
                    <a:bodyPr/>
                    <a:lstStyle/>
                    <a:p>
                      <a:pPr algn="ctr"/>
                      <a:endParaRPr lang="en-CA" sz="1800" dirty="0">
                        <a:latin typeface="Arial" panose="020B0604020202020204" pitchFamily="34" charset="0"/>
                        <a:cs typeface="Arial" panose="020B0604020202020204" pitchFamily="34" charset="0"/>
                      </a:endParaRPr>
                    </a:p>
                    <a:p>
                      <a:pPr algn="ctr"/>
                      <a:r>
                        <a:rPr lang="en-CA" sz="1800" b="1" dirty="0">
                          <a:latin typeface="Arial" panose="020B0604020202020204" pitchFamily="34" charset="0"/>
                          <a:cs typeface="Arial" panose="020B0604020202020204" pitchFamily="34" charset="0"/>
                        </a:rPr>
                        <a:t>$2,259,602</a:t>
                      </a:r>
                    </a:p>
                    <a:p>
                      <a:pPr algn="ctr"/>
                      <a:endParaRPr lang="en-CA" sz="1800" dirty="0">
                        <a:latin typeface="Arial" panose="020B0604020202020204" pitchFamily="34" charset="0"/>
                        <a:cs typeface="Arial" panose="020B0604020202020204" pitchFamily="34" charset="0"/>
                      </a:endParaRPr>
                    </a:p>
                    <a:p>
                      <a:pPr algn="ctr"/>
                      <a:r>
                        <a:rPr lang="en-CA" sz="1800" dirty="0">
                          <a:latin typeface="Arial" panose="020B0604020202020204" pitchFamily="34" charset="0"/>
                          <a:cs typeface="Arial" panose="020B0604020202020204" pitchFamily="34" charset="0"/>
                        </a:rPr>
                        <a:t>Of wages and salaries supported locally</a:t>
                      </a:r>
                    </a:p>
                  </a:txBody>
                  <a:tcPr/>
                </a:tc>
                <a:tc>
                  <a:txBody>
                    <a:bodyPr/>
                    <a:lstStyle/>
                    <a:p>
                      <a:pPr algn="ctr"/>
                      <a:endParaRPr lang="en-CA" sz="1800" dirty="0">
                        <a:latin typeface="Arial" panose="020B0604020202020204" pitchFamily="34" charset="0"/>
                        <a:cs typeface="Arial" panose="020B0604020202020204" pitchFamily="34" charset="0"/>
                      </a:endParaRPr>
                    </a:p>
                    <a:p>
                      <a:pPr algn="ctr"/>
                      <a:r>
                        <a:rPr lang="en-CA" sz="1800" b="1" dirty="0">
                          <a:latin typeface="Arial" panose="020B0604020202020204" pitchFamily="34" charset="0"/>
                          <a:cs typeface="Arial" panose="020B0604020202020204" pitchFamily="34" charset="0"/>
                        </a:rPr>
                        <a:t>$4,068,943</a:t>
                      </a:r>
                    </a:p>
                    <a:p>
                      <a:pPr algn="ctr"/>
                      <a:endParaRPr lang="en-CA" sz="1800" dirty="0">
                        <a:latin typeface="Arial" panose="020B0604020202020204" pitchFamily="34" charset="0"/>
                        <a:cs typeface="Arial" panose="020B0604020202020204" pitchFamily="34" charset="0"/>
                      </a:endParaRPr>
                    </a:p>
                    <a:p>
                      <a:pPr algn="ctr"/>
                      <a:r>
                        <a:rPr lang="en-CA" sz="1800" dirty="0">
                          <a:latin typeface="Arial" panose="020B0604020202020204" pitchFamily="34" charset="0"/>
                          <a:cs typeface="Arial" panose="020B0604020202020204" pitchFamily="34" charset="0"/>
                        </a:rPr>
                        <a:t>Total boost to provincial GDP</a:t>
                      </a:r>
                    </a:p>
                  </a:txBody>
                  <a:tcPr/>
                </a:tc>
                <a:tc>
                  <a:txBody>
                    <a:bodyPr/>
                    <a:lstStyle/>
                    <a:p>
                      <a:pPr algn="ctr"/>
                      <a:endParaRPr lang="en-CA" sz="1800" dirty="0">
                        <a:latin typeface="Arial" panose="020B0604020202020204" pitchFamily="34" charset="0"/>
                        <a:cs typeface="Arial" panose="020B0604020202020204" pitchFamily="34" charset="0"/>
                      </a:endParaRPr>
                    </a:p>
                    <a:p>
                      <a:pPr algn="ctr"/>
                      <a:r>
                        <a:rPr lang="en-CA" sz="1800" b="1" dirty="0">
                          <a:latin typeface="Arial" panose="020B0604020202020204" pitchFamily="34" charset="0"/>
                          <a:cs typeface="Arial" panose="020B0604020202020204" pitchFamily="34" charset="0"/>
                        </a:rPr>
                        <a:t>$1,635,931</a:t>
                      </a:r>
                    </a:p>
                    <a:p>
                      <a:pPr algn="ctr"/>
                      <a:endParaRPr lang="en-CA" sz="1800" dirty="0">
                        <a:latin typeface="Arial" panose="020B0604020202020204" pitchFamily="34" charset="0"/>
                        <a:cs typeface="Arial" panose="020B0604020202020204" pitchFamily="34" charset="0"/>
                      </a:endParaRPr>
                    </a:p>
                    <a:p>
                      <a:pPr algn="ctr"/>
                      <a:r>
                        <a:rPr lang="en-CA" sz="1800" dirty="0">
                          <a:latin typeface="Arial" panose="020B0604020202020204" pitchFamily="34" charset="0"/>
                          <a:cs typeface="Arial" panose="020B0604020202020204" pitchFamily="34" charset="0"/>
                        </a:rPr>
                        <a:t>In taxes supported across Canada</a:t>
                      </a:r>
                    </a:p>
                  </a:txBody>
                  <a:tcPr/>
                </a:tc>
                <a:tc>
                  <a:txBody>
                    <a:bodyPr/>
                    <a:lstStyle/>
                    <a:p>
                      <a:pPr algn="ctr"/>
                      <a:endParaRPr lang="en-CA" sz="1800" dirty="0">
                        <a:latin typeface="Arial" panose="020B0604020202020204" pitchFamily="34" charset="0"/>
                        <a:cs typeface="Arial" panose="020B0604020202020204" pitchFamily="34" charset="0"/>
                      </a:endParaRPr>
                    </a:p>
                    <a:p>
                      <a:pPr algn="ctr"/>
                      <a:r>
                        <a:rPr lang="en-CA" sz="1800" b="1" dirty="0">
                          <a:latin typeface="Arial" panose="020B0604020202020204" pitchFamily="34" charset="0"/>
                          <a:cs typeface="Arial" panose="020B0604020202020204" pitchFamily="34" charset="0"/>
                        </a:rPr>
                        <a:t>55</a:t>
                      </a:r>
                    </a:p>
                    <a:p>
                      <a:pPr algn="ctr"/>
                      <a:endParaRPr lang="en-CA" sz="1800" dirty="0">
                        <a:latin typeface="Arial" panose="020B0604020202020204" pitchFamily="34" charset="0"/>
                        <a:cs typeface="Arial" panose="020B0604020202020204" pitchFamily="34" charset="0"/>
                      </a:endParaRPr>
                    </a:p>
                    <a:p>
                      <a:pPr algn="ctr"/>
                      <a:r>
                        <a:rPr lang="en-CA" sz="1800" dirty="0">
                          <a:latin typeface="Arial" panose="020B0604020202020204" pitchFamily="34" charset="0"/>
                          <a:cs typeface="Arial" panose="020B0604020202020204" pitchFamily="34" charset="0"/>
                        </a:rPr>
                        <a:t>Local jobs supported</a:t>
                      </a:r>
                    </a:p>
                  </a:txBody>
                  <a:tcPr/>
                </a:tc>
                <a:extLst>
                  <a:ext uri="{0D108BD9-81ED-4DB2-BD59-A6C34878D82A}">
                    <a16:rowId xmlns:a16="http://schemas.microsoft.com/office/drawing/2014/main" val="2290275492"/>
                  </a:ext>
                </a:extLst>
              </a:tr>
            </a:tbl>
          </a:graphicData>
        </a:graphic>
      </p:graphicFrame>
    </p:spTree>
    <p:extLst>
      <p:ext uri="{BB962C8B-B14F-4D97-AF65-F5344CB8AC3E}">
        <p14:creationId xmlns:p14="http://schemas.microsoft.com/office/powerpoint/2010/main" val="3729543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F8D769-EB9B-4847-8B1B-CB3854E776D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5730"/>
          <a:stretch/>
        </p:blipFill>
        <p:spPr>
          <a:xfrm>
            <a:off x="0" y="10"/>
            <a:ext cx="12191980" cy="6857990"/>
          </a:xfrm>
          <a:prstGeom prst="rect">
            <a:avLst/>
          </a:prstGeom>
        </p:spPr>
      </p:pic>
      <p:sp>
        <p:nvSpPr>
          <p:cNvPr id="5" name="TextBox 4">
            <a:extLst>
              <a:ext uri="{FF2B5EF4-FFF2-40B4-BE49-F238E27FC236}">
                <a16:creationId xmlns:a16="http://schemas.microsoft.com/office/drawing/2014/main" id="{31B4A571-0DAB-4709-B9FD-33F4A04650D8}"/>
              </a:ext>
            </a:extLst>
          </p:cNvPr>
          <p:cNvSpPr txBox="1"/>
          <p:nvPr/>
        </p:nvSpPr>
        <p:spPr>
          <a:xfrm>
            <a:off x="6002814" y="970948"/>
            <a:ext cx="5306416" cy="1200329"/>
          </a:xfrm>
          <a:prstGeom prst="rect">
            <a:avLst/>
          </a:prstGeom>
          <a:noFill/>
        </p:spPr>
        <p:txBody>
          <a:bodyPr wrap="square" rtlCol="0">
            <a:spAutoFit/>
          </a:bodyPr>
          <a:lstStyle/>
          <a:p>
            <a:r>
              <a:rPr lang="en-CA" sz="3600" dirty="0">
                <a:solidFill>
                  <a:schemeClr val="bg1"/>
                </a:solidFill>
                <a:latin typeface="Acumin Pro Condensed ExtLt" panose="020B0306020202020204" pitchFamily="34" charset="0"/>
              </a:rPr>
              <a:t>“Cape Breton Island set the tone for another memorable Scotties”</a:t>
            </a:r>
          </a:p>
        </p:txBody>
      </p:sp>
      <p:sp>
        <p:nvSpPr>
          <p:cNvPr id="6" name="TextBox 5">
            <a:extLst>
              <a:ext uri="{FF2B5EF4-FFF2-40B4-BE49-F238E27FC236}">
                <a16:creationId xmlns:a16="http://schemas.microsoft.com/office/drawing/2014/main" id="{26FB8141-C3B9-4C5B-B6A8-262E7502449B}"/>
              </a:ext>
            </a:extLst>
          </p:cNvPr>
          <p:cNvSpPr txBox="1"/>
          <p:nvPr/>
        </p:nvSpPr>
        <p:spPr>
          <a:xfrm>
            <a:off x="9933584" y="2171277"/>
            <a:ext cx="1082348" cy="646331"/>
          </a:xfrm>
          <a:prstGeom prst="rect">
            <a:avLst/>
          </a:prstGeom>
          <a:noFill/>
        </p:spPr>
        <p:txBody>
          <a:bodyPr wrap="square" rtlCol="0">
            <a:spAutoFit/>
          </a:bodyPr>
          <a:lstStyle/>
          <a:p>
            <a:r>
              <a:rPr lang="en-CA" sz="3600" dirty="0">
                <a:solidFill>
                  <a:schemeClr val="bg1"/>
                </a:solidFill>
                <a:latin typeface="Acumin Pro Condensed ExtLt" panose="020B0306020202020204" pitchFamily="34" charset="0"/>
              </a:rPr>
              <a:t>-TSN</a:t>
            </a:r>
          </a:p>
        </p:txBody>
      </p:sp>
    </p:spTree>
    <p:extLst>
      <p:ext uri="{BB962C8B-B14F-4D97-AF65-F5344CB8AC3E}">
        <p14:creationId xmlns:p14="http://schemas.microsoft.com/office/powerpoint/2010/main" val="163880086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otalTime>11</TotalTime>
  <Words>687</Words>
  <Application>Microsoft Macintosh PowerPoint</Application>
  <PresentationFormat>Widescreen</PresentationFormat>
  <Paragraphs>83</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Acumin Pro Condensed ExtLt</vt:lpstr>
      <vt:lpstr>Arial</vt:lpstr>
      <vt:lpstr>Calibri</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Jillian A. Moore</dc:creator>
  <cp:lastModifiedBy>Jenna E. MacQueen</cp:lastModifiedBy>
  <cp:revision>4</cp:revision>
  <dcterms:created xsi:type="dcterms:W3CDTF">2019-06-04T14:06:40Z</dcterms:created>
  <dcterms:modified xsi:type="dcterms:W3CDTF">2026-04-16T21:11:58Z</dcterms:modified>
</cp:coreProperties>
</file>