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4.xml" ContentType="application/vnd.openxmlformats-officedocument.theme+xml"/>
  <Override PartName="/ppt/tags/tag2.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6">
  <p:sldMasterIdLst>
    <p:sldMasterId id="2147483795" r:id="rId1"/>
    <p:sldMasterId id="2147483772" r:id="rId2"/>
    <p:sldMasterId id="2147483713" r:id="rId3"/>
    <p:sldMasterId id="2147483800" r:id="rId4"/>
  </p:sldMasterIdLst>
  <p:notesMasterIdLst>
    <p:notesMasterId r:id="rId32"/>
  </p:notesMasterIdLst>
  <p:handoutMasterIdLst>
    <p:handoutMasterId r:id="rId33"/>
  </p:handoutMasterIdLst>
  <p:sldIdLst>
    <p:sldId id="259" r:id="rId5"/>
    <p:sldId id="260" r:id="rId6"/>
    <p:sldId id="310" r:id="rId7"/>
    <p:sldId id="347" r:id="rId8"/>
    <p:sldId id="346" r:id="rId9"/>
    <p:sldId id="262" r:id="rId10"/>
    <p:sldId id="278" r:id="rId11"/>
    <p:sldId id="272" r:id="rId12"/>
    <p:sldId id="286" r:id="rId13"/>
    <p:sldId id="280" r:id="rId14"/>
    <p:sldId id="342" r:id="rId15"/>
    <p:sldId id="357" r:id="rId16"/>
    <p:sldId id="359" r:id="rId17"/>
    <p:sldId id="360" r:id="rId18"/>
    <p:sldId id="361" r:id="rId19"/>
    <p:sldId id="362" r:id="rId20"/>
    <p:sldId id="363" r:id="rId21"/>
    <p:sldId id="364" r:id="rId22"/>
    <p:sldId id="366" r:id="rId23"/>
    <p:sldId id="367" r:id="rId24"/>
    <p:sldId id="368" r:id="rId25"/>
    <p:sldId id="369" r:id="rId26"/>
    <p:sldId id="370" r:id="rId27"/>
    <p:sldId id="371" r:id="rId28"/>
    <p:sldId id="372" r:id="rId29"/>
    <p:sldId id="345" r:id="rId30"/>
    <p:sldId id="358" r:id="rId3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Neill" initials="BN" lastIdx="7" clrIdx="0"/>
  <p:cmAuthor id="2" name="Kharbanda, Mankaran" initials="KM" lastIdx="17" clrIdx="1">
    <p:extLst>
      <p:ext uri="{19B8F6BF-5375-455C-9EA6-DF929625EA0E}">
        <p15:presenceInfo xmlns:p15="http://schemas.microsoft.com/office/powerpoint/2012/main" userId="S-1-5-21-3622445287-2642488684-1999395527-121698" providerId="AD"/>
      </p:ext>
    </p:extLst>
  </p:cmAuthor>
  <p:cmAuthor id="3" name="Soni, Ricky" initials="SR" lastIdx="62" clrIdx="2">
    <p:extLst>
      <p:ext uri="{19B8F6BF-5375-455C-9EA6-DF929625EA0E}">
        <p15:presenceInfo xmlns:p15="http://schemas.microsoft.com/office/powerpoint/2012/main" userId="S-1-5-21-3622445287-2642488684-1999395527-896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573C"/>
    <a:srgbClr val="FFFF99"/>
    <a:srgbClr val="9BD732"/>
    <a:srgbClr val="E92841"/>
    <a:srgbClr val="FFFFFF"/>
    <a:srgbClr val="4F2D7F"/>
    <a:srgbClr val="C8BEAF"/>
    <a:srgbClr val="DED8CF"/>
    <a:srgbClr val="FF7D1E"/>
    <a:srgbClr val="00A7B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47" autoAdjust="0"/>
    <p:restoredTop sz="87671" autoAdjust="0"/>
  </p:normalViewPr>
  <p:slideViewPr>
    <p:cSldViewPr snapToGrid="0" snapToObjects="1">
      <p:cViewPr varScale="1">
        <p:scale>
          <a:sx n="148" d="100"/>
          <a:sy n="148" d="100"/>
        </p:scale>
        <p:origin x="960" y="176"/>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snapToObjects="1">
      <p:cViewPr varScale="1">
        <p:scale>
          <a:sx n="72" d="100"/>
          <a:sy n="72" d="100"/>
        </p:scale>
        <p:origin x="402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0" tIns="46586" rIns="93170" bIns="46586" rtlCol="0"/>
          <a:lstStyle>
            <a:lvl1pPr algn="l">
              <a:defRPr sz="1200"/>
            </a:lvl1pPr>
          </a:lstStyle>
          <a:p>
            <a:endParaRPr lang="en-US" dirty="0"/>
          </a:p>
        </p:txBody>
      </p:sp>
      <p:sp>
        <p:nvSpPr>
          <p:cNvPr id="3" name="Date Placeholder 2"/>
          <p:cNvSpPr>
            <a:spLocks noGrp="1"/>
          </p:cNvSpPr>
          <p:nvPr>
            <p:ph type="dt" sz="quarter" idx="1"/>
          </p:nvPr>
        </p:nvSpPr>
        <p:spPr>
          <a:xfrm>
            <a:off x="3970938" y="1"/>
            <a:ext cx="3037840" cy="464820"/>
          </a:xfrm>
          <a:prstGeom prst="rect">
            <a:avLst/>
          </a:prstGeom>
        </p:spPr>
        <p:txBody>
          <a:bodyPr vert="horz" lIns="93170" tIns="46586" rIns="93170" bIns="46586" rtlCol="0"/>
          <a:lstStyle>
            <a:lvl1pPr algn="r">
              <a:defRPr sz="1200"/>
            </a:lvl1pPr>
          </a:lstStyle>
          <a:p>
            <a:fld id="{ABFD0ED4-3F2C-A44D-BF2A-70F28B4760E9}" type="datetimeFigureOut">
              <a:rPr lang="en-US" smtClean="0"/>
              <a:pPr/>
              <a:t>4/16/26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dirty="0"/>
          </a:p>
        </p:txBody>
      </p:sp>
    </p:spTree>
    <p:extLst>
      <p:ext uri="{BB962C8B-B14F-4D97-AF65-F5344CB8AC3E}">
        <p14:creationId xmlns:p14="http://schemas.microsoft.com/office/powerpoint/2010/main" val="14577841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0" tIns="46586" rIns="93170" bIns="46586"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70" tIns="46586" rIns="93170" bIns="46586" rtlCol="0"/>
          <a:lstStyle>
            <a:lvl1pPr algn="r">
              <a:defRPr sz="1200"/>
            </a:lvl1pPr>
          </a:lstStyle>
          <a:p>
            <a:fld id="{AD0E53BD-8CD6-F647-884B-5A78FF9E62EE}" type="datetimeFigureOut">
              <a:rPr lang="en-US" smtClean="0"/>
              <a:pPr/>
              <a:t>4/16/26</a:t>
            </a:fld>
            <a:endParaRPr lang="en-US" dirty="0"/>
          </a:p>
        </p:txBody>
      </p:sp>
      <p:sp>
        <p:nvSpPr>
          <p:cNvPr id="4" name="Slide Image Placeholder 3"/>
          <p:cNvSpPr>
            <a:spLocks noGrp="1" noRot="1" noChangeAspect="1"/>
          </p:cNvSpPr>
          <p:nvPr>
            <p:ph type="sldImg" idx="2"/>
          </p:nvPr>
        </p:nvSpPr>
        <p:spPr>
          <a:xfrm>
            <a:off x="407988" y="698500"/>
            <a:ext cx="6194425" cy="3484563"/>
          </a:xfrm>
          <a:prstGeom prst="rect">
            <a:avLst/>
          </a:prstGeom>
          <a:noFill/>
          <a:ln w="12700">
            <a:solidFill>
              <a:prstClr val="black"/>
            </a:solidFill>
          </a:ln>
        </p:spPr>
        <p:txBody>
          <a:bodyPr vert="horz" lIns="93170" tIns="46586" rIns="93170" bIns="46586"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0" tIns="46586" rIns="93170" bIns="46586"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77B8929E-C352-7849-9DF7-6A0F55DB2C3C}" type="slidenum">
              <a:rPr lang="en-US" smtClean="0"/>
              <a:pPr/>
              <a:t>‹#›</a:t>
            </a:fld>
            <a:endParaRPr lang="en-US" dirty="0"/>
          </a:p>
        </p:txBody>
      </p:sp>
    </p:spTree>
    <p:extLst>
      <p:ext uri="{BB962C8B-B14F-4D97-AF65-F5344CB8AC3E}">
        <p14:creationId xmlns:p14="http://schemas.microsoft.com/office/powerpoint/2010/main" val="412731826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a:t>
            </a:fld>
            <a:endParaRPr lang="en-US" dirty="0"/>
          </a:p>
        </p:txBody>
      </p:sp>
    </p:spTree>
    <p:extLst>
      <p:ext uri="{BB962C8B-B14F-4D97-AF65-F5344CB8AC3E}">
        <p14:creationId xmlns:p14="http://schemas.microsoft.com/office/powerpoint/2010/main" val="1225750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10</a:t>
            </a:fld>
            <a:endParaRPr lang="en-US" dirty="0"/>
          </a:p>
        </p:txBody>
      </p:sp>
    </p:spTree>
    <p:extLst>
      <p:ext uri="{BB962C8B-B14F-4D97-AF65-F5344CB8AC3E}">
        <p14:creationId xmlns:p14="http://schemas.microsoft.com/office/powerpoint/2010/main" val="891086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11</a:t>
            </a:fld>
            <a:endParaRPr lang="en-US" dirty="0"/>
          </a:p>
        </p:txBody>
      </p:sp>
    </p:spTree>
    <p:extLst>
      <p:ext uri="{BB962C8B-B14F-4D97-AF65-F5344CB8AC3E}">
        <p14:creationId xmlns:p14="http://schemas.microsoft.com/office/powerpoint/2010/main" val="37398183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14975" indent="-214975">
              <a:buAutoNum type="alphaUcPeriod"/>
            </a:pPr>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12</a:t>
            </a:fld>
            <a:endParaRPr lang="en-US" dirty="0"/>
          </a:p>
        </p:txBody>
      </p:sp>
    </p:spTree>
    <p:extLst>
      <p:ext uri="{BB962C8B-B14F-4D97-AF65-F5344CB8AC3E}">
        <p14:creationId xmlns:p14="http://schemas.microsoft.com/office/powerpoint/2010/main" val="3515514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13</a:t>
            </a:fld>
            <a:endParaRPr lang="en-US" dirty="0"/>
          </a:p>
        </p:txBody>
      </p:sp>
    </p:spTree>
    <p:extLst>
      <p:ext uri="{BB962C8B-B14F-4D97-AF65-F5344CB8AC3E}">
        <p14:creationId xmlns:p14="http://schemas.microsoft.com/office/powerpoint/2010/main" val="2965018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14</a:t>
            </a:fld>
            <a:endParaRPr lang="en-US" dirty="0"/>
          </a:p>
        </p:txBody>
      </p:sp>
    </p:spTree>
    <p:extLst>
      <p:ext uri="{BB962C8B-B14F-4D97-AF65-F5344CB8AC3E}">
        <p14:creationId xmlns:p14="http://schemas.microsoft.com/office/powerpoint/2010/main" val="2292061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15</a:t>
            </a:fld>
            <a:endParaRPr lang="en-US" dirty="0"/>
          </a:p>
        </p:txBody>
      </p:sp>
    </p:spTree>
    <p:extLst>
      <p:ext uri="{BB962C8B-B14F-4D97-AF65-F5344CB8AC3E}">
        <p14:creationId xmlns:p14="http://schemas.microsoft.com/office/powerpoint/2010/main" val="24847807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16</a:t>
            </a:fld>
            <a:endParaRPr lang="en-US" dirty="0"/>
          </a:p>
        </p:txBody>
      </p:sp>
    </p:spTree>
    <p:extLst>
      <p:ext uri="{BB962C8B-B14F-4D97-AF65-F5344CB8AC3E}">
        <p14:creationId xmlns:p14="http://schemas.microsoft.com/office/powerpoint/2010/main" val="36128742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17</a:t>
            </a:fld>
            <a:endParaRPr lang="en-US" dirty="0"/>
          </a:p>
        </p:txBody>
      </p:sp>
    </p:spTree>
    <p:extLst>
      <p:ext uri="{BB962C8B-B14F-4D97-AF65-F5344CB8AC3E}">
        <p14:creationId xmlns:p14="http://schemas.microsoft.com/office/powerpoint/2010/main" val="34325475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18</a:t>
            </a:fld>
            <a:endParaRPr lang="en-US" dirty="0"/>
          </a:p>
        </p:txBody>
      </p:sp>
    </p:spTree>
    <p:extLst>
      <p:ext uri="{BB962C8B-B14F-4D97-AF65-F5344CB8AC3E}">
        <p14:creationId xmlns:p14="http://schemas.microsoft.com/office/powerpoint/2010/main" val="39671208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19</a:t>
            </a:fld>
            <a:endParaRPr lang="en-US" dirty="0"/>
          </a:p>
        </p:txBody>
      </p:sp>
    </p:spTree>
    <p:extLst>
      <p:ext uri="{BB962C8B-B14F-4D97-AF65-F5344CB8AC3E}">
        <p14:creationId xmlns:p14="http://schemas.microsoft.com/office/powerpoint/2010/main" val="102792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a:t>
            </a:fld>
            <a:endParaRPr lang="en-US" dirty="0"/>
          </a:p>
        </p:txBody>
      </p:sp>
    </p:spTree>
    <p:extLst>
      <p:ext uri="{BB962C8B-B14F-4D97-AF65-F5344CB8AC3E}">
        <p14:creationId xmlns:p14="http://schemas.microsoft.com/office/powerpoint/2010/main" val="9627295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20</a:t>
            </a:fld>
            <a:endParaRPr lang="en-US" dirty="0"/>
          </a:p>
        </p:txBody>
      </p:sp>
    </p:spTree>
    <p:extLst>
      <p:ext uri="{BB962C8B-B14F-4D97-AF65-F5344CB8AC3E}">
        <p14:creationId xmlns:p14="http://schemas.microsoft.com/office/powerpoint/2010/main" val="36550340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21</a:t>
            </a:fld>
            <a:endParaRPr lang="en-US" dirty="0"/>
          </a:p>
        </p:txBody>
      </p:sp>
    </p:spTree>
    <p:extLst>
      <p:ext uri="{BB962C8B-B14F-4D97-AF65-F5344CB8AC3E}">
        <p14:creationId xmlns:p14="http://schemas.microsoft.com/office/powerpoint/2010/main" val="21002756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22</a:t>
            </a:fld>
            <a:endParaRPr lang="en-US" dirty="0"/>
          </a:p>
        </p:txBody>
      </p:sp>
    </p:spTree>
    <p:extLst>
      <p:ext uri="{BB962C8B-B14F-4D97-AF65-F5344CB8AC3E}">
        <p14:creationId xmlns:p14="http://schemas.microsoft.com/office/powerpoint/2010/main" val="3219328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23</a:t>
            </a:fld>
            <a:endParaRPr lang="en-US" dirty="0"/>
          </a:p>
        </p:txBody>
      </p:sp>
    </p:spTree>
    <p:extLst>
      <p:ext uri="{BB962C8B-B14F-4D97-AF65-F5344CB8AC3E}">
        <p14:creationId xmlns:p14="http://schemas.microsoft.com/office/powerpoint/2010/main" val="3580049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24</a:t>
            </a:fld>
            <a:endParaRPr lang="en-US" dirty="0"/>
          </a:p>
        </p:txBody>
      </p:sp>
    </p:spTree>
    <p:extLst>
      <p:ext uri="{BB962C8B-B14F-4D97-AF65-F5344CB8AC3E}">
        <p14:creationId xmlns:p14="http://schemas.microsoft.com/office/powerpoint/2010/main" val="14809436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25</a:t>
            </a:fld>
            <a:endParaRPr lang="en-US" dirty="0"/>
          </a:p>
        </p:txBody>
      </p:sp>
    </p:spTree>
    <p:extLst>
      <p:ext uri="{BB962C8B-B14F-4D97-AF65-F5344CB8AC3E}">
        <p14:creationId xmlns:p14="http://schemas.microsoft.com/office/powerpoint/2010/main" val="37866914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26</a:t>
            </a:fld>
            <a:endParaRPr lang="en-US" dirty="0"/>
          </a:p>
        </p:txBody>
      </p:sp>
    </p:spTree>
    <p:extLst>
      <p:ext uri="{BB962C8B-B14F-4D97-AF65-F5344CB8AC3E}">
        <p14:creationId xmlns:p14="http://schemas.microsoft.com/office/powerpoint/2010/main" val="17696142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27</a:t>
            </a:fld>
            <a:endParaRPr lang="en-US" dirty="0"/>
          </a:p>
        </p:txBody>
      </p:sp>
    </p:spTree>
    <p:extLst>
      <p:ext uri="{BB962C8B-B14F-4D97-AF65-F5344CB8AC3E}">
        <p14:creationId xmlns:p14="http://schemas.microsoft.com/office/powerpoint/2010/main" val="2453803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3</a:t>
            </a:fld>
            <a:endParaRPr lang="en-US" dirty="0"/>
          </a:p>
        </p:txBody>
      </p:sp>
    </p:spTree>
    <p:extLst>
      <p:ext uri="{BB962C8B-B14F-4D97-AF65-F5344CB8AC3E}">
        <p14:creationId xmlns:p14="http://schemas.microsoft.com/office/powerpoint/2010/main" val="33821127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4</a:t>
            </a:fld>
            <a:endParaRPr lang="en-US" dirty="0"/>
          </a:p>
        </p:txBody>
      </p:sp>
    </p:spTree>
    <p:extLst>
      <p:ext uri="{BB962C8B-B14F-4D97-AF65-F5344CB8AC3E}">
        <p14:creationId xmlns:p14="http://schemas.microsoft.com/office/powerpoint/2010/main" val="2516587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5</a:t>
            </a:fld>
            <a:endParaRPr lang="en-US" dirty="0"/>
          </a:p>
        </p:txBody>
      </p:sp>
    </p:spTree>
    <p:extLst>
      <p:ext uri="{BB962C8B-B14F-4D97-AF65-F5344CB8AC3E}">
        <p14:creationId xmlns:p14="http://schemas.microsoft.com/office/powerpoint/2010/main" val="2862538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6</a:t>
            </a:fld>
            <a:endParaRPr lang="en-US" dirty="0"/>
          </a:p>
        </p:txBody>
      </p:sp>
    </p:spTree>
    <p:extLst>
      <p:ext uri="{BB962C8B-B14F-4D97-AF65-F5344CB8AC3E}">
        <p14:creationId xmlns:p14="http://schemas.microsoft.com/office/powerpoint/2010/main" val="1630554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7</a:t>
            </a:fld>
            <a:endParaRPr lang="en-US" dirty="0"/>
          </a:p>
        </p:txBody>
      </p:sp>
    </p:spTree>
    <p:extLst>
      <p:ext uri="{BB962C8B-B14F-4D97-AF65-F5344CB8AC3E}">
        <p14:creationId xmlns:p14="http://schemas.microsoft.com/office/powerpoint/2010/main" val="31503444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8</a:t>
            </a:fld>
            <a:endParaRPr lang="en-US" dirty="0"/>
          </a:p>
        </p:txBody>
      </p:sp>
    </p:spTree>
    <p:extLst>
      <p:ext uri="{BB962C8B-B14F-4D97-AF65-F5344CB8AC3E}">
        <p14:creationId xmlns:p14="http://schemas.microsoft.com/office/powerpoint/2010/main" val="65829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B8929E-C352-7849-9DF7-6A0F55DB2C3C}" type="slidenum">
              <a:rPr lang="en-US" smtClean="0"/>
              <a:pPr/>
              <a:t>9</a:t>
            </a:fld>
            <a:endParaRPr lang="en-US" dirty="0"/>
          </a:p>
        </p:txBody>
      </p:sp>
    </p:spTree>
    <p:extLst>
      <p:ext uri="{BB962C8B-B14F-4D97-AF65-F5344CB8AC3E}">
        <p14:creationId xmlns:p14="http://schemas.microsoft.com/office/powerpoint/2010/main" val="13909534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nd Photo">
    <p:spTree>
      <p:nvGrpSpPr>
        <p:cNvPr id="1" name=""/>
        <p:cNvGrpSpPr/>
        <p:nvPr/>
      </p:nvGrpSpPr>
      <p:grpSpPr>
        <a:xfrm>
          <a:off x="0" y="0"/>
          <a:ext cx="0" cy="0"/>
          <a:chOff x="0" y="0"/>
          <a:chExt cx="0" cy="0"/>
        </a:xfrm>
      </p:grpSpPr>
      <p:sp>
        <p:nvSpPr>
          <p:cNvPr id="3" name="Text Placeholder 21"/>
          <p:cNvSpPr>
            <a:spLocks noGrp="1"/>
          </p:cNvSpPr>
          <p:nvPr>
            <p:ph type="body" sz="quarter" idx="10" hasCustomPrompt="1"/>
          </p:nvPr>
        </p:nvSpPr>
        <p:spPr>
          <a:xfrm>
            <a:off x="470699" y="3307079"/>
            <a:ext cx="4029864" cy="367445"/>
          </a:xfrm>
          <a:prstGeom prst="rect">
            <a:avLst/>
          </a:prstGeom>
        </p:spPr>
        <p:txBody>
          <a:bodyPr vert="horz" lIns="0"/>
          <a:lstStyle>
            <a:lvl1pPr marL="0" indent="0">
              <a:buNone/>
              <a:defRPr sz="2000" b="1">
                <a:solidFill>
                  <a:srgbClr val="00A7B5"/>
                </a:solidFill>
              </a:defRPr>
            </a:lvl1pPr>
          </a:lstStyle>
          <a:p>
            <a:pPr lvl="0"/>
            <a:r>
              <a:rPr lang="en-US" dirty="0"/>
              <a:t>Click to add name</a:t>
            </a:r>
          </a:p>
        </p:txBody>
      </p:sp>
      <p:sp>
        <p:nvSpPr>
          <p:cNvPr id="4" name="Text Placeholder 21"/>
          <p:cNvSpPr>
            <a:spLocks noGrp="1"/>
          </p:cNvSpPr>
          <p:nvPr>
            <p:ph type="body" sz="quarter" idx="11" hasCustomPrompt="1"/>
          </p:nvPr>
        </p:nvSpPr>
        <p:spPr>
          <a:xfrm>
            <a:off x="468313" y="3718560"/>
            <a:ext cx="4032250" cy="399414"/>
          </a:xfrm>
          <a:prstGeom prst="rect">
            <a:avLst/>
          </a:prstGeom>
        </p:spPr>
        <p:txBody>
          <a:bodyPr vert="horz" lIns="0"/>
          <a:lstStyle>
            <a:lvl1pPr marL="0" indent="0">
              <a:buNone/>
              <a:defRPr sz="1800" baseline="0">
                <a:solidFill>
                  <a:srgbClr val="00A7B5"/>
                </a:solidFill>
              </a:defRPr>
            </a:lvl1pPr>
          </a:lstStyle>
          <a:p>
            <a:pPr lvl="0"/>
            <a:r>
              <a:rPr lang="en-US" dirty="0"/>
              <a:t>Click to add position or firm</a:t>
            </a:r>
          </a:p>
        </p:txBody>
      </p:sp>
      <p:sp>
        <p:nvSpPr>
          <p:cNvPr id="5" name="Picture Placeholder 2"/>
          <p:cNvSpPr>
            <a:spLocks noGrp="1"/>
          </p:cNvSpPr>
          <p:nvPr>
            <p:ph type="pic" idx="1" hasCustomPrompt="1"/>
          </p:nvPr>
        </p:nvSpPr>
        <p:spPr>
          <a:xfrm>
            <a:off x="4679950" y="1023938"/>
            <a:ext cx="4464050" cy="4119561"/>
          </a:xfrm>
          <a:prstGeom prst="rect">
            <a:avLst/>
          </a:prstGeom>
        </p:spPr>
        <p:txBody>
          <a:bodyPr lIns="0" tIns="0" rIns="0" bIns="0" anchor="ctr" anchorCtr="1"/>
          <a:lstStyle>
            <a:lvl1pPr marL="0" indent="0">
              <a:buNone/>
              <a:defRPr sz="13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6" name="Text Placeholder 3"/>
          <p:cNvSpPr>
            <a:spLocks noGrp="1"/>
          </p:cNvSpPr>
          <p:nvPr>
            <p:ph type="body" sz="quarter" idx="13" hasCustomPrompt="1"/>
          </p:nvPr>
        </p:nvSpPr>
        <p:spPr>
          <a:xfrm>
            <a:off x="474619" y="1359602"/>
            <a:ext cx="4025944" cy="1140712"/>
          </a:xfrm>
          <a:prstGeom prst="rect">
            <a:avLst/>
          </a:prstGeom>
        </p:spPr>
        <p:txBody>
          <a:bodyPr vert="horz" lIns="0" tIns="0" rIns="0" bIns="0"/>
          <a:lstStyle>
            <a:lvl1pPr marL="0" indent="0">
              <a:lnSpc>
                <a:spcPts val="4000"/>
              </a:lnSpc>
              <a:spcBef>
                <a:spcPts val="0"/>
              </a:spcBef>
              <a:buNone/>
              <a:defRPr sz="3000" b="1">
                <a:solidFill>
                  <a:srgbClr val="4F2D7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here to add </a:t>
            </a:r>
            <a:br>
              <a:rPr lang="en-US" dirty="0"/>
            </a:br>
            <a:r>
              <a:rPr lang="en-US" dirty="0"/>
              <a:t>title on this slide</a:t>
            </a:r>
          </a:p>
        </p:txBody>
      </p:sp>
      <p:sp>
        <p:nvSpPr>
          <p:cNvPr id="7" name="Copyright"/>
          <p:cNvSpPr txBox="1"/>
          <p:nvPr userDrawn="1"/>
        </p:nvSpPr>
        <p:spPr>
          <a:xfrm>
            <a:off x="471996" y="4905628"/>
            <a:ext cx="2411875" cy="184666"/>
          </a:xfrm>
          <a:prstGeom prst="rect">
            <a:avLst/>
          </a:prstGeom>
          <a:noFill/>
        </p:spPr>
        <p:txBody>
          <a:bodyPr wrap="square" lIns="0" rIns="0" rtlCol="0" anchor="ctr" anchorCtr="0">
            <a:noAutofit/>
          </a:bodyPr>
          <a:lstStyle/>
          <a:p>
            <a:pPr algn="l"/>
            <a:r>
              <a:rPr lang="en-US" sz="600">
                <a:solidFill>
                  <a:schemeClr val="tx1"/>
                </a:solidFill>
              </a:rPr>
              <a:t>©2017 Grant Thornton International Ltd. All rights reserved.</a:t>
            </a:r>
            <a:endParaRPr lang="en-GB" sz="600" dirty="0">
              <a:solidFill>
                <a:schemeClr val="tx1"/>
              </a:solidFill>
            </a:endParaRPr>
          </a:p>
        </p:txBody>
      </p:sp>
      <p:cxnSp>
        <p:nvCxnSpPr>
          <p:cNvPr id="8" name="Straight Connector 7"/>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3" name="GTLogoNoTag" hidden="1">
            <a:extLst>
              <a:ext uri="{FF2B5EF4-FFF2-40B4-BE49-F238E27FC236}">
                <a16:creationId xmlns:a16="http://schemas.microsoft.com/office/drawing/2014/main" id="{079B74A2-711F-4356-B454-56CFD65621AB}"/>
              </a:ext>
            </a:extLst>
          </p:cNvPr>
          <p:cNvPicPr>
            <a:picLocks noChangeAspect="1"/>
          </p:cNvPicPr>
          <p:nvPr userDrawn="1"/>
        </p:nvPicPr>
        <p:blipFill>
          <a:blip r:embed="rId2"/>
          <a:stretch>
            <a:fillRect/>
          </a:stretch>
        </p:blipFill>
        <p:spPr>
          <a:xfrm>
            <a:off x="449366" y="426050"/>
            <a:ext cx="1961941" cy="638130"/>
          </a:xfrm>
          <a:prstGeom prst="rect">
            <a:avLst/>
          </a:prstGeom>
        </p:spPr>
      </p:pic>
      <p:pic>
        <p:nvPicPr>
          <p:cNvPr id="14" name="GTLogo">
            <a:extLst>
              <a:ext uri="{FF2B5EF4-FFF2-40B4-BE49-F238E27FC236}">
                <a16:creationId xmlns:a16="http://schemas.microsoft.com/office/drawing/2014/main" id="{C9501F28-F5D0-4167-B0DF-A8436929EACC}"/>
              </a:ext>
            </a:extLst>
          </p:cNvPr>
          <p:cNvPicPr>
            <a:picLocks noChangeAspect="1"/>
          </p:cNvPicPr>
          <p:nvPr userDrawn="1"/>
        </p:nvPicPr>
        <p:blipFill>
          <a:blip r:embed="rId3"/>
          <a:stretch>
            <a:fillRect/>
          </a:stretch>
        </p:blipFill>
        <p:spPr>
          <a:xfrm>
            <a:off x="449366" y="426050"/>
            <a:ext cx="1961941" cy="638130"/>
          </a:xfrm>
          <a:prstGeom prst="rect">
            <a:avLst/>
          </a:prstGeom>
        </p:spPr>
      </p:pic>
      <p:sp>
        <p:nvSpPr>
          <p:cNvPr id="10" name="Rectangle 9">
            <a:extLst>
              <a:ext uri="{FF2B5EF4-FFF2-40B4-BE49-F238E27FC236}">
                <a16:creationId xmlns:a16="http://schemas.microsoft.com/office/drawing/2014/main" id="{A45681E2-1278-4F58-89D6-6AF51E9E542C}"/>
              </a:ext>
            </a:extLst>
          </p:cNvPr>
          <p:cNvSpPr/>
          <p:nvPr userDrawn="1"/>
        </p:nvSpPr>
        <p:spPr>
          <a:xfrm>
            <a:off x="9220200" y="0"/>
            <a:ext cx="1466850" cy="1754293"/>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l">
              <a:spcAft>
                <a:spcPts val="600"/>
              </a:spcAft>
            </a:pPr>
            <a:r>
              <a:rPr lang="en-GB" sz="800" b="1" dirty="0"/>
              <a:t>ILLUSTRATION </a:t>
            </a:r>
            <a:br>
              <a:rPr lang="en-GB" sz="800" b="1" dirty="0"/>
            </a:br>
            <a:r>
              <a:rPr lang="en-GB" sz="800" b="1" dirty="0"/>
              <a:t>COVER OPTION </a:t>
            </a:r>
          </a:p>
          <a:p>
            <a:pPr algn="l">
              <a:spcAft>
                <a:spcPts val="600"/>
              </a:spcAft>
            </a:pPr>
            <a:r>
              <a:rPr lang="en-GB" sz="800" dirty="0"/>
              <a:t>To insert an illustration click on the image frame and then insert your illustration using the BrandCentral button on your toolbar. To scale, crop and move the illustration, right click and choose the crop tool. You can now scale and move the illustration to the desired position.</a:t>
            </a:r>
          </a:p>
        </p:txBody>
      </p:sp>
    </p:spTree>
    <p:extLst>
      <p:ext uri="{BB962C8B-B14F-4D97-AF65-F5344CB8AC3E}">
        <p14:creationId xmlns:p14="http://schemas.microsoft.com/office/powerpoint/2010/main" val="28526052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469369" y="1466848"/>
            <a:ext cx="3988331" cy="322897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4679950" y="1466848"/>
            <a:ext cx="3996000" cy="322897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076760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column graphic and text">
    <p:spTree>
      <p:nvGrpSpPr>
        <p:cNvPr id="1" name=""/>
        <p:cNvGrpSpPr/>
        <p:nvPr/>
      </p:nvGrpSpPr>
      <p:grpSpPr>
        <a:xfrm>
          <a:off x="0" y="0"/>
          <a:ext cx="0" cy="0"/>
          <a:chOff x="0" y="0"/>
          <a:chExt cx="0" cy="0"/>
        </a:xfrm>
      </p:grpSpPr>
      <p:sp>
        <p:nvSpPr>
          <p:cNvPr id="14" name="Picture Placeholder 2"/>
          <p:cNvSpPr>
            <a:spLocks noGrp="1"/>
          </p:cNvSpPr>
          <p:nvPr>
            <p:ph type="pic" idx="1" hasCustomPrompt="1"/>
          </p:nvPr>
        </p:nvSpPr>
        <p:spPr>
          <a:xfrm>
            <a:off x="468312" y="1455738"/>
            <a:ext cx="1879200" cy="1223962"/>
          </a:xfrm>
          <a:prstGeom prst="rect">
            <a:avLst/>
          </a:prstGeom>
          <a:noFill/>
        </p:spPr>
        <p:txBody>
          <a:bodyPr lIns="0" tIns="0" rIns="0" bIns="0" anchor="ctr" anchorCtr="1"/>
          <a:lstStyle>
            <a:lvl1pPr marL="0" marR="0" indent="0" algn="ctr" defTabSz="457200" rtl="0" eaLnBrk="1" fontAlgn="auto" latinLnBrk="0" hangingPunct="1">
              <a:lnSpc>
                <a:spcPct val="100000"/>
              </a:lnSpc>
              <a:spcBef>
                <a:spcPts val="576"/>
              </a:spcBef>
              <a:spcAft>
                <a:spcPts val="0"/>
              </a:spcAft>
              <a:buClr>
                <a:schemeClr val="accent1"/>
              </a:buClr>
              <a:buSzTx/>
              <a:buFont typeface="Arial"/>
              <a:buNone/>
              <a:tabLst/>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 name="Title 2"/>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20" name="Text Placeholder 19"/>
          <p:cNvSpPr>
            <a:spLocks noGrp="1"/>
          </p:cNvSpPr>
          <p:nvPr>
            <p:ph type="body" sz="quarter" idx="22"/>
          </p:nvPr>
        </p:nvSpPr>
        <p:spPr>
          <a:xfrm>
            <a:off x="468312"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0" name="Picture Placeholder 2"/>
          <p:cNvSpPr>
            <a:spLocks noGrp="1"/>
          </p:cNvSpPr>
          <p:nvPr>
            <p:ph type="pic" idx="23" hasCustomPrompt="1"/>
          </p:nvPr>
        </p:nvSpPr>
        <p:spPr>
          <a:xfrm>
            <a:off x="2577758"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1" name="Text Placeholder 19"/>
          <p:cNvSpPr>
            <a:spLocks noGrp="1"/>
          </p:cNvSpPr>
          <p:nvPr>
            <p:ph type="body" sz="quarter" idx="24"/>
          </p:nvPr>
        </p:nvSpPr>
        <p:spPr>
          <a:xfrm>
            <a:off x="2577758"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2" name="Picture Placeholder 2"/>
          <p:cNvSpPr>
            <a:spLocks noGrp="1"/>
          </p:cNvSpPr>
          <p:nvPr>
            <p:ph type="pic" idx="25" hasCustomPrompt="1"/>
          </p:nvPr>
        </p:nvSpPr>
        <p:spPr>
          <a:xfrm>
            <a:off x="4687204"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3" name="Text Placeholder 19"/>
          <p:cNvSpPr>
            <a:spLocks noGrp="1"/>
          </p:cNvSpPr>
          <p:nvPr>
            <p:ph type="body" sz="quarter" idx="26"/>
          </p:nvPr>
        </p:nvSpPr>
        <p:spPr>
          <a:xfrm>
            <a:off x="4687204"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4" name="Picture Placeholder 2"/>
          <p:cNvSpPr>
            <a:spLocks noGrp="1"/>
          </p:cNvSpPr>
          <p:nvPr>
            <p:ph type="pic" idx="27" hasCustomPrompt="1"/>
          </p:nvPr>
        </p:nvSpPr>
        <p:spPr>
          <a:xfrm>
            <a:off x="6796651"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5" name="Text Placeholder 19"/>
          <p:cNvSpPr>
            <a:spLocks noGrp="1"/>
          </p:cNvSpPr>
          <p:nvPr>
            <p:ph type="body" sz="quarter" idx="28"/>
          </p:nvPr>
        </p:nvSpPr>
        <p:spPr>
          <a:xfrm>
            <a:off x="6796651"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4" name="Slide Number Placeholder 3"/>
          <p:cNvSpPr>
            <a:spLocks noGrp="1"/>
          </p:cNvSpPr>
          <p:nvPr>
            <p:ph type="sldNum" sz="quarter" idx="29"/>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236815009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urple Quote">
    <p:spTree>
      <p:nvGrpSpPr>
        <p:cNvPr id="1" name=""/>
        <p:cNvGrpSpPr/>
        <p:nvPr/>
      </p:nvGrpSpPr>
      <p:grpSpPr>
        <a:xfrm>
          <a:off x="0" y="0"/>
          <a:ext cx="0" cy="0"/>
          <a:chOff x="0" y="0"/>
          <a:chExt cx="0" cy="0"/>
        </a:xfrm>
      </p:grpSpPr>
      <p:sp>
        <p:nvSpPr>
          <p:cNvPr id="6" name="Rectangle 5"/>
          <p:cNvSpPr/>
          <p:nvPr userDrawn="1"/>
        </p:nvSpPr>
        <p:spPr>
          <a:xfrm>
            <a:off x="0" y="0"/>
            <a:ext cx="9144000" cy="4695826"/>
          </a:xfrm>
          <a:prstGeom prst="rect">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8"/>
          </p:nvPr>
        </p:nvSpPr>
        <p:spPr>
          <a:xfrm>
            <a:off x="0" y="0"/>
            <a:ext cx="9144000" cy="4695825"/>
          </a:xfrm>
          <a:noFill/>
        </p:spPr>
        <p:txBody>
          <a:bodyPr lIns="0" tIns="0" rIns="0" bIns="0" anchor="ctr" anchorCtr="1"/>
          <a:lstStyle>
            <a:lvl1pPr marL="0" indent="0" algn="ctr">
              <a:buClr>
                <a:schemeClr val="bg1"/>
              </a:buClr>
              <a:buNone/>
              <a:defRPr>
                <a:solidFill>
                  <a:schemeClr val="bg1"/>
                </a:solidFill>
              </a:defRPr>
            </a:lvl1pPr>
            <a:lvl2pPr marL="0" indent="0" algn="ctr">
              <a:buClr>
                <a:schemeClr val="bg1"/>
              </a:buClr>
              <a:buNone/>
              <a:defRPr>
                <a:solidFill>
                  <a:schemeClr val="bg1"/>
                </a:solidFill>
              </a:defRPr>
            </a:lvl2pPr>
            <a:lvl3pPr marL="0" indent="0" algn="ctr">
              <a:buNone/>
              <a:defRPr>
                <a:solidFill>
                  <a:schemeClr val="bg1"/>
                </a:solidFill>
              </a:defRPr>
            </a:lvl3pPr>
            <a:lvl4pPr marL="0" indent="0" algn="ctr">
              <a:buNone/>
              <a:defRPr>
                <a:solidFill>
                  <a:schemeClr val="bg1"/>
                </a:solidFill>
              </a:defRPr>
            </a:lvl4pPr>
            <a:lvl5pPr marL="0" indent="0" algn="l">
              <a:buNone/>
              <a:defRPr sz="2600">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Freeform 5"/>
          <p:cNvSpPr>
            <a:spLocks noEditPoints="1"/>
          </p:cNvSpPr>
          <p:nvPr userDrawn="1"/>
        </p:nvSpPr>
        <p:spPr bwMode="auto">
          <a:xfrm>
            <a:off x="4318000" y="646113"/>
            <a:ext cx="512763" cy="381000"/>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4" name="Freeform 9"/>
          <p:cNvSpPr>
            <a:spLocks noEditPoints="1"/>
          </p:cNvSpPr>
          <p:nvPr userDrawn="1"/>
        </p:nvSpPr>
        <p:spPr bwMode="auto">
          <a:xfrm>
            <a:off x="4318000" y="3741738"/>
            <a:ext cx="512763" cy="381000"/>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 name="Slide Number Placeholder 2"/>
          <p:cNvSpPr>
            <a:spLocks noGrp="1"/>
          </p:cNvSpPr>
          <p:nvPr>
            <p:ph type="sldNum" sz="quarter" idx="19"/>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230862357"/>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arm Grey Quote">
    <p:spTree>
      <p:nvGrpSpPr>
        <p:cNvPr id="1" name=""/>
        <p:cNvGrpSpPr/>
        <p:nvPr/>
      </p:nvGrpSpPr>
      <p:grpSpPr>
        <a:xfrm>
          <a:off x="0" y="0"/>
          <a:ext cx="0" cy="0"/>
          <a:chOff x="0" y="0"/>
          <a:chExt cx="0" cy="0"/>
        </a:xfrm>
      </p:grpSpPr>
      <p:sp>
        <p:nvSpPr>
          <p:cNvPr id="4" name="Rectangle 3"/>
          <p:cNvSpPr/>
          <p:nvPr userDrawn="1"/>
        </p:nvSpPr>
        <p:spPr>
          <a:xfrm>
            <a:off x="0" y="0"/>
            <a:ext cx="9144000" cy="4695825"/>
          </a:xfrm>
          <a:prstGeom prst="rect">
            <a:avLst/>
          </a:prstGeom>
          <a:solidFill>
            <a:srgbClr val="DED8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 Placeholder 1"/>
          <p:cNvSpPr>
            <a:spLocks noGrp="1"/>
          </p:cNvSpPr>
          <p:nvPr userDrawn="1">
            <p:ph type="body" sz="quarter" idx="18"/>
          </p:nvPr>
        </p:nvSpPr>
        <p:spPr>
          <a:xfrm>
            <a:off x="0" y="1"/>
            <a:ext cx="9144000" cy="4695824"/>
          </a:xfrm>
        </p:spPr>
        <p:txBody>
          <a:bodyPr anchor="ctr" anchorCtr="1"/>
          <a:lstStyle>
            <a:lvl1pPr marL="0" indent="0" algn="ctr">
              <a:buNone/>
              <a:defRPr/>
            </a:lvl1pPr>
            <a:lvl2pPr marL="0" indent="0" algn="ctr">
              <a:buNone/>
              <a:defRPr/>
            </a:lvl2pPr>
            <a:lvl3pPr marL="0" indent="0" algn="ctr">
              <a:buNone/>
              <a:defRPr/>
            </a:lvl3pPr>
            <a:lvl4pPr marL="0" indent="0" algn="ctr">
              <a:buFont typeface="Arial" panose="020B0604020202020204" pitchFamily="34" charset="0"/>
              <a:buNone/>
              <a:defRPr/>
            </a:lvl4pPr>
            <a:lvl5pPr marL="0" indent="0">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endParaRPr lang="en-GB" dirty="0"/>
          </a:p>
        </p:txBody>
      </p:sp>
      <p:sp>
        <p:nvSpPr>
          <p:cNvPr id="8" name="Freeform 5"/>
          <p:cNvSpPr>
            <a:spLocks noEditPoints="1"/>
          </p:cNvSpPr>
          <p:nvPr userDrawn="1"/>
        </p:nvSpPr>
        <p:spPr bwMode="auto">
          <a:xfrm>
            <a:off x="4318000" y="646113"/>
            <a:ext cx="512763" cy="381000"/>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9" name="Freeform 9"/>
          <p:cNvSpPr>
            <a:spLocks noEditPoints="1"/>
          </p:cNvSpPr>
          <p:nvPr userDrawn="1"/>
        </p:nvSpPr>
        <p:spPr bwMode="auto">
          <a:xfrm>
            <a:off x="4318000" y="3741738"/>
            <a:ext cx="512763" cy="381000"/>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 name="Slide Number Placeholder 2"/>
          <p:cNvSpPr>
            <a:spLocks noGrp="1"/>
          </p:cNvSpPr>
          <p:nvPr>
            <p:ph type="sldNum" sz="quarter" idx="19"/>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94423261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s purple">
    <p:spTree>
      <p:nvGrpSpPr>
        <p:cNvPr id="1" name=""/>
        <p:cNvGrpSpPr/>
        <p:nvPr/>
      </p:nvGrpSpPr>
      <p:grpSpPr>
        <a:xfrm>
          <a:off x="0" y="0"/>
          <a:ext cx="0" cy="0"/>
          <a:chOff x="0" y="0"/>
          <a:chExt cx="0" cy="0"/>
        </a:xfrm>
      </p:grpSpPr>
      <p:sp>
        <p:nvSpPr>
          <p:cNvPr id="2" name="Rectangle 1"/>
          <p:cNvSpPr/>
          <p:nvPr userDrawn="1"/>
        </p:nvSpPr>
        <p:spPr>
          <a:xfrm>
            <a:off x="4500564" y="1466849"/>
            <a:ext cx="4175124" cy="2699999"/>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8" name="Oval 7"/>
          <p:cNvSpPr/>
          <p:nvPr userDrawn="1"/>
        </p:nvSpPr>
        <p:spPr>
          <a:xfrm>
            <a:off x="4279106" y="2595393"/>
            <a:ext cx="442913" cy="442913"/>
          </a:xfrm>
          <a:prstGeom prst="ellipse">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 name="Text Placeholder 2"/>
          <p:cNvSpPr>
            <a:spLocks noGrp="1"/>
          </p:cNvSpPr>
          <p:nvPr>
            <p:ph type="body" sz="quarter" idx="10"/>
          </p:nvPr>
        </p:nvSpPr>
        <p:spPr>
          <a:xfrm>
            <a:off x="468313" y="1466849"/>
            <a:ext cx="4032250" cy="2700000"/>
          </a:xfrm>
          <a:solidFill>
            <a:schemeClr val="accent1"/>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1"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5" name="Title 4"/>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Slide Number Placeholder 5"/>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639472270"/>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s blue">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Oval 10"/>
          <p:cNvSpPr/>
          <p:nvPr userDrawn="1"/>
        </p:nvSpPr>
        <p:spPr>
          <a:xfrm>
            <a:off x="4279106" y="2595393"/>
            <a:ext cx="442913" cy="44291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Text Placeholder 2"/>
          <p:cNvSpPr>
            <a:spLocks noGrp="1"/>
          </p:cNvSpPr>
          <p:nvPr>
            <p:ph type="body" sz="quarter" idx="10"/>
          </p:nvPr>
        </p:nvSpPr>
        <p:spPr>
          <a:xfrm>
            <a:off x="468313" y="1466849"/>
            <a:ext cx="4032250" cy="2700000"/>
          </a:xfrm>
          <a:solidFill>
            <a:schemeClr val="accent3"/>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085512894"/>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ns green">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Oval 10"/>
          <p:cNvSpPr/>
          <p:nvPr userDrawn="1"/>
        </p:nvSpPr>
        <p:spPr>
          <a:xfrm>
            <a:off x="4279106" y="2595393"/>
            <a:ext cx="442913" cy="442913"/>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Text Placeholder 2"/>
          <p:cNvSpPr>
            <a:spLocks noGrp="1"/>
          </p:cNvSpPr>
          <p:nvPr>
            <p:ph type="body" sz="quarter" idx="10"/>
          </p:nvPr>
        </p:nvSpPr>
        <p:spPr>
          <a:xfrm>
            <a:off x="468313" y="1466849"/>
            <a:ext cx="4032250" cy="2700000"/>
          </a:xfrm>
          <a:solidFill>
            <a:schemeClr val="accent5"/>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2464726760"/>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s orange">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Oval 10"/>
          <p:cNvSpPr/>
          <p:nvPr userDrawn="1"/>
        </p:nvSpPr>
        <p:spPr>
          <a:xfrm>
            <a:off x="4279106" y="2595393"/>
            <a:ext cx="442913" cy="442913"/>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Text Placeholder 2"/>
          <p:cNvSpPr>
            <a:spLocks noGrp="1"/>
          </p:cNvSpPr>
          <p:nvPr>
            <p:ph type="body" sz="quarter" idx="10"/>
          </p:nvPr>
        </p:nvSpPr>
        <p:spPr>
          <a:xfrm>
            <a:off x="468313" y="1466849"/>
            <a:ext cx="4032250" cy="2700000"/>
          </a:xfrm>
          <a:solidFill>
            <a:schemeClr val="accent4"/>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2129868093"/>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s red">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Oval 10"/>
          <p:cNvSpPr/>
          <p:nvPr userDrawn="1"/>
        </p:nvSpPr>
        <p:spPr>
          <a:xfrm>
            <a:off x="4279106" y="2595393"/>
            <a:ext cx="442913" cy="442913"/>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Text Placeholder 2"/>
          <p:cNvSpPr>
            <a:spLocks noGrp="1"/>
          </p:cNvSpPr>
          <p:nvPr>
            <p:ph type="body" sz="quarter" idx="10"/>
          </p:nvPr>
        </p:nvSpPr>
        <p:spPr>
          <a:xfrm>
            <a:off x="468313" y="1466849"/>
            <a:ext cx="4032250" cy="2700000"/>
          </a:xfrm>
          <a:solidFill>
            <a:schemeClr val="accent6"/>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369499844"/>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s grey">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Oval 10"/>
          <p:cNvSpPr/>
          <p:nvPr userDrawn="1"/>
        </p:nvSpPr>
        <p:spPr>
          <a:xfrm>
            <a:off x="4279106" y="2595393"/>
            <a:ext cx="442913" cy="442913"/>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Text Placeholder 2"/>
          <p:cNvSpPr>
            <a:spLocks noGrp="1"/>
          </p:cNvSpPr>
          <p:nvPr>
            <p:ph type="body" sz="quarter" idx="10"/>
          </p:nvPr>
        </p:nvSpPr>
        <p:spPr>
          <a:xfrm>
            <a:off x="468313" y="1466849"/>
            <a:ext cx="4032250" cy="2700000"/>
          </a:xfrm>
          <a:solidFill>
            <a:schemeClr val="accent2"/>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383625429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urved Photo">
    <p:spTree>
      <p:nvGrpSpPr>
        <p:cNvPr id="1" name=""/>
        <p:cNvGrpSpPr/>
        <p:nvPr/>
      </p:nvGrpSpPr>
      <p:grpSpPr>
        <a:xfrm>
          <a:off x="0" y="0"/>
          <a:ext cx="0" cy="0"/>
          <a:chOff x="0" y="0"/>
          <a:chExt cx="0" cy="0"/>
        </a:xfrm>
      </p:grpSpPr>
      <p:sp>
        <p:nvSpPr>
          <p:cNvPr id="3" name="Picture Placeholder 14"/>
          <p:cNvSpPr>
            <a:spLocks noGrp="1"/>
          </p:cNvSpPr>
          <p:nvPr>
            <p:ph type="pic" sz="quarter" idx="12" hasCustomPrompt="1"/>
          </p:nvPr>
        </p:nvSpPr>
        <p:spPr>
          <a:xfrm>
            <a:off x="4463820" y="1203325"/>
            <a:ext cx="4680181" cy="3940175"/>
          </a:xfrm>
          <a:custGeom>
            <a:avLst/>
            <a:gdLst>
              <a:gd name="connsiteX0" fmla="*/ 0 w 5751512"/>
              <a:gd name="connsiteY0" fmla="*/ 0 h 3946525"/>
              <a:gd name="connsiteX1" fmla="*/ 5751512 w 5751512"/>
              <a:gd name="connsiteY1" fmla="*/ 0 h 3946525"/>
              <a:gd name="connsiteX2" fmla="*/ 5751512 w 5751512"/>
              <a:gd name="connsiteY2" fmla="*/ 3946525 h 3946525"/>
              <a:gd name="connsiteX3" fmla="*/ 0 w 5751512"/>
              <a:gd name="connsiteY3" fmla="*/ 3946525 h 3946525"/>
              <a:gd name="connsiteX4" fmla="*/ 0 w 5751512"/>
              <a:gd name="connsiteY4" fmla="*/ 0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185476 w 5898059"/>
              <a:gd name="connsiteY0" fmla="*/ 145143 h 3946525"/>
              <a:gd name="connsiteX1" fmla="*/ 5898059 w 5898059"/>
              <a:gd name="connsiteY1" fmla="*/ 0 h 3946525"/>
              <a:gd name="connsiteX2" fmla="*/ 5898059 w 5898059"/>
              <a:gd name="connsiteY2" fmla="*/ 3946525 h 3946525"/>
              <a:gd name="connsiteX3" fmla="*/ 146547 w 5898059"/>
              <a:gd name="connsiteY3" fmla="*/ 3946525 h 3946525"/>
              <a:gd name="connsiteX4" fmla="*/ 3185476 w 5898059"/>
              <a:gd name="connsiteY4" fmla="*/ 145143 h 3946525"/>
              <a:gd name="connsiteX0" fmla="*/ 4670912 w 5779285"/>
              <a:gd name="connsiteY0" fmla="*/ 53092 h 3946525"/>
              <a:gd name="connsiteX1" fmla="*/ 5779285 w 5779285"/>
              <a:gd name="connsiteY1" fmla="*/ 0 h 3946525"/>
              <a:gd name="connsiteX2" fmla="*/ 5779285 w 5779285"/>
              <a:gd name="connsiteY2" fmla="*/ 3946525 h 3946525"/>
              <a:gd name="connsiteX3" fmla="*/ 27773 w 5779285"/>
              <a:gd name="connsiteY3" fmla="*/ 3946525 h 3946525"/>
              <a:gd name="connsiteX4" fmla="*/ 4670912 w 5779285"/>
              <a:gd name="connsiteY4" fmla="*/ 53092 h 3946525"/>
              <a:gd name="connsiteX0" fmla="*/ 4661785 w 5770158"/>
              <a:gd name="connsiteY0" fmla="*/ 53092 h 3946525"/>
              <a:gd name="connsiteX1" fmla="*/ 5770158 w 5770158"/>
              <a:gd name="connsiteY1" fmla="*/ 0 h 3946525"/>
              <a:gd name="connsiteX2" fmla="*/ 5770158 w 5770158"/>
              <a:gd name="connsiteY2" fmla="*/ 3946525 h 3946525"/>
              <a:gd name="connsiteX3" fmla="*/ 18646 w 5770158"/>
              <a:gd name="connsiteY3" fmla="*/ 3946525 h 3946525"/>
              <a:gd name="connsiteX4" fmla="*/ 4661785 w 5770158"/>
              <a:gd name="connsiteY4" fmla="*/ 53092 h 3946525"/>
              <a:gd name="connsiteX0" fmla="*/ 4357352 w 5465725"/>
              <a:gd name="connsiteY0" fmla="*/ 53092 h 3946525"/>
              <a:gd name="connsiteX1" fmla="*/ 5465725 w 5465725"/>
              <a:gd name="connsiteY1" fmla="*/ 0 h 3946525"/>
              <a:gd name="connsiteX2" fmla="*/ 5465725 w 5465725"/>
              <a:gd name="connsiteY2" fmla="*/ 3946525 h 3946525"/>
              <a:gd name="connsiteX3" fmla="*/ 21686 w 5465725"/>
              <a:gd name="connsiteY3" fmla="*/ 3936297 h 3946525"/>
              <a:gd name="connsiteX4" fmla="*/ 4357352 w 5465725"/>
              <a:gd name="connsiteY4" fmla="*/ 53092 h 3946525"/>
              <a:gd name="connsiteX0" fmla="*/ 4337247 w 5445620"/>
              <a:gd name="connsiteY0" fmla="*/ 53092 h 3946525"/>
              <a:gd name="connsiteX1" fmla="*/ 5445620 w 5445620"/>
              <a:gd name="connsiteY1" fmla="*/ 0 h 3946525"/>
              <a:gd name="connsiteX2" fmla="*/ 5445620 w 5445620"/>
              <a:gd name="connsiteY2" fmla="*/ 3946525 h 3946525"/>
              <a:gd name="connsiteX3" fmla="*/ 1581 w 5445620"/>
              <a:gd name="connsiteY3" fmla="*/ 3936297 h 3946525"/>
              <a:gd name="connsiteX4" fmla="*/ 4337247 w 5445620"/>
              <a:gd name="connsiteY4" fmla="*/ 53092 h 3946525"/>
              <a:gd name="connsiteX0" fmla="*/ 5432791 w 5444953"/>
              <a:gd name="connsiteY0" fmla="*/ 12179 h 3946525"/>
              <a:gd name="connsiteX1" fmla="*/ 5444953 w 5444953"/>
              <a:gd name="connsiteY1" fmla="*/ 0 h 3946525"/>
              <a:gd name="connsiteX2" fmla="*/ 5444953 w 5444953"/>
              <a:gd name="connsiteY2" fmla="*/ 3946525 h 3946525"/>
              <a:gd name="connsiteX3" fmla="*/ 914 w 5444953"/>
              <a:gd name="connsiteY3" fmla="*/ 3936297 h 3946525"/>
              <a:gd name="connsiteX4" fmla="*/ 5432791 w 5444953"/>
              <a:gd name="connsiteY4" fmla="*/ 12179 h 3946525"/>
              <a:gd name="connsiteX0" fmla="*/ 5433450 w 5445612"/>
              <a:gd name="connsiteY0" fmla="*/ 12179 h 3946525"/>
              <a:gd name="connsiteX1" fmla="*/ 5445612 w 5445612"/>
              <a:gd name="connsiteY1" fmla="*/ 0 h 3946525"/>
              <a:gd name="connsiteX2" fmla="*/ 5445612 w 5445612"/>
              <a:gd name="connsiteY2" fmla="*/ 3946525 h 3946525"/>
              <a:gd name="connsiteX3" fmla="*/ 1573 w 5445612"/>
              <a:gd name="connsiteY3" fmla="*/ 3936297 h 3946525"/>
              <a:gd name="connsiteX4" fmla="*/ 5433450 w 5445612"/>
              <a:gd name="connsiteY4" fmla="*/ 12179 h 3946525"/>
              <a:gd name="connsiteX0" fmla="*/ 5380034 w 5392196"/>
              <a:gd name="connsiteY0" fmla="*/ 12179 h 3946525"/>
              <a:gd name="connsiteX1" fmla="*/ 5392196 w 5392196"/>
              <a:gd name="connsiteY1" fmla="*/ 0 h 3946525"/>
              <a:gd name="connsiteX2" fmla="*/ 5392196 w 5392196"/>
              <a:gd name="connsiteY2" fmla="*/ 3946525 h 3946525"/>
              <a:gd name="connsiteX3" fmla="*/ 1631 w 5392196"/>
              <a:gd name="connsiteY3" fmla="*/ 3721509 h 3946525"/>
              <a:gd name="connsiteX4" fmla="*/ 5380034 w 5392196"/>
              <a:gd name="connsiteY4" fmla="*/ 12179 h 3946525"/>
              <a:gd name="connsiteX0" fmla="*/ 5420095 w 5432257"/>
              <a:gd name="connsiteY0" fmla="*/ 12179 h 3946525"/>
              <a:gd name="connsiteX1" fmla="*/ 5432257 w 5432257"/>
              <a:gd name="connsiteY1" fmla="*/ 0 h 3946525"/>
              <a:gd name="connsiteX2" fmla="*/ 5432257 w 5432257"/>
              <a:gd name="connsiteY2" fmla="*/ 3946525 h 3946525"/>
              <a:gd name="connsiteX3" fmla="*/ 1587 w 5432257"/>
              <a:gd name="connsiteY3" fmla="*/ 3946525 h 3946525"/>
              <a:gd name="connsiteX4" fmla="*/ 5420095 w 5432257"/>
              <a:gd name="connsiteY4" fmla="*/ 12179 h 3946525"/>
              <a:gd name="connsiteX0" fmla="*/ 5420095 w 5432257"/>
              <a:gd name="connsiteY0" fmla="*/ 12179 h 3946525"/>
              <a:gd name="connsiteX1" fmla="*/ 5432257 w 5432257"/>
              <a:gd name="connsiteY1" fmla="*/ 0 h 3946525"/>
              <a:gd name="connsiteX2" fmla="*/ 5432257 w 5432257"/>
              <a:gd name="connsiteY2" fmla="*/ 3946525 h 3946525"/>
              <a:gd name="connsiteX3" fmla="*/ 1587 w 5432257"/>
              <a:gd name="connsiteY3" fmla="*/ 3946525 h 3946525"/>
              <a:gd name="connsiteX4" fmla="*/ 5420095 w 5432257"/>
              <a:gd name="connsiteY4" fmla="*/ 12179 h 3946525"/>
              <a:gd name="connsiteX0" fmla="*/ 5420024 w 5432186"/>
              <a:gd name="connsiteY0" fmla="*/ 12179 h 3946525"/>
              <a:gd name="connsiteX1" fmla="*/ 5432186 w 5432186"/>
              <a:gd name="connsiteY1" fmla="*/ 0 h 3946525"/>
              <a:gd name="connsiteX2" fmla="*/ 5432186 w 5432186"/>
              <a:gd name="connsiteY2" fmla="*/ 3946525 h 3946525"/>
              <a:gd name="connsiteX3" fmla="*/ 1516 w 5432186"/>
              <a:gd name="connsiteY3" fmla="*/ 3946525 h 3946525"/>
              <a:gd name="connsiteX4" fmla="*/ 5420024 w 5432186"/>
              <a:gd name="connsiteY4" fmla="*/ 12179 h 3946525"/>
              <a:gd name="connsiteX0" fmla="*/ 5464554 w 5476716"/>
              <a:gd name="connsiteY0" fmla="*/ 12179 h 3946525"/>
              <a:gd name="connsiteX1" fmla="*/ 5476716 w 5476716"/>
              <a:gd name="connsiteY1" fmla="*/ 0 h 3946525"/>
              <a:gd name="connsiteX2" fmla="*/ 5476716 w 5476716"/>
              <a:gd name="connsiteY2" fmla="*/ 3946525 h 3946525"/>
              <a:gd name="connsiteX3" fmla="*/ 1474 w 5476716"/>
              <a:gd name="connsiteY3" fmla="*/ 3946525 h 3946525"/>
              <a:gd name="connsiteX4" fmla="*/ 5464554 w 5476716"/>
              <a:gd name="connsiteY4" fmla="*/ 12179 h 3946525"/>
              <a:gd name="connsiteX0" fmla="*/ 5463080 w 5475242"/>
              <a:gd name="connsiteY0" fmla="*/ 12179 h 3946525"/>
              <a:gd name="connsiteX1" fmla="*/ 5475242 w 5475242"/>
              <a:gd name="connsiteY1" fmla="*/ 0 h 3946525"/>
              <a:gd name="connsiteX2" fmla="*/ 5475242 w 5475242"/>
              <a:gd name="connsiteY2" fmla="*/ 3946525 h 3946525"/>
              <a:gd name="connsiteX3" fmla="*/ 0 w 5475242"/>
              <a:gd name="connsiteY3" fmla="*/ 3946525 h 3946525"/>
              <a:gd name="connsiteX4" fmla="*/ 5463080 w 5475242"/>
              <a:gd name="connsiteY4" fmla="*/ 12179 h 3946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5242" h="3946525">
                <a:moveTo>
                  <a:pt x="5463080" y="12179"/>
                </a:moveTo>
                <a:lnTo>
                  <a:pt x="5475242" y="0"/>
                </a:lnTo>
                <a:lnTo>
                  <a:pt x="5475242" y="3946525"/>
                </a:lnTo>
                <a:lnTo>
                  <a:pt x="0" y="3946525"/>
                </a:lnTo>
                <a:cubicBezTo>
                  <a:pt x="282730" y="2678807"/>
                  <a:pt x="1479627" y="206377"/>
                  <a:pt x="5463080" y="12179"/>
                </a:cubicBezTo>
                <a:close/>
              </a:path>
            </a:pathLst>
          </a:custGeom>
          <a:noFill/>
        </p:spPr>
        <p:txBody>
          <a:bodyPr vert="horz" lIns="0" tIns="0" rIns="0" bIns="0" anchor="ctr" anchorCtr="1"/>
          <a:lstStyle>
            <a:lvl1pPr marL="0" indent="0" algn="r">
              <a:buNone/>
              <a:defRPr sz="1300">
                <a:solidFill>
                  <a:srgbClr val="00A7B5"/>
                </a:solidFill>
              </a:defRPr>
            </a:lvl1pPr>
          </a:lstStyle>
          <a:p>
            <a:r>
              <a:rPr lang="en-US" dirty="0"/>
              <a:t>Click icon to insert photo</a:t>
            </a:r>
          </a:p>
        </p:txBody>
      </p:sp>
      <p:sp>
        <p:nvSpPr>
          <p:cNvPr id="7" name="Copyright"/>
          <p:cNvSpPr txBox="1"/>
          <p:nvPr userDrawn="1"/>
        </p:nvSpPr>
        <p:spPr>
          <a:xfrm>
            <a:off x="471996" y="4905628"/>
            <a:ext cx="2411875" cy="184666"/>
          </a:xfrm>
          <a:prstGeom prst="rect">
            <a:avLst/>
          </a:prstGeom>
          <a:noFill/>
        </p:spPr>
        <p:txBody>
          <a:bodyPr wrap="square" lIns="0" rIns="0" rtlCol="0" anchor="ctr" anchorCtr="0">
            <a:noAutofit/>
          </a:bodyPr>
          <a:lstStyle/>
          <a:p>
            <a:pPr algn="l"/>
            <a:r>
              <a:rPr lang="en-US" sz="600" dirty="0">
                <a:solidFill>
                  <a:schemeClr val="tx1"/>
                </a:solidFill>
              </a:rPr>
              <a:t>©2019 Grant Thornton International Ltd. All rights reserved.</a:t>
            </a:r>
            <a:endParaRPr lang="en-GB" sz="600" dirty="0">
              <a:solidFill>
                <a:schemeClr val="tx1"/>
              </a:solidFill>
            </a:endParaRPr>
          </a:p>
        </p:txBody>
      </p:sp>
      <p:cxnSp>
        <p:nvCxnSpPr>
          <p:cNvPr id="8" name="Straight Connector 7"/>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1"/>
          <p:cNvSpPr>
            <a:spLocks noGrp="1"/>
          </p:cNvSpPr>
          <p:nvPr>
            <p:ph type="body" sz="quarter" idx="10" hasCustomPrompt="1"/>
          </p:nvPr>
        </p:nvSpPr>
        <p:spPr>
          <a:xfrm>
            <a:off x="470699" y="3307079"/>
            <a:ext cx="4029864" cy="367445"/>
          </a:xfrm>
          <a:prstGeom prst="rect">
            <a:avLst/>
          </a:prstGeom>
        </p:spPr>
        <p:txBody>
          <a:bodyPr vert="horz" lIns="0"/>
          <a:lstStyle>
            <a:lvl1pPr marL="0" indent="0">
              <a:buNone/>
              <a:defRPr sz="2000" b="1">
                <a:solidFill>
                  <a:srgbClr val="00A7B5"/>
                </a:solidFill>
              </a:defRPr>
            </a:lvl1pPr>
          </a:lstStyle>
          <a:p>
            <a:pPr lvl="0"/>
            <a:r>
              <a:rPr lang="en-US" dirty="0"/>
              <a:t>Click to add name</a:t>
            </a:r>
          </a:p>
        </p:txBody>
      </p:sp>
      <p:sp>
        <p:nvSpPr>
          <p:cNvPr id="12" name="Text Placeholder 21"/>
          <p:cNvSpPr>
            <a:spLocks noGrp="1"/>
          </p:cNvSpPr>
          <p:nvPr>
            <p:ph type="body" sz="quarter" idx="11" hasCustomPrompt="1"/>
          </p:nvPr>
        </p:nvSpPr>
        <p:spPr>
          <a:xfrm>
            <a:off x="468313" y="3718560"/>
            <a:ext cx="4032250" cy="399414"/>
          </a:xfrm>
          <a:prstGeom prst="rect">
            <a:avLst/>
          </a:prstGeom>
        </p:spPr>
        <p:txBody>
          <a:bodyPr vert="horz" lIns="0"/>
          <a:lstStyle>
            <a:lvl1pPr marL="0" indent="0">
              <a:buNone/>
              <a:defRPr sz="1800" baseline="0">
                <a:solidFill>
                  <a:srgbClr val="00A7B5"/>
                </a:solidFill>
              </a:defRPr>
            </a:lvl1pPr>
          </a:lstStyle>
          <a:p>
            <a:pPr lvl="0"/>
            <a:r>
              <a:rPr lang="en-US" dirty="0"/>
              <a:t>Click to add position or firm</a:t>
            </a:r>
          </a:p>
        </p:txBody>
      </p:sp>
      <p:sp>
        <p:nvSpPr>
          <p:cNvPr id="14" name="Text Placeholder 3"/>
          <p:cNvSpPr>
            <a:spLocks noGrp="1"/>
          </p:cNvSpPr>
          <p:nvPr>
            <p:ph type="body" sz="quarter" idx="13" hasCustomPrompt="1"/>
          </p:nvPr>
        </p:nvSpPr>
        <p:spPr>
          <a:xfrm>
            <a:off x="474619" y="1359602"/>
            <a:ext cx="4025944" cy="1140712"/>
          </a:xfrm>
          <a:prstGeom prst="rect">
            <a:avLst/>
          </a:prstGeom>
        </p:spPr>
        <p:txBody>
          <a:bodyPr vert="horz" lIns="0" tIns="0" rIns="0" bIns="0"/>
          <a:lstStyle>
            <a:lvl1pPr marL="0" indent="0">
              <a:lnSpc>
                <a:spcPts val="4000"/>
              </a:lnSpc>
              <a:spcBef>
                <a:spcPts val="0"/>
              </a:spcBef>
              <a:buNone/>
              <a:defRPr sz="3000" b="1">
                <a:solidFill>
                  <a:srgbClr val="4F2D7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here to add </a:t>
            </a:r>
            <a:br>
              <a:rPr lang="en-US" dirty="0"/>
            </a:br>
            <a:r>
              <a:rPr lang="en-US" dirty="0"/>
              <a:t>title on this slide</a:t>
            </a:r>
          </a:p>
        </p:txBody>
      </p:sp>
      <p:pic>
        <p:nvPicPr>
          <p:cNvPr id="13" name="GTLogoNoTag" hidden="1">
            <a:extLst>
              <a:ext uri="{FF2B5EF4-FFF2-40B4-BE49-F238E27FC236}">
                <a16:creationId xmlns:a16="http://schemas.microsoft.com/office/drawing/2014/main" id="{0DEFB368-B217-4A16-9BFE-6CA85D72D845}"/>
              </a:ext>
            </a:extLst>
          </p:cNvPr>
          <p:cNvPicPr>
            <a:picLocks noChangeAspect="1"/>
          </p:cNvPicPr>
          <p:nvPr userDrawn="1"/>
        </p:nvPicPr>
        <p:blipFill>
          <a:blip r:embed="rId2"/>
          <a:stretch>
            <a:fillRect/>
          </a:stretch>
        </p:blipFill>
        <p:spPr>
          <a:xfrm>
            <a:off x="449366" y="426050"/>
            <a:ext cx="1961941" cy="638130"/>
          </a:xfrm>
          <a:prstGeom prst="rect">
            <a:avLst/>
          </a:prstGeom>
        </p:spPr>
      </p:pic>
      <p:pic>
        <p:nvPicPr>
          <p:cNvPr id="15" name="GTLogo">
            <a:extLst>
              <a:ext uri="{FF2B5EF4-FFF2-40B4-BE49-F238E27FC236}">
                <a16:creationId xmlns:a16="http://schemas.microsoft.com/office/drawing/2014/main" id="{547AA1F9-2774-4D2A-A381-14A9D777C21F}"/>
              </a:ext>
            </a:extLst>
          </p:cNvPr>
          <p:cNvPicPr>
            <a:picLocks noChangeAspect="1"/>
          </p:cNvPicPr>
          <p:nvPr userDrawn="1"/>
        </p:nvPicPr>
        <p:blipFill>
          <a:blip r:embed="rId3"/>
          <a:stretch>
            <a:fillRect/>
          </a:stretch>
        </p:blipFill>
        <p:spPr>
          <a:xfrm>
            <a:off x="449366" y="426050"/>
            <a:ext cx="1961941" cy="638130"/>
          </a:xfrm>
          <a:prstGeom prst="rect">
            <a:avLst/>
          </a:prstGeom>
        </p:spPr>
      </p:pic>
      <p:sp>
        <p:nvSpPr>
          <p:cNvPr id="10" name="Rectangle 9">
            <a:extLst>
              <a:ext uri="{FF2B5EF4-FFF2-40B4-BE49-F238E27FC236}">
                <a16:creationId xmlns:a16="http://schemas.microsoft.com/office/drawing/2014/main" id="{F74FF79F-7CEA-4ED5-811E-3F2D167F5D4D}"/>
              </a:ext>
            </a:extLst>
          </p:cNvPr>
          <p:cNvSpPr/>
          <p:nvPr userDrawn="1"/>
        </p:nvSpPr>
        <p:spPr>
          <a:xfrm>
            <a:off x="9220200" y="0"/>
            <a:ext cx="1466850" cy="185166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600"/>
              </a:spcAft>
              <a:buClrTx/>
              <a:buSzTx/>
              <a:buFontTx/>
              <a:buNone/>
              <a:tabLst/>
              <a:defRPr/>
            </a:pPr>
            <a:r>
              <a:rPr lang="en-GB" sz="800" b="1" dirty="0"/>
              <a:t>PHOTO </a:t>
            </a:r>
            <a:br>
              <a:rPr lang="en-GB" sz="800" b="1" dirty="0"/>
            </a:br>
            <a:r>
              <a:rPr lang="en-GB" sz="800" b="1" dirty="0"/>
              <a:t>COVER OPTION </a:t>
            </a:r>
          </a:p>
          <a:p>
            <a:pPr lvl="0">
              <a:spcAft>
                <a:spcPts val="600"/>
              </a:spcAft>
            </a:pPr>
            <a:r>
              <a:rPr lang="en-GB" sz="800" b="0" dirty="0"/>
              <a:t>To insert a photo click on the image frame and then insert your photo using the BrandCentral button on your toolbar.</a:t>
            </a:r>
          </a:p>
          <a:p>
            <a:pPr lvl="0">
              <a:spcAft>
                <a:spcPts val="600"/>
              </a:spcAft>
            </a:pPr>
            <a:r>
              <a:rPr lang="en-GB" sz="800" b="0" dirty="0"/>
              <a:t>To scale, crop and move the photo, right click and choose the crop tool. You can now scale and move the photo to the desired position.</a:t>
            </a:r>
          </a:p>
        </p:txBody>
      </p:sp>
    </p:spTree>
    <p:extLst>
      <p:ext uri="{BB962C8B-B14F-4D97-AF65-F5344CB8AC3E}">
        <p14:creationId xmlns:p14="http://schemas.microsoft.com/office/powerpoint/2010/main" val="3708722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lumns grey">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Text Placeholder 5"/>
          <p:cNvSpPr>
            <a:spLocks noGrp="1"/>
          </p:cNvSpPr>
          <p:nvPr>
            <p:ph type="body" sz="quarter" idx="10"/>
          </p:nvPr>
        </p:nvSpPr>
        <p:spPr>
          <a:xfrm>
            <a:off x="469370" y="1466849"/>
            <a:ext cx="8206318" cy="3228976"/>
          </a:xfrm>
          <a:solidFill>
            <a:schemeClr val="accent1"/>
          </a:solidFill>
        </p:spPr>
        <p:txBody>
          <a:bodyPr lIns="72000" tIns="72000" rIns="72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1"/>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128736726"/>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ootage">
    <p:spTree>
      <p:nvGrpSpPr>
        <p:cNvPr id="1" name=""/>
        <p:cNvGrpSpPr/>
        <p:nvPr/>
      </p:nvGrpSpPr>
      <p:grpSpPr>
        <a:xfrm>
          <a:off x="0" y="0"/>
          <a:ext cx="0" cy="0"/>
          <a:chOff x="0" y="0"/>
          <a:chExt cx="0" cy="0"/>
        </a:xfrm>
      </p:grpSpPr>
      <p:sp>
        <p:nvSpPr>
          <p:cNvPr id="5" name="Media Placeholder 8"/>
          <p:cNvSpPr>
            <a:spLocks noGrp="1"/>
          </p:cNvSpPr>
          <p:nvPr>
            <p:ph type="media" sz="quarter" idx="12" hasCustomPrompt="1"/>
          </p:nvPr>
        </p:nvSpPr>
        <p:spPr>
          <a:xfrm>
            <a:off x="0" y="0"/>
            <a:ext cx="9143999" cy="5143500"/>
          </a:xfrm>
          <a:prstGeom prst="rect">
            <a:avLst/>
          </a:prstGeom>
          <a:noFill/>
        </p:spPr>
        <p:txBody>
          <a:bodyPr vert="horz" lIns="0" tIns="0" rIns="0" bIns="0" anchor="ctr" anchorCtr="1"/>
          <a:lstStyle>
            <a:lvl1pPr marL="0" indent="0">
              <a:buNone/>
              <a:defRPr sz="1300">
                <a:solidFill>
                  <a:schemeClr val="accent3"/>
                </a:solidFill>
              </a:defRPr>
            </a:lvl1pPr>
          </a:lstStyle>
          <a:p>
            <a:r>
              <a:rPr lang="en-US" dirty="0"/>
              <a:t>Click icon to insert footage</a:t>
            </a:r>
          </a:p>
        </p:txBody>
      </p:sp>
    </p:spTree>
    <p:extLst>
      <p:ext uri="{BB962C8B-B14F-4D97-AF65-F5344CB8AC3E}">
        <p14:creationId xmlns:p14="http://schemas.microsoft.com/office/powerpoint/2010/main" val="1326082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Title and Colour Curved Photo">
    <p:spTree>
      <p:nvGrpSpPr>
        <p:cNvPr id="1" name=""/>
        <p:cNvGrpSpPr/>
        <p:nvPr/>
      </p:nvGrpSpPr>
      <p:grpSpPr>
        <a:xfrm>
          <a:off x="0" y="0"/>
          <a:ext cx="0" cy="0"/>
          <a:chOff x="0" y="0"/>
          <a:chExt cx="0" cy="0"/>
        </a:xfrm>
      </p:grpSpPr>
      <p:sp>
        <p:nvSpPr>
          <p:cNvPr id="5" name="Copyright"/>
          <p:cNvSpPr txBox="1"/>
          <p:nvPr userDrawn="1"/>
        </p:nvSpPr>
        <p:spPr>
          <a:xfrm>
            <a:off x="471996" y="4905628"/>
            <a:ext cx="2411875" cy="184666"/>
          </a:xfrm>
          <a:prstGeom prst="rect">
            <a:avLst/>
          </a:prstGeom>
          <a:noFill/>
        </p:spPr>
        <p:txBody>
          <a:bodyPr wrap="square" lIns="0" rIns="0" rtlCol="0" anchor="ctr" anchorCtr="0">
            <a:noAutofit/>
          </a:bodyPr>
          <a:lstStyle/>
          <a:p>
            <a:r>
              <a:rPr lang="en-US" sz="600">
                <a:solidFill>
                  <a:prstClr val="black"/>
                </a:solidFill>
              </a:rPr>
              <a:t>©2017 Grant Thornton International Ltd. All rights reserved.</a:t>
            </a:r>
            <a:endParaRPr lang="en-GB" sz="600" dirty="0">
              <a:solidFill>
                <a:prstClr val="black"/>
              </a:solidFill>
            </a:endParaRPr>
          </a:p>
        </p:txBody>
      </p:sp>
      <p:cxnSp>
        <p:nvCxnSpPr>
          <p:cNvPr id="6" name="Straight Connector 5"/>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8" name="Rectangle 1"/>
          <p:cNvSpPr/>
          <p:nvPr userDrawn="1"/>
        </p:nvSpPr>
        <p:spPr>
          <a:xfrm>
            <a:off x="4457701" y="1203325"/>
            <a:ext cx="4686300" cy="3962400"/>
          </a:xfrm>
          <a:custGeom>
            <a:avLst/>
            <a:gdLst>
              <a:gd name="connsiteX0" fmla="*/ 0 w 5143500"/>
              <a:gd name="connsiteY0" fmla="*/ 0 h 5143500"/>
              <a:gd name="connsiteX1" fmla="*/ 5143500 w 5143500"/>
              <a:gd name="connsiteY1" fmla="*/ 0 h 5143500"/>
              <a:gd name="connsiteX2" fmla="*/ 5143500 w 5143500"/>
              <a:gd name="connsiteY2" fmla="*/ 5143500 h 5143500"/>
              <a:gd name="connsiteX3" fmla="*/ 0 w 5143500"/>
              <a:gd name="connsiteY3" fmla="*/ 5143500 h 5143500"/>
              <a:gd name="connsiteX4" fmla="*/ 0 w 5143500"/>
              <a:gd name="connsiteY4" fmla="*/ 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8254 w 5144754"/>
              <a:gd name="connsiteY0" fmla="*/ 2006600 h 5143500"/>
              <a:gd name="connsiteX1" fmla="*/ 5144754 w 5144754"/>
              <a:gd name="connsiteY1" fmla="*/ 0 h 5143500"/>
              <a:gd name="connsiteX2" fmla="*/ 5144754 w 5144754"/>
              <a:gd name="connsiteY2" fmla="*/ 5143500 h 5143500"/>
              <a:gd name="connsiteX3" fmla="*/ 1254 w 5144754"/>
              <a:gd name="connsiteY3" fmla="*/ 5143500 h 5143500"/>
              <a:gd name="connsiteX4" fmla="*/ 1398254 w 5144754"/>
              <a:gd name="connsiteY4" fmla="*/ 2006600 h 5143500"/>
              <a:gd name="connsiteX0" fmla="*/ 1419236 w 5165736"/>
              <a:gd name="connsiteY0" fmla="*/ 2006600 h 5143500"/>
              <a:gd name="connsiteX1" fmla="*/ 5165736 w 5165736"/>
              <a:gd name="connsiteY1" fmla="*/ 0 h 5143500"/>
              <a:gd name="connsiteX2" fmla="*/ 5165736 w 5165736"/>
              <a:gd name="connsiteY2" fmla="*/ 5143500 h 5143500"/>
              <a:gd name="connsiteX3" fmla="*/ 22236 w 5165736"/>
              <a:gd name="connsiteY3" fmla="*/ 5143500 h 5143500"/>
              <a:gd name="connsiteX4" fmla="*/ 1419236 w 5165736"/>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600466 w 5143766"/>
              <a:gd name="connsiteY0" fmla="*/ 2120900 h 5143500"/>
              <a:gd name="connsiteX1" fmla="*/ 5143766 w 5143766"/>
              <a:gd name="connsiteY1" fmla="*/ 0 h 5143500"/>
              <a:gd name="connsiteX2" fmla="*/ 5143766 w 5143766"/>
              <a:gd name="connsiteY2" fmla="*/ 5143500 h 5143500"/>
              <a:gd name="connsiteX3" fmla="*/ 266 w 5143766"/>
              <a:gd name="connsiteY3" fmla="*/ 5143500 h 5143500"/>
              <a:gd name="connsiteX4" fmla="*/ 1600466 w 5143766"/>
              <a:gd name="connsiteY4" fmla="*/ 21209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1105234 w 5143833"/>
              <a:gd name="connsiteY3" fmla="*/ 5143500 h 5143500"/>
              <a:gd name="connsiteX4" fmla="*/ 333 w 5143833"/>
              <a:gd name="connsiteY4" fmla="*/ 5143500 h 5143500"/>
              <a:gd name="connsiteX5" fmla="*/ 1435433 w 5143833"/>
              <a:gd name="connsiteY5" fmla="*/ 2159000 h 5143500"/>
              <a:gd name="connsiteX0" fmla="*/ 487278 w 4195678"/>
              <a:gd name="connsiteY0" fmla="*/ 2159000 h 5168900"/>
              <a:gd name="connsiteX1" fmla="*/ 4195678 w 4195678"/>
              <a:gd name="connsiteY1" fmla="*/ 0 h 5168900"/>
              <a:gd name="connsiteX2" fmla="*/ 4195678 w 4195678"/>
              <a:gd name="connsiteY2" fmla="*/ 5143500 h 5168900"/>
              <a:gd name="connsiteX3" fmla="*/ 157079 w 4195678"/>
              <a:gd name="connsiteY3" fmla="*/ 5143500 h 5168900"/>
              <a:gd name="connsiteX4" fmla="*/ 144378 w 4195678"/>
              <a:gd name="connsiteY4" fmla="*/ 5168900 h 5168900"/>
              <a:gd name="connsiteX5" fmla="*/ 487278 w 4195678"/>
              <a:gd name="connsiteY5" fmla="*/ 2159000 h 5168900"/>
              <a:gd name="connsiteX0" fmla="*/ 928533 w 4636933"/>
              <a:gd name="connsiteY0" fmla="*/ 2159000 h 5181600"/>
              <a:gd name="connsiteX1" fmla="*/ 4636933 w 4636933"/>
              <a:gd name="connsiteY1" fmla="*/ 0 h 5181600"/>
              <a:gd name="connsiteX2" fmla="*/ 4636933 w 4636933"/>
              <a:gd name="connsiteY2" fmla="*/ 5143500 h 5181600"/>
              <a:gd name="connsiteX3" fmla="*/ 598334 w 4636933"/>
              <a:gd name="connsiteY3" fmla="*/ 5143500 h 5181600"/>
              <a:gd name="connsiteX4" fmla="*/ 1433 w 4636933"/>
              <a:gd name="connsiteY4" fmla="*/ 5181600 h 5181600"/>
              <a:gd name="connsiteX5" fmla="*/ 928533 w 4636933"/>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5" fmla="*/ 927100 w 4635500"/>
              <a:gd name="connsiteY5" fmla="*/ 21590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5147 h 5145147"/>
              <a:gd name="connsiteX1" fmla="*/ 4635500 w 4635500"/>
              <a:gd name="connsiteY1" fmla="*/ 1647 h 5145147"/>
              <a:gd name="connsiteX2" fmla="*/ 4635500 w 4635500"/>
              <a:gd name="connsiteY2" fmla="*/ 5145147 h 5145147"/>
              <a:gd name="connsiteX3" fmla="*/ 596901 w 4635500"/>
              <a:gd name="connsiteY3" fmla="*/ 5145147 h 5145147"/>
              <a:gd name="connsiteX4" fmla="*/ 0 w 4635500"/>
              <a:gd name="connsiteY4" fmla="*/ 5145147 h 5145147"/>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457700"/>
              <a:gd name="connsiteY0" fmla="*/ 5143500 h 5143500"/>
              <a:gd name="connsiteX1" fmla="*/ 4457700 w 4457700"/>
              <a:gd name="connsiteY1" fmla="*/ 0 h 5143500"/>
              <a:gd name="connsiteX2" fmla="*/ 4457700 w 4457700"/>
              <a:gd name="connsiteY2" fmla="*/ 5143500 h 5143500"/>
              <a:gd name="connsiteX3" fmla="*/ 419101 w 4457700"/>
              <a:gd name="connsiteY3" fmla="*/ 5143500 h 5143500"/>
              <a:gd name="connsiteX4" fmla="*/ 0 w 4457700"/>
              <a:gd name="connsiteY4" fmla="*/ 5143500 h 51435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0100" h="5143500">
                <a:moveTo>
                  <a:pt x="0" y="5130800"/>
                </a:moveTo>
                <a:cubicBezTo>
                  <a:pt x="653173" y="1169622"/>
                  <a:pt x="2987031" y="120528"/>
                  <a:pt x="4610100" y="0"/>
                </a:cubicBezTo>
                <a:lnTo>
                  <a:pt x="4610100" y="5143500"/>
                </a:lnTo>
                <a:lnTo>
                  <a:pt x="571501" y="5143500"/>
                </a:lnTo>
                <a:lnTo>
                  <a:pt x="0" y="5130800"/>
                </a:lnTo>
                <a:close/>
              </a:path>
            </a:pathLst>
          </a:custGeom>
          <a:solidFill>
            <a:srgbClr val="4F2D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3" name="Text Placeholder 21"/>
          <p:cNvSpPr>
            <a:spLocks noGrp="1"/>
          </p:cNvSpPr>
          <p:nvPr>
            <p:ph type="body" sz="quarter" idx="10" hasCustomPrompt="1"/>
          </p:nvPr>
        </p:nvSpPr>
        <p:spPr>
          <a:xfrm>
            <a:off x="470699" y="3307079"/>
            <a:ext cx="4029864" cy="367445"/>
          </a:xfrm>
          <a:prstGeom prst="rect">
            <a:avLst/>
          </a:prstGeom>
        </p:spPr>
        <p:txBody>
          <a:bodyPr vert="horz" lIns="0"/>
          <a:lstStyle>
            <a:lvl1pPr marL="0" indent="0">
              <a:buNone/>
              <a:defRPr sz="2000" b="1">
                <a:solidFill>
                  <a:srgbClr val="00A7B5"/>
                </a:solidFill>
              </a:defRPr>
            </a:lvl1pPr>
          </a:lstStyle>
          <a:p>
            <a:pPr lvl="0"/>
            <a:r>
              <a:rPr lang="en-US" dirty="0"/>
              <a:t>Click to add name</a:t>
            </a:r>
          </a:p>
        </p:txBody>
      </p:sp>
      <p:sp>
        <p:nvSpPr>
          <p:cNvPr id="14" name="Text Placeholder 21"/>
          <p:cNvSpPr>
            <a:spLocks noGrp="1"/>
          </p:cNvSpPr>
          <p:nvPr>
            <p:ph type="body" sz="quarter" idx="11" hasCustomPrompt="1"/>
          </p:nvPr>
        </p:nvSpPr>
        <p:spPr>
          <a:xfrm>
            <a:off x="468313" y="3718560"/>
            <a:ext cx="4032250" cy="399414"/>
          </a:xfrm>
          <a:prstGeom prst="rect">
            <a:avLst/>
          </a:prstGeom>
        </p:spPr>
        <p:txBody>
          <a:bodyPr vert="horz" lIns="0"/>
          <a:lstStyle>
            <a:lvl1pPr marL="0" indent="0">
              <a:buNone/>
              <a:defRPr sz="1800" baseline="0">
                <a:solidFill>
                  <a:srgbClr val="00A7B5"/>
                </a:solidFill>
              </a:defRPr>
            </a:lvl1pPr>
          </a:lstStyle>
          <a:p>
            <a:pPr lvl="0"/>
            <a:r>
              <a:rPr lang="en-US" dirty="0"/>
              <a:t>Click to add position or firm</a:t>
            </a:r>
          </a:p>
        </p:txBody>
      </p:sp>
      <p:sp>
        <p:nvSpPr>
          <p:cNvPr id="15" name="Text Placeholder 3"/>
          <p:cNvSpPr>
            <a:spLocks noGrp="1"/>
          </p:cNvSpPr>
          <p:nvPr>
            <p:ph type="body" sz="quarter" idx="13" hasCustomPrompt="1"/>
          </p:nvPr>
        </p:nvSpPr>
        <p:spPr>
          <a:xfrm>
            <a:off x="474619" y="1359602"/>
            <a:ext cx="4025944" cy="1140712"/>
          </a:xfrm>
          <a:prstGeom prst="rect">
            <a:avLst/>
          </a:prstGeom>
        </p:spPr>
        <p:txBody>
          <a:bodyPr vert="horz" lIns="0" tIns="0" rIns="0" bIns="0"/>
          <a:lstStyle>
            <a:lvl1pPr marL="0" indent="0">
              <a:lnSpc>
                <a:spcPts val="4000"/>
              </a:lnSpc>
              <a:spcBef>
                <a:spcPts val="0"/>
              </a:spcBef>
              <a:buNone/>
              <a:defRPr sz="3000" b="1">
                <a:solidFill>
                  <a:srgbClr val="4F2D7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here to add </a:t>
            </a:r>
            <a:br>
              <a:rPr lang="en-US" dirty="0"/>
            </a:br>
            <a:r>
              <a:rPr lang="en-US" dirty="0"/>
              <a:t>title on this slide</a:t>
            </a:r>
          </a:p>
        </p:txBody>
      </p:sp>
      <p:pic>
        <p:nvPicPr>
          <p:cNvPr id="10" name="GTLogoNoTag" hidden="1">
            <a:extLst>
              <a:ext uri="{FF2B5EF4-FFF2-40B4-BE49-F238E27FC236}">
                <a16:creationId xmlns:a16="http://schemas.microsoft.com/office/drawing/2014/main" id="{FF6BD41E-DAEE-4CE4-BCC6-962CEFF39C26}"/>
              </a:ext>
            </a:extLst>
          </p:cNvPr>
          <p:cNvPicPr>
            <a:picLocks noChangeAspect="1"/>
          </p:cNvPicPr>
          <p:nvPr userDrawn="1"/>
        </p:nvPicPr>
        <p:blipFill>
          <a:blip r:embed="rId2"/>
          <a:stretch>
            <a:fillRect/>
          </a:stretch>
        </p:blipFill>
        <p:spPr>
          <a:xfrm>
            <a:off x="449366" y="426050"/>
            <a:ext cx="1961941" cy="638130"/>
          </a:xfrm>
          <a:prstGeom prst="rect">
            <a:avLst/>
          </a:prstGeom>
        </p:spPr>
      </p:pic>
      <p:pic>
        <p:nvPicPr>
          <p:cNvPr id="11" name="GTLogo">
            <a:extLst>
              <a:ext uri="{FF2B5EF4-FFF2-40B4-BE49-F238E27FC236}">
                <a16:creationId xmlns:a16="http://schemas.microsoft.com/office/drawing/2014/main" id="{15539258-3354-4248-BC3F-B1BEA23E4E6F}"/>
              </a:ext>
            </a:extLst>
          </p:cNvPr>
          <p:cNvPicPr>
            <a:picLocks noChangeAspect="1"/>
          </p:cNvPicPr>
          <p:nvPr userDrawn="1"/>
        </p:nvPicPr>
        <p:blipFill>
          <a:blip r:embed="rId3"/>
          <a:stretch>
            <a:fillRect/>
          </a:stretch>
        </p:blipFill>
        <p:spPr>
          <a:xfrm>
            <a:off x="449366" y="426050"/>
            <a:ext cx="1961941" cy="638130"/>
          </a:xfrm>
          <a:prstGeom prst="rect">
            <a:avLst/>
          </a:prstGeom>
        </p:spPr>
      </p:pic>
      <p:sp>
        <p:nvSpPr>
          <p:cNvPr id="12" name="Rectangle 11">
            <a:extLst>
              <a:ext uri="{FF2B5EF4-FFF2-40B4-BE49-F238E27FC236}">
                <a16:creationId xmlns:a16="http://schemas.microsoft.com/office/drawing/2014/main" id="{42595131-09CB-4CE7-BA68-9481401EC219}"/>
              </a:ext>
            </a:extLst>
          </p:cNvPr>
          <p:cNvSpPr/>
          <p:nvPr userDrawn="1"/>
        </p:nvSpPr>
        <p:spPr>
          <a:xfrm>
            <a:off x="9220200" y="0"/>
            <a:ext cx="1466850" cy="303276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spcAft>
                <a:spcPts val="600"/>
              </a:spcAft>
            </a:pPr>
            <a:r>
              <a:rPr lang="en-GB" sz="800" b="1" dirty="0">
                <a:solidFill>
                  <a:prstClr val="white"/>
                </a:solidFill>
              </a:rPr>
              <a:t>SOLID ARC </a:t>
            </a:r>
            <a:br>
              <a:rPr lang="en-GB" sz="800" b="1" dirty="0">
                <a:solidFill>
                  <a:prstClr val="white"/>
                </a:solidFill>
              </a:rPr>
            </a:br>
            <a:r>
              <a:rPr lang="en-GB" sz="800" b="1" dirty="0">
                <a:solidFill>
                  <a:prstClr val="white"/>
                </a:solidFill>
              </a:rPr>
              <a:t>COVER OPTION </a:t>
            </a:r>
          </a:p>
          <a:p>
            <a:pPr>
              <a:spcAft>
                <a:spcPts val="600"/>
              </a:spcAft>
            </a:pPr>
            <a:r>
              <a:rPr lang="en-GB" sz="800" dirty="0">
                <a:solidFill>
                  <a:prstClr val="white"/>
                </a:solidFill>
              </a:rPr>
              <a:t>If you want to change the purple arc to an illustration or photo please use the other cover options available.</a:t>
            </a:r>
          </a:p>
          <a:p>
            <a:pPr>
              <a:spcAft>
                <a:spcPts val="600"/>
              </a:spcAft>
            </a:pPr>
            <a:r>
              <a:rPr lang="en-GB" sz="800" dirty="0">
                <a:solidFill>
                  <a:prstClr val="white"/>
                </a:solidFill>
              </a:rPr>
              <a:t>If you want to change the colour of the arc:</a:t>
            </a:r>
          </a:p>
          <a:p>
            <a:pPr marL="92075" indent="-92075">
              <a:spcAft>
                <a:spcPts val="600"/>
              </a:spcAft>
              <a:buFont typeface="Arial" panose="020B0604020202020204" pitchFamily="34" charset="0"/>
              <a:buChar char="•"/>
            </a:pPr>
            <a:r>
              <a:rPr lang="en-GB" sz="800" dirty="0">
                <a:solidFill>
                  <a:prstClr val="white"/>
                </a:solidFill>
              </a:rPr>
              <a:t>From the ribbon click on the ‘View’ tab and select ‘Slide Master’</a:t>
            </a:r>
          </a:p>
          <a:p>
            <a:pPr marL="92075" indent="-92075">
              <a:spcAft>
                <a:spcPts val="600"/>
              </a:spcAft>
              <a:buFont typeface="Arial" panose="020B0604020202020204" pitchFamily="34" charset="0"/>
              <a:buChar char="•"/>
            </a:pPr>
            <a:r>
              <a:rPr lang="en-GB" sz="800" dirty="0">
                <a:solidFill>
                  <a:prstClr val="white"/>
                </a:solidFill>
              </a:rPr>
              <a:t>Navigate to the layout and select the arc</a:t>
            </a:r>
          </a:p>
          <a:p>
            <a:pPr marL="92075" indent="-92075">
              <a:spcAft>
                <a:spcPts val="600"/>
              </a:spcAft>
              <a:buFont typeface="Arial" panose="020B0604020202020204" pitchFamily="34" charset="0"/>
              <a:buChar char="•"/>
            </a:pPr>
            <a:r>
              <a:rPr lang="en-GB" sz="800" dirty="0">
                <a:solidFill>
                  <a:prstClr val="white"/>
                </a:solidFill>
              </a:rPr>
              <a:t>You can now access the colour palette and change the colour as required</a:t>
            </a:r>
          </a:p>
          <a:p>
            <a:pPr marL="92075" indent="-92075">
              <a:spcAft>
                <a:spcPts val="600"/>
              </a:spcAft>
              <a:buFont typeface="Arial" panose="020B0604020202020204" pitchFamily="34" charset="0"/>
              <a:buChar char="•"/>
            </a:pPr>
            <a:r>
              <a:rPr lang="en-GB" sz="800" dirty="0">
                <a:solidFill>
                  <a:prstClr val="white"/>
                </a:solidFill>
              </a:rPr>
              <a:t>Click on ‘Close Master View’ to exit the slide master area</a:t>
            </a:r>
          </a:p>
          <a:p>
            <a:pPr>
              <a:spcAft>
                <a:spcPts val="600"/>
              </a:spcAft>
            </a:pPr>
            <a:endParaRPr lang="en-GB" sz="800" dirty="0">
              <a:solidFill>
                <a:prstClr val="white"/>
              </a:solidFill>
            </a:endParaRPr>
          </a:p>
          <a:p>
            <a:pPr>
              <a:spcAft>
                <a:spcPts val="600"/>
              </a:spcAft>
            </a:pPr>
            <a:endParaRPr lang="en-GB" sz="800" dirty="0">
              <a:solidFill>
                <a:prstClr val="white"/>
              </a:solidFill>
            </a:endParaRPr>
          </a:p>
          <a:p>
            <a:pPr>
              <a:spcAft>
                <a:spcPts val="600"/>
              </a:spcAft>
            </a:pPr>
            <a:endParaRPr lang="en-GB" sz="800" dirty="0">
              <a:solidFill>
                <a:prstClr val="white"/>
              </a:solidFill>
            </a:endParaRPr>
          </a:p>
        </p:txBody>
      </p:sp>
    </p:spTree>
    <p:extLst>
      <p:ext uri="{BB962C8B-B14F-4D97-AF65-F5344CB8AC3E}">
        <p14:creationId xmlns:p14="http://schemas.microsoft.com/office/powerpoint/2010/main" val="2132430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5" name="Slide Number Placeholder 4"/>
          <p:cNvSpPr>
            <a:spLocks noGrp="1"/>
          </p:cNvSpPr>
          <p:nvPr>
            <p:ph type="sldNum" sz="quarter" idx="10"/>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0321933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 Bullet list">
    <p:spTree>
      <p:nvGrpSpPr>
        <p:cNvPr id="1" name=""/>
        <p:cNvGrpSpPr/>
        <p:nvPr/>
      </p:nvGrpSpPr>
      <p:grpSpPr>
        <a:xfrm>
          <a:off x="0" y="0"/>
          <a:ext cx="0" cy="0"/>
          <a:chOff x="0" y="0"/>
          <a:chExt cx="0" cy="0"/>
        </a:xfrm>
      </p:grpSpPr>
      <p:sp>
        <p:nvSpPr>
          <p:cNvPr id="6" name="Title 5"/>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3" name="Text Placeholder 2"/>
          <p:cNvSpPr>
            <a:spLocks noGrp="1"/>
          </p:cNvSpPr>
          <p:nvPr>
            <p:ph type="body" sz="quarter" idx="10"/>
          </p:nvPr>
        </p:nvSpPr>
        <p:spPr>
          <a:xfrm>
            <a:off x="469370" y="1466849"/>
            <a:ext cx="8206318" cy="32289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1"/>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2716849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 Bullets + Image">
    <p:spTree>
      <p:nvGrpSpPr>
        <p:cNvPr id="1" name=""/>
        <p:cNvGrpSpPr/>
        <p:nvPr/>
      </p:nvGrpSpPr>
      <p:grpSpPr>
        <a:xfrm>
          <a:off x="0" y="0"/>
          <a:ext cx="0" cy="0"/>
          <a:chOff x="0" y="0"/>
          <a:chExt cx="0" cy="0"/>
        </a:xfrm>
      </p:grpSpPr>
      <p:sp>
        <p:nvSpPr>
          <p:cNvPr id="9" name="Picture Placeholder 2"/>
          <p:cNvSpPr>
            <a:spLocks noGrp="1"/>
          </p:cNvSpPr>
          <p:nvPr>
            <p:ph type="pic" idx="1" hasCustomPrompt="1"/>
          </p:nvPr>
        </p:nvSpPr>
        <p:spPr>
          <a:xfrm>
            <a:off x="5394325" y="1466849"/>
            <a:ext cx="3281364" cy="3228976"/>
          </a:xfrm>
          <a:prstGeom prst="rect">
            <a:avLst/>
          </a:prstGeom>
          <a:noFill/>
        </p:spPr>
        <p:txBody>
          <a:bodyPr lIns="0" tIns="0" rIns="0" bIns="0" anchor="ctr" anchorCtr="1"/>
          <a:lstStyle>
            <a:lvl1pPr marL="0" indent="0">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 name="Title 2"/>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Text Placeholder 5"/>
          <p:cNvSpPr>
            <a:spLocks noGrp="1"/>
          </p:cNvSpPr>
          <p:nvPr>
            <p:ph type="body" sz="quarter" idx="11"/>
          </p:nvPr>
        </p:nvSpPr>
        <p:spPr>
          <a:xfrm>
            <a:off x="469369" y="1466849"/>
            <a:ext cx="4691594" cy="32289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7687203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 + Quote">
    <p:spTree>
      <p:nvGrpSpPr>
        <p:cNvPr id="1" name=""/>
        <p:cNvGrpSpPr/>
        <p:nvPr/>
      </p:nvGrpSpPr>
      <p:grpSpPr>
        <a:xfrm>
          <a:off x="0" y="0"/>
          <a:ext cx="0" cy="0"/>
          <a:chOff x="0" y="0"/>
          <a:chExt cx="0" cy="0"/>
        </a:xfrm>
      </p:grpSpPr>
      <p:sp>
        <p:nvSpPr>
          <p:cNvPr id="12" name="Text Placeholder 4"/>
          <p:cNvSpPr>
            <a:spLocks noGrp="1"/>
          </p:cNvSpPr>
          <p:nvPr>
            <p:ph type="body" sz="quarter" idx="15"/>
          </p:nvPr>
        </p:nvSpPr>
        <p:spPr>
          <a:xfrm>
            <a:off x="4754880" y="1466849"/>
            <a:ext cx="3920808" cy="3228975"/>
          </a:xfrm>
        </p:spPr>
        <p:txBody>
          <a:bodyPr anchor="ctr" anchorCtr="1"/>
          <a:lstStyle>
            <a:lvl1pPr marL="0" indent="0" algn="ctr">
              <a:buNone/>
              <a:defRPr>
                <a:solidFill>
                  <a:schemeClr val="accent1"/>
                </a:solidFill>
              </a:defRPr>
            </a:lvl1pPr>
            <a:lvl2pPr marL="0" indent="0" algn="ctr">
              <a:buNone/>
              <a:defRPr>
                <a:solidFill>
                  <a:schemeClr val="accent1"/>
                </a:solidFill>
              </a:defRPr>
            </a:lvl2pPr>
            <a:lvl3pPr marL="0" indent="0" algn="ctr">
              <a:buNone/>
              <a:defRPr>
                <a:solidFill>
                  <a:schemeClr val="accent1"/>
                </a:solidFill>
              </a:defRPr>
            </a:lvl3pPr>
            <a:lvl4pPr marL="0" indent="0" algn="ctr">
              <a:buNone/>
              <a:defRPr>
                <a:solidFill>
                  <a:schemeClr val="accent1"/>
                </a:solidFill>
              </a:defRPr>
            </a:lvl4pPr>
            <a:lvl5pPr marL="0" indent="0" algn="l">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1" name="Straight Connector 10"/>
          <p:cNvCxnSpPr>
            <a:cxnSpLocks/>
          </p:cNvCxnSpPr>
          <p:nvPr userDrawn="1"/>
        </p:nvCxnSpPr>
        <p:spPr>
          <a:xfrm>
            <a:off x="4593047" y="1466849"/>
            <a:ext cx="15498" cy="3228976"/>
          </a:xfrm>
          <a:prstGeom prst="line">
            <a:avLst/>
          </a:prstGeom>
          <a:ln w="7620">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a:xfrm>
            <a:off x="471996" y="359571"/>
            <a:ext cx="8203692" cy="843754"/>
          </a:xfrm>
          <a:prstGeom prst="rect">
            <a:avLst/>
          </a:prstGeom>
        </p:spPr>
        <p:txBody>
          <a:bodyPr/>
          <a:lstStyle/>
          <a:p>
            <a:r>
              <a:rPr lang="en-US" dirty="0"/>
              <a:t>Click to edit Master title style</a:t>
            </a:r>
            <a:endParaRPr lang="en-GB" dirty="0"/>
          </a:p>
        </p:txBody>
      </p:sp>
      <p:sp>
        <p:nvSpPr>
          <p:cNvPr id="7" name="Text Placeholder 6"/>
          <p:cNvSpPr>
            <a:spLocks noGrp="1"/>
          </p:cNvSpPr>
          <p:nvPr>
            <p:ph type="body" sz="quarter" idx="16"/>
          </p:nvPr>
        </p:nvSpPr>
        <p:spPr>
          <a:xfrm>
            <a:off x="469370" y="1466849"/>
            <a:ext cx="3988330" cy="322897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3" name="Freeform 5"/>
          <p:cNvSpPr>
            <a:spLocks noEditPoints="1"/>
          </p:cNvSpPr>
          <p:nvPr userDrawn="1"/>
        </p:nvSpPr>
        <p:spPr bwMode="auto">
          <a:xfrm>
            <a:off x="6535738" y="1593850"/>
            <a:ext cx="361950" cy="268288"/>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15" name="Freeform 9"/>
          <p:cNvSpPr>
            <a:spLocks noEditPoints="1"/>
          </p:cNvSpPr>
          <p:nvPr userDrawn="1"/>
        </p:nvSpPr>
        <p:spPr bwMode="auto">
          <a:xfrm>
            <a:off x="6535738" y="4140200"/>
            <a:ext cx="361950" cy="269875"/>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3" name="Slide Number Placeholder 2"/>
          <p:cNvSpPr>
            <a:spLocks noGrp="1"/>
          </p:cNvSpPr>
          <p:nvPr>
            <p:ph type="sldNum" sz="quarter" idx="17"/>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22821737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Image + Quote">
    <p:spTree>
      <p:nvGrpSpPr>
        <p:cNvPr id="1" name=""/>
        <p:cNvGrpSpPr/>
        <p:nvPr/>
      </p:nvGrpSpPr>
      <p:grpSpPr>
        <a:xfrm>
          <a:off x="0" y="0"/>
          <a:ext cx="0" cy="0"/>
          <a:chOff x="0" y="0"/>
          <a:chExt cx="0" cy="0"/>
        </a:xfrm>
      </p:grpSpPr>
      <p:sp>
        <p:nvSpPr>
          <p:cNvPr id="2" name="Rectangle 1"/>
          <p:cNvSpPr/>
          <p:nvPr userDrawn="1"/>
        </p:nvSpPr>
        <p:spPr>
          <a:xfrm>
            <a:off x="4679950" y="1466850"/>
            <a:ext cx="3996000" cy="3228975"/>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8" name="Picture Placeholder 7"/>
          <p:cNvSpPr>
            <a:spLocks noGrp="1"/>
          </p:cNvSpPr>
          <p:nvPr>
            <p:ph type="pic" sz="quarter" idx="17" hasCustomPrompt="1"/>
          </p:nvPr>
        </p:nvSpPr>
        <p:spPr>
          <a:xfrm>
            <a:off x="468313" y="1466851"/>
            <a:ext cx="3989387" cy="3228974"/>
          </a:xfrm>
          <a:noFill/>
        </p:spPr>
        <p:txBody>
          <a:bodyPr anchor="ctr" anchorCtr="1"/>
          <a:lstStyle>
            <a:lvl1pPr marL="0" marR="0" indent="0" algn="l" defTabSz="457200" rtl="0" eaLnBrk="1" fontAlgn="auto" latinLnBrk="0" hangingPunct="1">
              <a:lnSpc>
                <a:spcPct val="100000"/>
              </a:lnSpc>
              <a:spcBef>
                <a:spcPts val="576"/>
              </a:spcBef>
              <a:spcAft>
                <a:spcPts val="0"/>
              </a:spcAft>
              <a:buClr>
                <a:schemeClr val="accent1"/>
              </a:buClr>
              <a:buSzTx/>
              <a:buFont typeface="Arial"/>
              <a:buNone/>
              <a:tabLst/>
              <a:defRPr sz="1200">
                <a:solidFill>
                  <a:schemeClr val="accent3"/>
                </a:solidFill>
              </a:defRPr>
            </a:lvl1pPr>
          </a:lstStyle>
          <a:p>
            <a:pPr marL="0" marR="0" lvl="0" indent="0" algn="l" defTabSz="457200" rtl="0" eaLnBrk="1" fontAlgn="auto" latinLnBrk="0" hangingPunct="1">
              <a:lnSpc>
                <a:spcPct val="100000"/>
              </a:lnSpc>
              <a:spcBef>
                <a:spcPts val="576"/>
              </a:spcBef>
              <a:spcAft>
                <a:spcPts val="0"/>
              </a:spcAft>
              <a:buClr>
                <a:schemeClr val="accent1"/>
              </a:buClr>
              <a:buSzTx/>
              <a:buFont typeface="Arial"/>
              <a:buNone/>
              <a:tabLst/>
              <a:defRPr/>
            </a:pPr>
            <a:r>
              <a:rPr lang="en-US" dirty="0"/>
              <a:t>Click icon to insert illustration</a:t>
            </a:r>
          </a:p>
        </p:txBody>
      </p:sp>
      <p:sp>
        <p:nvSpPr>
          <p:cNvPr id="7" name="Title 6"/>
          <p:cNvSpPr>
            <a:spLocks noGrp="1"/>
          </p:cNvSpPr>
          <p:nvPr userDrawn="1">
            <p:ph type="title"/>
          </p:nvPr>
        </p:nvSpPr>
        <p:spPr>
          <a:xfrm>
            <a:off x="471996" y="359571"/>
            <a:ext cx="8203692" cy="843754"/>
          </a:xfrm>
          <a:prstGeom prst="rect">
            <a:avLst/>
          </a:prstGeom>
        </p:spPr>
        <p:txBody>
          <a:bodyPr/>
          <a:lstStyle/>
          <a:p>
            <a:r>
              <a:rPr lang="en-US"/>
              <a:t>Click to edit Master title style</a:t>
            </a:r>
            <a:endParaRPr lang="en-GB"/>
          </a:p>
        </p:txBody>
      </p:sp>
      <p:sp>
        <p:nvSpPr>
          <p:cNvPr id="5" name="Freeform 5"/>
          <p:cNvSpPr>
            <a:spLocks noEditPoints="1"/>
          </p:cNvSpPr>
          <p:nvPr userDrawn="1"/>
        </p:nvSpPr>
        <p:spPr bwMode="auto">
          <a:xfrm>
            <a:off x="6475413" y="1544638"/>
            <a:ext cx="411162" cy="303213"/>
          </a:xfrm>
          <a:custGeom>
            <a:avLst/>
            <a:gdLst>
              <a:gd name="T0" fmla="*/ 954 w 954"/>
              <a:gd name="T1" fmla="*/ 497 h 711"/>
              <a:gd name="T2" fmla="*/ 954 w 954"/>
              <a:gd name="T3" fmla="*/ 497 h 711"/>
              <a:gd name="T4" fmla="*/ 744 w 954"/>
              <a:gd name="T5" fmla="*/ 291 h 711"/>
              <a:gd name="T6" fmla="*/ 690 w 954"/>
              <a:gd name="T7" fmla="*/ 305 h 711"/>
              <a:gd name="T8" fmla="*/ 943 w 954"/>
              <a:gd name="T9" fmla="*/ 134 h 711"/>
              <a:gd name="T10" fmla="*/ 943 w 954"/>
              <a:gd name="T11" fmla="*/ 0 h 711"/>
              <a:gd name="T12" fmla="*/ 510 w 954"/>
              <a:gd name="T13" fmla="*/ 439 h 711"/>
              <a:gd name="T14" fmla="*/ 744 w 954"/>
              <a:gd name="T15" fmla="*/ 711 h 711"/>
              <a:gd name="T16" fmla="*/ 954 w 954"/>
              <a:gd name="T17" fmla="*/ 497 h 711"/>
              <a:gd name="T18" fmla="*/ 444 w 954"/>
              <a:gd name="T19" fmla="*/ 497 h 711"/>
              <a:gd name="T20" fmla="*/ 444 w 954"/>
              <a:gd name="T21" fmla="*/ 497 h 711"/>
              <a:gd name="T22" fmla="*/ 234 w 954"/>
              <a:gd name="T23" fmla="*/ 291 h 711"/>
              <a:gd name="T24" fmla="*/ 180 w 954"/>
              <a:gd name="T25" fmla="*/ 305 h 711"/>
              <a:gd name="T26" fmla="*/ 433 w 954"/>
              <a:gd name="T27" fmla="*/ 134 h 711"/>
              <a:gd name="T28" fmla="*/ 433 w 954"/>
              <a:gd name="T29" fmla="*/ 0 h 711"/>
              <a:gd name="T30" fmla="*/ 0 w 954"/>
              <a:gd name="T31" fmla="*/ 439 h 711"/>
              <a:gd name="T32" fmla="*/ 234 w 954"/>
              <a:gd name="T33" fmla="*/ 711 h 711"/>
              <a:gd name="T34" fmla="*/ 444 w 954"/>
              <a:gd name="T35" fmla="*/ 497 h 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4" h="711">
                <a:moveTo>
                  <a:pt x="954" y="497"/>
                </a:moveTo>
                <a:lnTo>
                  <a:pt x="954" y="497"/>
                </a:lnTo>
                <a:cubicBezTo>
                  <a:pt x="954" y="382"/>
                  <a:pt x="872" y="291"/>
                  <a:pt x="744" y="291"/>
                </a:cubicBezTo>
                <a:cubicBezTo>
                  <a:pt x="722" y="291"/>
                  <a:pt x="695" y="299"/>
                  <a:pt x="690" y="305"/>
                </a:cubicBezTo>
                <a:cubicBezTo>
                  <a:pt x="701" y="222"/>
                  <a:pt x="766" y="134"/>
                  <a:pt x="943" y="134"/>
                </a:cubicBezTo>
                <a:lnTo>
                  <a:pt x="943" y="0"/>
                </a:lnTo>
                <a:cubicBezTo>
                  <a:pt x="668" y="2"/>
                  <a:pt x="510" y="118"/>
                  <a:pt x="510" y="439"/>
                </a:cubicBezTo>
                <a:cubicBezTo>
                  <a:pt x="510" y="601"/>
                  <a:pt x="602" y="711"/>
                  <a:pt x="744" y="711"/>
                </a:cubicBezTo>
                <a:cubicBezTo>
                  <a:pt x="862" y="711"/>
                  <a:pt x="954" y="615"/>
                  <a:pt x="954" y="497"/>
                </a:cubicBezTo>
                <a:close/>
                <a:moveTo>
                  <a:pt x="444" y="497"/>
                </a:moveTo>
                <a:lnTo>
                  <a:pt x="444" y="497"/>
                </a:lnTo>
                <a:cubicBezTo>
                  <a:pt x="444" y="382"/>
                  <a:pt x="362" y="291"/>
                  <a:pt x="234" y="291"/>
                </a:cubicBezTo>
                <a:cubicBezTo>
                  <a:pt x="212" y="291"/>
                  <a:pt x="185" y="299"/>
                  <a:pt x="180" y="305"/>
                </a:cubicBezTo>
                <a:cubicBezTo>
                  <a:pt x="190" y="222"/>
                  <a:pt x="256" y="134"/>
                  <a:pt x="433" y="134"/>
                </a:cubicBezTo>
                <a:lnTo>
                  <a:pt x="433" y="0"/>
                </a:lnTo>
                <a:cubicBezTo>
                  <a:pt x="158" y="2"/>
                  <a:pt x="0" y="118"/>
                  <a:pt x="0" y="439"/>
                </a:cubicBezTo>
                <a:cubicBezTo>
                  <a:pt x="0" y="601"/>
                  <a:pt x="92" y="711"/>
                  <a:pt x="234" y="711"/>
                </a:cubicBezTo>
                <a:cubicBezTo>
                  <a:pt x="351" y="711"/>
                  <a:pt x="444" y="615"/>
                  <a:pt x="444" y="49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grpSp>
        <p:nvGrpSpPr>
          <p:cNvPr id="6" name="Group 8"/>
          <p:cNvGrpSpPr>
            <a:grpSpLocks noChangeAspect="1"/>
          </p:cNvGrpSpPr>
          <p:nvPr userDrawn="1"/>
        </p:nvGrpSpPr>
        <p:grpSpPr bwMode="auto">
          <a:xfrm>
            <a:off x="6475413" y="4264025"/>
            <a:ext cx="404812" cy="298450"/>
            <a:chOff x="4079" y="2686"/>
            <a:chExt cx="255" cy="188"/>
          </a:xfrm>
        </p:grpSpPr>
        <p:sp>
          <p:nvSpPr>
            <p:cNvPr id="9" name="AutoShape 7"/>
            <p:cNvSpPr>
              <a:spLocks noChangeAspect="1" noChangeArrowheads="1" noTextEdit="1"/>
            </p:cNvSpPr>
            <p:nvPr/>
          </p:nvSpPr>
          <p:spPr bwMode="auto">
            <a:xfrm>
              <a:off x="4079" y="2686"/>
              <a:ext cx="255" cy="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10" name="Freeform 9"/>
            <p:cNvSpPr>
              <a:spLocks noEditPoints="1"/>
            </p:cNvSpPr>
            <p:nvPr/>
          </p:nvSpPr>
          <p:spPr bwMode="auto">
            <a:xfrm>
              <a:off x="4079" y="2685"/>
              <a:ext cx="259" cy="192"/>
            </a:xfrm>
            <a:custGeom>
              <a:avLst/>
              <a:gdLst>
                <a:gd name="T0" fmla="*/ 0 w 954"/>
                <a:gd name="T1" fmla="*/ 214 h 712"/>
                <a:gd name="T2" fmla="*/ 0 w 954"/>
                <a:gd name="T3" fmla="*/ 214 h 712"/>
                <a:gd name="T4" fmla="*/ 210 w 954"/>
                <a:gd name="T5" fmla="*/ 420 h 712"/>
                <a:gd name="T6" fmla="*/ 264 w 954"/>
                <a:gd name="T7" fmla="*/ 406 h 712"/>
                <a:gd name="T8" fmla="*/ 10 w 954"/>
                <a:gd name="T9" fmla="*/ 577 h 712"/>
                <a:gd name="T10" fmla="*/ 10 w 954"/>
                <a:gd name="T11" fmla="*/ 712 h 712"/>
                <a:gd name="T12" fmla="*/ 444 w 954"/>
                <a:gd name="T13" fmla="*/ 272 h 712"/>
                <a:gd name="T14" fmla="*/ 210 w 954"/>
                <a:gd name="T15" fmla="*/ 0 h 712"/>
                <a:gd name="T16" fmla="*/ 0 w 954"/>
                <a:gd name="T17" fmla="*/ 214 h 712"/>
                <a:gd name="T18" fmla="*/ 510 w 954"/>
                <a:gd name="T19" fmla="*/ 214 h 712"/>
                <a:gd name="T20" fmla="*/ 510 w 954"/>
                <a:gd name="T21" fmla="*/ 214 h 712"/>
                <a:gd name="T22" fmla="*/ 720 w 954"/>
                <a:gd name="T23" fmla="*/ 420 h 712"/>
                <a:gd name="T24" fmla="*/ 774 w 954"/>
                <a:gd name="T25" fmla="*/ 406 h 712"/>
                <a:gd name="T26" fmla="*/ 521 w 954"/>
                <a:gd name="T27" fmla="*/ 577 h 712"/>
                <a:gd name="T28" fmla="*/ 521 w 954"/>
                <a:gd name="T29" fmla="*/ 712 h 712"/>
                <a:gd name="T30" fmla="*/ 954 w 954"/>
                <a:gd name="T31" fmla="*/ 272 h 712"/>
                <a:gd name="T32" fmla="*/ 720 w 954"/>
                <a:gd name="T33" fmla="*/ 0 h 712"/>
                <a:gd name="T34" fmla="*/ 510 w 954"/>
                <a:gd name="T35" fmla="*/ 214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4" h="712">
                  <a:moveTo>
                    <a:pt x="0" y="214"/>
                  </a:moveTo>
                  <a:lnTo>
                    <a:pt x="0" y="214"/>
                  </a:lnTo>
                  <a:cubicBezTo>
                    <a:pt x="0" y="329"/>
                    <a:pt x="81" y="420"/>
                    <a:pt x="210" y="420"/>
                  </a:cubicBezTo>
                  <a:cubicBezTo>
                    <a:pt x="231" y="420"/>
                    <a:pt x="259" y="412"/>
                    <a:pt x="264" y="406"/>
                  </a:cubicBezTo>
                  <a:cubicBezTo>
                    <a:pt x="253" y="489"/>
                    <a:pt x="188" y="577"/>
                    <a:pt x="10" y="577"/>
                  </a:cubicBezTo>
                  <a:lnTo>
                    <a:pt x="10" y="712"/>
                  </a:lnTo>
                  <a:cubicBezTo>
                    <a:pt x="286" y="709"/>
                    <a:pt x="444" y="593"/>
                    <a:pt x="444" y="272"/>
                  </a:cubicBezTo>
                  <a:cubicBezTo>
                    <a:pt x="444" y="109"/>
                    <a:pt x="351" y="0"/>
                    <a:pt x="210" y="0"/>
                  </a:cubicBezTo>
                  <a:cubicBezTo>
                    <a:pt x="92" y="0"/>
                    <a:pt x="0" y="96"/>
                    <a:pt x="0" y="214"/>
                  </a:cubicBezTo>
                  <a:close/>
                  <a:moveTo>
                    <a:pt x="510" y="214"/>
                  </a:moveTo>
                  <a:lnTo>
                    <a:pt x="510" y="214"/>
                  </a:lnTo>
                  <a:cubicBezTo>
                    <a:pt x="510" y="329"/>
                    <a:pt x="591" y="420"/>
                    <a:pt x="720" y="420"/>
                  </a:cubicBezTo>
                  <a:cubicBezTo>
                    <a:pt x="741" y="420"/>
                    <a:pt x="769" y="412"/>
                    <a:pt x="774" y="406"/>
                  </a:cubicBezTo>
                  <a:cubicBezTo>
                    <a:pt x="763" y="489"/>
                    <a:pt x="698" y="577"/>
                    <a:pt x="521" y="577"/>
                  </a:cubicBezTo>
                  <a:lnTo>
                    <a:pt x="521" y="712"/>
                  </a:lnTo>
                  <a:cubicBezTo>
                    <a:pt x="796" y="709"/>
                    <a:pt x="954" y="593"/>
                    <a:pt x="954" y="272"/>
                  </a:cubicBezTo>
                  <a:cubicBezTo>
                    <a:pt x="954" y="109"/>
                    <a:pt x="862" y="0"/>
                    <a:pt x="720" y="0"/>
                  </a:cubicBezTo>
                  <a:cubicBezTo>
                    <a:pt x="602" y="0"/>
                    <a:pt x="510" y="96"/>
                    <a:pt x="510" y="214"/>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grpSp>
      <p:sp>
        <p:nvSpPr>
          <p:cNvPr id="11" name="Text Placeholder 4"/>
          <p:cNvSpPr>
            <a:spLocks noGrp="1"/>
          </p:cNvSpPr>
          <p:nvPr>
            <p:ph type="body" sz="quarter" idx="18"/>
          </p:nvPr>
        </p:nvSpPr>
        <p:spPr>
          <a:xfrm>
            <a:off x="4679950" y="1466849"/>
            <a:ext cx="3995738" cy="3228975"/>
          </a:xfrm>
          <a:noFill/>
        </p:spPr>
        <p:txBody>
          <a:bodyPr lIns="72000" tIns="72000" rIns="72000" bIns="72000" anchor="ctr" anchorCtr="1"/>
          <a:lstStyle>
            <a:lvl1pPr marL="0" indent="0" algn="ctr">
              <a:buNone/>
              <a:defRPr>
                <a:solidFill>
                  <a:schemeClr val="bg1"/>
                </a:solidFill>
              </a:defRPr>
            </a:lvl1pPr>
            <a:lvl2pPr marL="0" indent="0" algn="ctr">
              <a:buNone/>
              <a:defRPr>
                <a:solidFill>
                  <a:schemeClr val="bg1"/>
                </a:solidFill>
              </a:defRPr>
            </a:lvl2pPr>
            <a:lvl3pPr marL="0" indent="0" algn="ctr">
              <a:buNone/>
              <a:defRPr>
                <a:solidFill>
                  <a:schemeClr val="bg1"/>
                </a:solidFill>
              </a:defRPr>
            </a:lvl3pPr>
            <a:lvl4pPr marL="0" indent="0" algn="ctr">
              <a:buNone/>
              <a:defRPr>
                <a:solidFill>
                  <a:schemeClr val="bg1"/>
                </a:solidFill>
              </a:defRPr>
            </a:lvl4pPr>
            <a:lvl5pPr marL="0" indent="0" algn="l">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9"/>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2375051890"/>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lumn bullet">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13" name="Text Placeholder 12"/>
          <p:cNvSpPr>
            <a:spLocks noGrp="1"/>
          </p:cNvSpPr>
          <p:nvPr>
            <p:ph type="body" sz="quarter" idx="10"/>
          </p:nvPr>
        </p:nvSpPr>
        <p:spPr>
          <a:xfrm>
            <a:off x="469369" y="1466848"/>
            <a:ext cx="3988331" cy="322897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5" name="Text Placeholder 14"/>
          <p:cNvSpPr>
            <a:spLocks noGrp="1"/>
          </p:cNvSpPr>
          <p:nvPr>
            <p:ph type="body" sz="quarter" idx="11"/>
          </p:nvPr>
        </p:nvSpPr>
        <p:spPr>
          <a:xfrm>
            <a:off x="4679950" y="1466848"/>
            <a:ext cx="3996000" cy="3228977"/>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32034653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 column graphic and text">
    <p:spTree>
      <p:nvGrpSpPr>
        <p:cNvPr id="1" name=""/>
        <p:cNvGrpSpPr/>
        <p:nvPr/>
      </p:nvGrpSpPr>
      <p:grpSpPr>
        <a:xfrm>
          <a:off x="0" y="0"/>
          <a:ext cx="0" cy="0"/>
          <a:chOff x="0" y="0"/>
          <a:chExt cx="0" cy="0"/>
        </a:xfrm>
      </p:grpSpPr>
      <p:sp>
        <p:nvSpPr>
          <p:cNvPr id="14" name="Picture Placeholder 2"/>
          <p:cNvSpPr>
            <a:spLocks noGrp="1"/>
          </p:cNvSpPr>
          <p:nvPr>
            <p:ph type="pic" idx="1" hasCustomPrompt="1"/>
          </p:nvPr>
        </p:nvSpPr>
        <p:spPr>
          <a:xfrm>
            <a:off x="468312" y="1455738"/>
            <a:ext cx="1879200" cy="1223962"/>
          </a:xfrm>
          <a:prstGeom prst="rect">
            <a:avLst/>
          </a:prstGeom>
          <a:noFill/>
        </p:spPr>
        <p:txBody>
          <a:bodyPr lIns="0" tIns="0" rIns="0" bIns="0" anchor="ctr" anchorCtr="1"/>
          <a:lstStyle>
            <a:lvl1pPr marL="0" marR="0" indent="0" algn="ctr" defTabSz="457200" rtl="0" eaLnBrk="1" fontAlgn="auto" latinLnBrk="0" hangingPunct="1">
              <a:lnSpc>
                <a:spcPct val="100000"/>
              </a:lnSpc>
              <a:spcBef>
                <a:spcPts val="576"/>
              </a:spcBef>
              <a:spcAft>
                <a:spcPts val="0"/>
              </a:spcAft>
              <a:buClr>
                <a:schemeClr val="accent1"/>
              </a:buClr>
              <a:buSzTx/>
              <a:buFont typeface="Arial"/>
              <a:buNone/>
              <a:tabLst/>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 name="Title 2"/>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20" name="Text Placeholder 19"/>
          <p:cNvSpPr>
            <a:spLocks noGrp="1"/>
          </p:cNvSpPr>
          <p:nvPr>
            <p:ph type="body" sz="quarter" idx="22"/>
          </p:nvPr>
        </p:nvSpPr>
        <p:spPr>
          <a:xfrm>
            <a:off x="468312"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0" name="Picture Placeholder 2"/>
          <p:cNvSpPr>
            <a:spLocks noGrp="1"/>
          </p:cNvSpPr>
          <p:nvPr>
            <p:ph type="pic" idx="23" hasCustomPrompt="1"/>
          </p:nvPr>
        </p:nvSpPr>
        <p:spPr>
          <a:xfrm>
            <a:off x="2577758"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1" name="Text Placeholder 19"/>
          <p:cNvSpPr>
            <a:spLocks noGrp="1"/>
          </p:cNvSpPr>
          <p:nvPr>
            <p:ph type="body" sz="quarter" idx="24"/>
          </p:nvPr>
        </p:nvSpPr>
        <p:spPr>
          <a:xfrm>
            <a:off x="2577758"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2" name="Picture Placeholder 2"/>
          <p:cNvSpPr>
            <a:spLocks noGrp="1"/>
          </p:cNvSpPr>
          <p:nvPr>
            <p:ph type="pic" idx="25" hasCustomPrompt="1"/>
          </p:nvPr>
        </p:nvSpPr>
        <p:spPr>
          <a:xfrm>
            <a:off x="4687204"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3" name="Text Placeholder 19"/>
          <p:cNvSpPr>
            <a:spLocks noGrp="1"/>
          </p:cNvSpPr>
          <p:nvPr>
            <p:ph type="body" sz="quarter" idx="26"/>
          </p:nvPr>
        </p:nvSpPr>
        <p:spPr>
          <a:xfrm>
            <a:off x="4687204"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34" name="Picture Placeholder 2"/>
          <p:cNvSpPr>
            <a:spLocks noGrp="1"/>
          </p:cNvSpPr>
          <p:nvPr>
            <p:ph type="pic" idx="27" hasCustomPrompt="1"/>
          </p:nvPr>
        </p:nvSpPr>
        <p:spPr>
          <a:xfrm>
            <a:off x="6796651" y="1455738"/>
            <a:ext cx="1879200" cy="1223962"/>
          </a:xfrm>
          <a:prstGeom prst="rect">
            <a:avLst/>
          </a:prstGeom>
          <a:noFill/>
        </p:spPr>
        <p:txBody>
          <a:bodyPr lIns="0" tIns="0" rIns="0" bIns="0" anchor="ctr" anchorCtr="1"/>
          <a:lstStyle>
            <a:lvl1pPr marL="0" indent="0" algn="ctr">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5" name="Text Placeholder 19"/>
          <p:cNvSpPr>
            <a:spLocks noGrp="1"/>
          </p:cNvSpPr>
          <p:nvPr>
            <p:ph type="body" sz="quarter" idx="28"/>
          </p:nvPr>
        </p:nvSpPr>
        <p:spPr>
          <a:xfrm>
            <a:off x="6796651" y="2806985"/>
            <a:ext cx="1879200" cy="1888840"/>
          </a:xfrm>
        </p:spPr>
        <p:txBody>
          <a:bodyPr/>
          <a:lstStyle>
            <a:lvl1pPr>
              <a:defRPr sz="1800"/>
            </a:lvl1pPr>
            <a:lvl2pPr>
              <a:defRPr sz="1800"/>
            </a:lvl2pPr>
            <a:lvl3pPr>
              <a:defRPr sz="1800"/>
            </a:lvl3pPr>
            <a:lvl4pPr>
              <a:defRPr sz="1800"/>
            </a:lvl4pPr>
            <a:lvl5pPr marL="0" indent="0">
              <a:buNone/>
              <a:defRPr sz="1800">
                <a:solidFill>
                  <a:schemeClr val="accent1"/>
                </a:solidFill>
              </a:defRPr>
            </a:lvl5pPr>
          </a:lstStyle>
          <a:p>
            <a:pPr lvl="0"/>
            <a:r>
              <a:rPr lang="en-US" dirty="0"/>
              <a:t>Edit Master text styles</a:t>
            </a:r>
          </a:p>
          <a:p>
            <a:pPr lvl="1"/>
            <a:r>
              <a:rPr lang="en-US" dirty="0"/>
              <a:t>Second level</a:t>
            </a:r>
          </a:p>
          <a:p>
            <a:pPr lvl="2"/>
            <a:endParaRPr lang="en-GB" dirty="0"/>
          </a:p>
        </p:txBody>
      </p:sp>
      <p:sp>
        <p:nvSpPr>
          <p:cNvPr id="4" name="Slide Number Placeholder 3"/>
          <p:cNvSpPr>
            <a:spLocks noGrp="1"/>
          </p:cNvSpPr>
          <p:nvPr>
            <p:ph type="sldNum" sz="quarter" idx="29"/>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2447367252"/>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lour Curved Photo">
    <p:spTree>
      <p:nvGrpSpPr>
        <p:cNvPr id="1" name=""/>
        <p:cNvGrpSpPr/>
        <p:nvPr/>
      </p:nvGrpSpPr>
      <p:grpSpPr>
        <a:xfrm>
          <a:off x="0" y="0"/>
          <a:ext cx="0" cy="0"/>
          <a:chOff x="0" y="0"/>
          <a:chExt cx="0" cy="0"/>
        </a:xfrm>
      </p:grpSpPr>
      <p:sp>
        <p:nvSpPr>
          <p:cNvPr id="5" name="Copyright"/>
          <p:cNvSpPr txBox="1"/>
          <p:nvPr userDrawn="1"/>
        </p:nvSpPr>
        <p:spPr>
          <a:xfrm>
            <a:off x="471996" y="4905628"/>
            <a:ext cx="2411875" cy="184666"/>
          </a:xfrm>
          <a:prstGeom prst="rect">
            <a:avLst/>
          </a:prstGeom>
          <a:noFill/>
        </p:spPr>
        <p:txBody>
          <a:bodyPr wrap="square" lIns="0" rIns="0" rtlCol="0" anchor="ctr" anchorCtr="0">
            <a:noAutofit/>
          </a:bodyPr>
          <a:lstStyle/>
          <a:p>
            <a:pPr algn="l"/>
            <a:r>
              <a:rPr lang="en-US" sz="600">
                <a:solidFill>
                  <a:schemeClr val="tx1"/>
                </a:solidFill>
              </a:rPr>
              <a:t>©2017 Grant Thornton International Ltd. All rights reserved.</a:t>
            </a:r>
            <a:endParaRPr lang="en-GB" sz="600" dirty="0">
              <a:solidFill>
                <a:schemeClr val="tx1"/>
              </a:solidFill>
            </a:endParaRPr>
          </a:p>
        </p:txBody>
      </p:sp>
      <p:cxnSp>
        <p:nvCxnSpPr>
          <p:cNvPr id="6" name="Straight Connector 5"/>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8" name="Rectangle 1"/>
          <p:cNvSpPr/>
          <p:nvPr userDrawn="1"/>
        </p:nvSpPr>
        <p:spPr>
          <a:xfrm>
            <a:off x="4457701" y="1203325"/>
            <a:ext cx="4686300" cy="3962400"/>
          </a:xfrm>
          <a:custGeom>
            <a:avLst/>
            <a:gdLst>
              <a:gd name="connsiteX0" fmla="*/ 0 w 5143500"/>
              <a:gd name="connsiteY0" fmla="*/ 0 h 5143500"/>
              <a:gd name="connsiteX1" fmla="*/ 5143500 w 5143500"/>
              <a:gd name="connsiteY1" fmla="*/ 0 h 5143500"/>
              <a:gd name="connsiteX2" fmla="*/ 5143500 w 5143500"/>
              <a:gd name="connsiteY2" fmla="*/ 5143500 h 5143500"/>
              <a:gd name="connsiteX3" fmla="*/ 0 w 5143500"/>
              <a:gd name="connsiteY3" fmla="*/ 5143500 h 5143500"/>
              <a:gd name="connsiteX4" fmla="*/ 0 w 5143500"/>
              <a:gd name="connsiteY4" fmla="*/ 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8254 w 5144754"/>
              <a:gd name="connsiteY0" fmla="*/ 2006600 h 5143500"/>
              <a:gd name="connsiteX1" fmla="*/ 5144754 w 5144754"/>
              <a:gd name="connsiteY1" fmla="*/ 0 h 5143500"/>
              <a:gd name="connsiteX2" fmla="*/ 5144754 w 5144754"/>
              <a:gd name="connsiteY2" fmla="*/ 5143500 h 5143500"/>
              <a:gd name="connsiteX3" fmla="*/ 1254 w 5144754"/>
              <a:gd name="connsiteY3" fmla="*/ 5143500 h 5143500"/>
              <a:gd name="connsiteX4" fmla="*/ 1398254 w 5144754"/>
              <a:gd name="connsiteY4" fmla="*/ 2006600 h 5143500"/>
              <a:gd name="connsiteX0" fmla="*/ 1419236 w 5165736"/>
              <a:gd name="connsiteY0" fmla="*/ 2006600 h 5143500"/>
              <a:gd name="connsiteX1" fmla="*/ 5165736 w 5165736"/>
              <a:gd name="connsiteY1" fmla="*/ 0 h 5143500"/>
              <a:gd name="connsiteX2" fmla="*/ 5165736 w 5165736"/>
              <a:gd name="connsiteY2" fmla="*/ 5143500 h 5143500"/>
              <a:gd name="connsiteX3" fmla="*/ 22236 w 5165736"/>
              <a:gd name="connsiteY3" fmla="*/ 5143500 h 5143500"/>
              <a:gd name="connsiteX4" fmla="*/ 1419236 w 5165736"/>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600466 w 5143766"/>
              <a:gd name="connsiteY0" fmla="*/ 2120900 h 5143500"/>
              <a:gd name="connsiteX1" fmla="*/ 5143766 w 5143766"/>
              <a:gd name="connsiteY1" fmla="*/ 0 h 5143500"/>
              <a:gd name="connsiteX2" fmla="*/ 5143766 w 5143766"/>
              <a:gd name="connsiteY2" fmla="*/ 5143500 h 5143500"/>
              <a:gd name="connsiteX3" fmla="*/ 266 w 5143766"/>
              <a:gd name="connsiteY3" fmla="*/ 5143500 h 5143500"/>
              <a:gd name="connsiteX4" fmla="*/ 1600466 w 5143766"/>
              <a:gd name="connsiteY4" fmla="*/ 21209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1105234 w 5143833"/>
              <a:gd name="connsiteY3" fmla="*/ 5143500 h 5143500"/>
              <a:gd name="connsiteX4" fmla="*/ 333 w 5143833"/>
              <a:gd name="connsiteY4" fmla="*/ 5143500 h 5143500"/>
              <a:gd name="connsiteX5" fmla="*/ 1435433 w 5143833"/>
              <a:gd name="connsiteY5" fmla="*/ 2159000 h 5143500"/>
              <a:gd name="connsiteX0" fmla="*/ 487278 w 4195678"/>
              <a:gd name="connsiteY0" fmla="*/ 2159000 h 5168900"/>
              <a:gd name="connsiteX1" fmla="*/ 4195678 w 4195678"/>
              <a:gd name="connsiteY1" fmla="*/ 0 h 5168900"/>
              <a:gd name="connsiteX2" fmla="*/ 4195678 w 4195678"/>
              <a:gd name="connsiteY2" fmla="*/ 5143500 h 5168900"/>
              <a:gd name="connsiteX3" fmla="*/ 157079 w 4195678"/>
              <a:gd name="connsiteY3" fmla="*/ 5143500 h 5168900"/>
              <a:gd name="connsiteX4" fmla="*/ 144378 w 4195678"/>
              <a:gd name="connsiteY4" fmla="*/ 5168900 h 5168900"/>
              <a:gd name="connsiteX5" fmla="*/ 487278 w 4195678"/>
              <a:gd name="connsiteY5" fmla="*/ 2159000 h 5168900"/>
              <a:gd name="connsiteX0" fmla="*/ 928533 w 4636933"/>
              <a:gd name="connsiteY0" fmla="*/ 2159000 h 5181600"/>
              <a:gd name="connsiteX1" fmla="*/ 4636933 w 4636933"/>
              <a:gd name="connsiteY1" fmla="*/ 0 h 5181600"/>
              <a:gd name="connsiteX2" fmla="*/ 4636933 w 4636933"/>
              <a:gd name="connsiteY2" fmla="*/ 5143500 h 5181600"/>
              <a:gd name="connsiteX3" fmla="*/ 598334 w 4636933"/>
              <a:gd name="connsiteY3" fmla="*/ 5143500 h 5181600"/>
              <a:gd name="connsiteX4" fmla="*/ 1433 w 4636933"/>
              <a:gd name="connsiteY4" fmla="*/ 5181600 h 5181600"/>
              <a:gd name="connsiteX5" fmla="*/ 928533 w 4636933"/>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5" fmla="*/ 927100 w 4635500"/>
              <a:gd name="connsiteY5" fmla="*/ 21590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5147 h 5145147"/>
              <a:gd name="connsiteX1" fmla="*/ 4635500 w 4635500"/>
              <a:gd name="connsiteY1" fmla="*/ 1647 h 5145147"/>
              <a:gd name="connsiteX2" fmla="*/ 4635500 w 4635500"/>
              <a:gd name="connsiteY2" fmla="*/ 5145147 h 5145147"/>
              <a:gd name="connsiteX3" fmla="*/ 596901 w 4635500"/>
              <a:gd name="connsiteY3" fmla="*/ 5145147 h 5145147"/>
              <a:gd name="connsiteX4" fmla="*/ 0 w 4635500"/>
              <a:gd name="connsiteY4" fmla="*/ 5145147 h 5145147"/>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457700"/>
              <a:gd name="connsiteY0" fmla="*/ 5143500 h 5143500"/>
              <a:gd name="connsiteX1" fmla="*/ 4457700 w 4457700"/>
              <a:gd name="connsiteY1" fmla="*/ 0 h 5143500"/>
              <a:gd name="connsiteX2" fmla="*/ 4457700 w 4457700"/>
              <a:gd name="connsiteY2" fmla="*/ 5143500 h 5143500"/>
              <a:gd name="connsiteX3" fmla="*/ 419101 w 4457700"/>
              <a:gd name="connsiteY3" fmla="*/ 5143500 h 5143500"/>
              <a:gd name="connsiteX4" fmla="*/ 0 w 4457700"/>
              <a:gd name="connsiteY4" fmla="*/ 5143500 h 51435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0100" h="5143500">
                <a:moveTo>
                  <a:pt x="0" y="5130800"/>
                </a:moveTo>
                <a:cubicBezTo>
                  <a:pt x="653173" y="1169622"/>
                  <a:pt x="2987031" y="120528"/>
                  <a:pt x="4610100" y="0"/>
                </a:cubicBezTo>
                <a:lnTo>
                  <a:pt x="4610100" y="5143500"/>
                </a:lnTo>
                <a:lnTo>
                  <a:pt x="571501" y="5143500"/>
                </a:lnTo>
                <a:lnTo>
                  <a:pt x="0" y="5130800"/>
                </a:lnTo>
                <a:close/>
              </a:path>
            </a:pathLst>
          </a:custGeom>
          <a:solidFill>
            <a:srgbClr val="4F2D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 Placeholder 21"/>
          <p:cNvSpPr>
            <a:spLocks noGrp="1"/>
          </p:cNvSpPr>
          <p:nvPr>
            <p:ph type="body" sz="quarter" idx="10" hasCustomPrompt="1"/>
          </p:nvPr>
        </p:nvSpPr>
        <p:spPr>
          <a:xfrm>
            <a:off x="470699" y="3307079"/>
            <a:ext cx="4029864" cy="367445"/>
          </a:xfrm>
          <a:prstGeom prst="rect">
            <a:avLst/>
          </a:prstGeom>
        </p:spPr>
        <p:txBody>
          <a:bodyPr vert="horz" lIns="0"/>
          <a:lstStyle>
            <a:lvl1pPr marL="0" indent="0">
              <a:buNone/>
              <a:defRPr sz="2000" b="1">
                <a:solidFill>
                  <a:srgbClr val="00A7B5"/>
                </a:solidFill>
              </a:defRPr>
            </a:lvl1pPr>
          </a:lstStyle>
          <a:p>
            <a:pPr lvl="0"/>
            <a:r>
              <a:rPr lang="en-US" dirty="0"/>
              <a:t>Click to add name</a:t>
            </a:r>
          </a:p>
        </p:txBody>
      </p:sp>
      <p:sp>
        <p:nvSpPr>
          <p:cNvPr id="14" name="Text Placeholder 21"/>
          <p:cNvSpPr>
            <a:spLocks noGrp="1"/>
          </p:cNvSpPr>
          <p:nvPr>
            <p:ph type="body" sz="quarter" idx="11" hasCustomPrompt="1"/>
          </p:nvPr>
        </p:nvSpPr>
        <p:spPr>
          <a:xfrm>
            <a:off x="468313" y="3718560"/>
            <a:ext cx="4032250" cy="399414"/>
          </a:xfrm>
          <a:prstGeom prst="rect">
            <a:avLst/>
          </a:prstGeom>
        </p:spPr>
        <p:txBody>
          <a:bodyPr vert="horz" lIns="0"/>
          <a:lstStyle>
            <a:lvl1pPr marL="0" indent="0">
              <a:buNone/>
              <a:defRPr sz="1800" baseline="0">
                <a:solidFill>
                  <a:srgbClr val="00A7B5"/>
                </a:solidFill>
              </a:defRPr>
            </a:lvl1pPr>
          </a:lstStyle>
          <a:p>
            <a:pPr lvl="0"/>
            <a:r>
              <a:rPr lang="en-US" dirty="0"/>
              <a:t>Click to add position or firm</a:t>
            </a:r>
          </a:p>
        </p:txBody>
      </p:sp>
      <p:sp>
        <p:nvSpPr>
          <p:cNvPr id="15" name="Text Placeholder 3"/>
          <p:cNvSpPr>
            <a:spLocks noGrp="1"/>
          </p:cNvSpPr>
          <p:nvPr>
            <p:ph type="body" sz="quarter" idx="13" hasCustomPrompt="1"/>
          </p:nvPr>
        </p:nvSpPr>
        <p:spPr>
          <a:xfrm>
            <a:off x="474619" y="1359602"/>
            <a:ext cx="4025944" cy="1140712"/>
          </a:xfrm>
          <a:prstGeom prst="rect">
            <a:avLst/>
          </a:prstGeom>
        </p:spPr>
        <p:txBody>
          <a:bodyPr vert="horz" lIns="0" tIns="0" rIns="0" bIns="0"/>
          <a:lstStyle>
            <a:lvl1pPr marL="0" indent="0">
              <a:lnSpc>
                <a:spcPts val="4000"/>
              </a:lnSpc>
              <a:spcBef>
                <a:spcPts val="0"/>
              </a:spcBef>
              <a:buNone/>
              <a:defRPr sz="3000" b="1">
                <a:solidFill>
                  <a:srgbClr val="4F2D7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here to add </a:t>
            </a:r>
            <a:br>
              <a:rPr lang="en-US" dirty="0"/>
            </a:br>
            <a:r>
              <a:rPr lang="en-US" dirty="0"/>
              <a:t>title on this slide</a:t>
            </a:r>
          </a:p>
        </p:txBody>
      </p:sp>
      <p:pic>
        <p:nvPicPr>
          <p:cNvPr id="10" name="GTLogoNoTag" hidden="1">
            <a:extLst>
              <a:ext uri="{FF2B5EF4-FFF2-40B4-BE49-F238E27FC236}">
                <a16:creationId xmlns:a16="http://schemas.microsoft.com/office/drawing/2014/main" id="{FF6BD41E-DAEE-4CE4-BCC6-962CEFF39C26}"/>
              </a:ext>
            </a:extLst>
          </p:cNvPr>
          <p:cNvPicPr>
            <a:picLocks noChangeAspect="1"/>
          </p:cNvPicPr>
          <p:nvPr userDrawn="1"/>
        </p:nvPicPr>
        <p:blipFill>
          <a:blip r:embed="rId2"/>
          <a:stretch>
            <a:fillRect/>
          </a:stretch>
        </p:blipFill>
        <p:spPr>
          <a:xfrm>
            <a:off x="449366" y="426050"/>
            <a:ext cx="1961941" cy="638130"/>
          </a:xfrm>
          <a:prstGeom prst="rect">
            <a:avLst/>
          </a:prstGeom>
        </p:spPr>
      </p:pic>
      <p:pic>
        <p:nvPicPr>
          <p:cNvPr id="11" name="GTLogo">
            <a:extLst>
              <a:ext uri="{FF2B5EF4-FFF2-40B4-BE49-F238E27FC236}">
                <a16:creationId xmlns:a16="http://schemas.microsoft.com/office/drawing/2014/main" id="{15539258-3354-4248-BC3F-B1BEA23E4E6F}"/>
              </a:ext>
            </a:extLst>
          </p:cNvPr>
          <p:cNvPicPr>
            <a:picLocks noChangeAspect="1"/>
          </p:cNvPicPr>
          <p:nvPr userDrawn="1"/>
        </p:nvPicPr>
        <p:blipFill>
          <a:blip r:embed="rId3"/>
          <a:stretch>
            <a:fillRect/>
          </a:stretch>
        </p:blipFill>
        <p:spPr>
          <a:xfrm>
            <a:off x="449366" y="426050"/>
            <a:ext cx="1961941" cy="638130"/>
          </a:xfrm>
          <a:prstGeom prst="rect">
            <a:avLst/>
          </a:prstGeom>
        </p:spPr>
      </p:pic>
      <p:sp>
        <p:nvSpPr>
          <p:cNvPr id="12" name="Rectangle 11">
            <a:extLst>
              <a:ext uri="{FF2B5EF4-FFF2-40B4-BE49-F238E27FC236}">
                <a16:creationId xmlns:a16="http://schemas.microsoft.com/office/drawing/2014/main" id="{42595131-09CB-4CE7-BA68-9481401EC219}"/>
              </a:ext>
            </a:extLst>
          </p:cNvPr>
          <p:cNvSpPr/>
          <p:nvPr userDrawn="1"/>
        </p:nvSpPr>
        <p:spPr>
          <a:xfrm>
            <a:off x="9220200" y="0"/>
            <a:ext cx="1466850" cy="303276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R="0" lvl="0" indent="0" fontAlgn="auto">
              <a:lnSpc>
                <a:spcPct val="100000"/>
              </a:lnSpc>
              <a:spcBef>
                <a:spcPts val="0"/>
              </a:spcBef>
              <a:spcAft>
                <a:spcPts val="600"/>
              </a:spcAft>
              <a:buClrTx/>
              <a:buSzTx/>
              <a:buFontTx/>
              <a:buNone/>
              <a:tabLst/>
            </a:pPr>
            <a:r>
              <a:rPr lang="en-GB" sz="800" b="1" dirty="0"/>
              <a:t>SOLID ARC </a:t>
            </a:r>
            <a:br>
              <a:rPr lang="en-GB" sz="800" b="1" dirty="0"/>
            </a:br>
            <a:r>
              <a:rPr lang="en-GB" sz="800" b="1" dirty="0"/>
              <a:t>COVER OPTION </a:t>
            </a:r>
          </a:p>
          <a:p>
            <a:pPr marR="0" lvl="0" indent="0" fontAlgn="auto">
              <a:lnSpc>
                <a:spcPct val="100000"/>
              </a:lnSpc>
              <a:spcBef>
                <a:spcPts val="0"/>
              </a:spcBef>
              <a:spcAft>
                <a:spcPts val="600"/>
              </a:spcAft>
              <a:buClrTx/>
              <a:buSzTx/>
              <a:buFontTx/>
              <a:buNone/>
              <a:tabLst/>
            </a:pPr>
            <a:r>
              <a:rPr lang="en-GB" sz="800" b="0" dirty="0"/>
              <a:t>If you want to change the purple arc to an illustration or photo please use the other cover options available.</a:t>
            </a:r>
          </a:p>
          <a:p>
            <a:pPr marR="0" lvl="0" indent="0" fontAlgn="auto">
              <a:lnSpc>
                <a:spcPct val="100000"/>
              </a:lnSpc>
              <a:spcBef>
                <a:spcPts val="0"/>
              </a:spcBef>
              <a:spcAft>
                <a:spcPts val="600"/>
              </a:spcAft>
              <a:buClrTx/>
              <a:buSzTx/>
              <a:buFontTx/>
              <a:buNone/>
              <a:tabLst/>
            </a:pPr>
            <a:r>
              <a:rPr lang="en-GB" sz="800" b="0" dirty="0"/>
              <a:t>If you want to change the colour of the arc:</a:t>
            </a:r>
          </a:p>
          <a:p>
            <a:pPr marL="92075" marR="0" lvl="0" indent="-92075" fontAlgn="auto">
              <a:lnSpc>
                <a:spcPct val="100000"/>
              </a:lnSpc>
              <a:spcBef>
                <a:spcPts val="0"/>
              </a:spcBef>
              <a:spcAft>
                <a:spcPts val="600"/>
              </a:spcAft>
              <a:buClrTx/>
              <a:buSzTx/>
              <a:buFont typeface="Arial" panose="020B0604020202020204" pitchFamily="34" charset="0"/>
              <a:buChar char="•"/>
              <a:tabLst/>
            </a:pPr>
            <a:r>
              <a:rPr lang="en-GB" sz="800" b="0" dirty="0"/>
              <a:t>From the ribbon click on the ‘View’ tab and select ‘Slide Master’</a:t>
            </a:r>
          </a:p>
          <a:p>
            <a:pPr marL="92075" marR="0" lvl="0" indent="-92075" fontAlgn="auto">
              <a:lnSpc>
                <a:spcPct val="100000"/>
              </a:lnSpc>
              <a:spcBef>
                <a:spcPts val="0"/>
              </a:spcBef>
              <a:spcAft>
                <a:spcPts val="600"/>
              </a:spcAft>
              <a:buClrTx/>
              <a:buSzTx/>
              <a:buFont typeface="Arial" panose="020B0604020202020204" pitchFamily="34" charset="0"/>
              <a:buChar char="•"/>
              <a:tabLst/>
            </a:pPr>
            <a:r>
              <a:rPr lang="en-GB" sz="800" b="0" dirty="0"/>
              <a:t>Navigate to the layout and select the arc</a:t>
            </a:r>
          </a:p>
          <a:p>
            <a:pPr marL="92075" marR="0" lvl="0" indent="-92075" fontAlgn="auto">
              <a:lnSpc>
                <a:spcPct val="100000"/>
              </a:lnSpc>
              <a:spcBef>
                <a:spcPts val="0"/>
              </a:spcBef>
              <a:spcAft>
                <a:spcPts val="600"/>
              </a:spcAft>
              <a:buClrTx/>
              <a:buSzTx/>
              <a:buFont typeface="Arial" panose="020B0604020202020204" pitchFamily="34" charset="0"/>
              <a:buChar char="•"/>
              <a:tabLst/>
            </a:pPr>
            <a:r>
              <a:rPr lang="en-GB" sz="800" b="0" dirty="0"/>
              <a:t>You can now access the colour palette and change the colour as required</a:t>
            </a:r>
          </a:p>
          <a:p>
            <a:pPr marL="92075" marR="0" lvl="0" indent="-92075" fontAlgn="auto">
              <a:lnSpc>
                <a:spcPct val="100000"/>
              </a:lnSpc>
              <a:spcBef>
                <a:spcPts val="0"/>
              </a:spcBef>
              <a:spcAft>
                <a:spcPts val="600"/>
              </a:spcAft>
              <a:buClrTx/>
              <a:buSzTx/>
              <a:buFont typeface="Arial" panose="020B0604020202020204" pitchFamily="34" charset="0"/>
              <a:buChar char="•"/>
              <a:tabLst/>
            </a:pPr>
            <a:r>
              <a:rPr lang="en-GB" sz="800" b="0" dirty="0"/>
              <a:t>Click on ‘Close Master View’ to exit the slide master area</a:t>
            </a:r>
          </a:p>
          <a:p>
            <a:pPr marR="0" lvl="0" indent="0" fontAlgn="auto">
              <a:lnSpc>
                <a:spcPct val="100000"/>
              </a:lnSpc>
              <a:spcBef>
                <a:spcPts val="0"/>
              </a:spcBef>
              <a:spcAft>
                <a:spcPts val="600"/>
              </a:spcAft>
              <a:buClrTx/>
              <a:buSzTx/>
              <a:buFontTx/>
              <a:buNone/>
              <a:tabLst/>
            </a:pPr>
            <a:endParaRPr lang="en-GB" sz="800" b="0" dirty="0"/>
          </a:p>
          <a:p>
            <a:pPr marR="0" lvl="0" indent="0" fontAlgn="auto">
              <a:lnSpc>
                <a:spcPct val="100000"/>
              </a:lnSpc>
              <a:spcBef>
                <a:spcPts val="0"/>
              </a:spcBef>
              <a:spcAft>
                <a:spcPts val="600"/>
              </a:spcAft>
              <a:buClrTx/>
              <a:buSzTx/>
              <a:buFontTx/>
              <a:buNone/>
              <a:tabLst/>
            </a:pPr>
            <a:endParaRPr lang="en-GB" sz="800" b="0" dirty="0"/>
          </a:p>
          <a:p>
            <a:pPr marR="0" lvl="0" indent="0" fontAlgn="auto">
              <a:lnSpc>
                <a:spcPct val="100000"/>
              </a:lnSpc>
              <a:spcBef>
                <a:spcPts val="0"/>
              </a:spcBef>
              <a:spcAft>
                <a:spcPts val="600"/>
              </a:spcAft>
              <a:buClrTx/>
              <a:buSzTx/>
              <a:buFontTx/>
              <a:buNone/>
              <a:tabLst/>
            </a:pPr>
            <a:endParaRPr lang="en-GB" sz="800" b="0" dirty="0"/>
          </a:p>
        </p:txBody>
      </p:sp>
    </p:spTree>
    <p:extLst>
      <p:ext uri="{BB962C8B-B14F-4D97-AF65-F5344CB8AC3E}">
        <p14:creationId xmlns:p14="http://schemas.microsoft.com/office/powerpoint/2010/main" val="4148968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urple Quote">
    <p:spTree>
      <p:nvGrpSpPr>
        <p:cNvPr id="1" name=""/>
        <p:cNvGrpSpPr/>
        <p:nvPr/>
      </p:nvGrpSpPr>
      <p:grpSpPr>
        <a:xfrm>
          <a:off x="0" y="0"/>
          <a:ext cx="0" cy="0"/>
          <a:chOff x="0" y="0"/>
          <a:chExt cx="0" cy="0"/>
        </a:xfrm>
      </p:grpSpPr>
      <p:sp>
        <p:nvSpPr>
          <p:cNvPr id="6" name="Rectangle 5"/>
          <p:cNvSpPr/>
          <p:nvPr userDrawn="1"/>
        </p:nvSpPr>
        <p:spPr>
          <a:xfrm>
            <a:off x="0" y="0"/>
            <a:ext cx="9144000" cy="4695826"/>
          </a:xfrm>
          <a:prstGeom prst="rect">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0" name="Text Placeholder 4"/>
          <p:cNvSpPr>
            <a:spLocks noGrp="1"/>
          </p:cNvSpPr>
          <p:nvPr>
            <p:ph type="body" sz="quarter" idx="18"/>
          </p:nvPr>
        </p:nvSpPr>
        <p:spPr>
          <a:xfrm>
            <a:off x="0" y="0"/>
            <a:ext cx="9144000" cy="4695825"/>
          </a:xfrm>
          <a:noFill/>
        </p:spPr>
        <p:txBody>
          <a:bodyPr lIns="0" tIns="0" rIns="0" bIns="0" anchor="ctr" anchorCtr="1"/>
          <a:lstStyle>
            <a:lvl1pPr marL="0" indent="0" algn="ctr">
              <a:buClr>
                <a:schemeClr val="bg1"/>
              </a:buClr>
              <a:buNone/>
              <a:defRPr>
                <a:solidFill>
                  <a:schemeClr val="bg1"/>
                </a:solidFill>
              </a:defRPr>
            </a:lvl1pPr>
            <a:lvl2pPr marL="0" indent="0" algn="ctr">
              <a:buClr>
                <a:schemeClr val="bg1"/>
              </a:buClr>
              <a:buNone/>
              <a:defRPr>
                <a:solidFill>
                  <a:schemeClr val="bg1"/>
                </a:solidFill>
              </a:defRPr>
            </a:lvl2pPr>
            <a:lvl3pPr marL="0" indent="0" algn="ctr">
              <a:buNone/>
              <a:defRPr>
                <a:solidFill>
                  <a:schemeClr val="bg1"/>
                </a:solidFill>
              </a:defRPr>
            </a:lvl3pPr>
            <a:lvl4pPr marL="0" indent="0" algn="ctr">
              <a:buNone/>
              <a:defRPr>
                <a:solidFill>
                  <a:schemeClr val="bg1"/>
                </a:solidFill>
              </a:defRPr>
            </a:lvl4pPr>
            <a:lvl5pPr marL="0" indent="0" algn="l">
              <a:buNone/>
              <a:defRPr sz="2600">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1" name="Freeform 5"/>
          <p:cNvSpPr>
            <a:spLocks noEditPoints="1"/>
          </p:cNvSpPr>
          <p:nvPr userDrawn="1"/>
        </p:nvSpPr>
        <p:spPr bwMode="auto">
          <a:xfrm>
            <a:off x="4318000" y="646113"/>
            <a:ext cx="512763" cy="381000"/>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14" name="Freeform 9"/>
          <p:cNvSpPr>
            <a:spLocks noEditPoints="1"/>
          </p:cNvSpPr>
          <p:nvPr userDrawn="1"/>
        </p:nvSpPr>
        <p:spPr bwMode="auto">
          <a:xfrm>
            <a:off x="4318000" y="3741738"/>
            <a:ext cx="512763" cy="381000"/>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3" name="Slide Number Placeholder 2"/>
          <p:cNvSpPr>
            <a:spLocks noGrp="1"/>
          </p:cNvSpPr>
          <p:nvPr>
            <p:ph type="sldNum" sz="quarter" idx="19"/>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4135609937"/>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Warm Grey Quote">
    <p:spTree>
      <p:nvGrpSpPr>
        <p:cNvPr id="1" name=""/>
        <p:cNvGrpSpPr/>
        <p:nvPr/>
      </p:nvGrpSpPr>
      <p:grpSpPr>
        <a:xfrm>
          <a:off x="0" y="0"/>
          <a:ext cx="0" cy="0"/>
          <a:chOff x="0" y="0"/>
          <a:chExt cx="0" cy="0"/>
        </a:xfrm>
      </p:grpSpPr>
      <p:sp>
        <p:nvSpPr>
          <p:cNvPr id="4" name="Rectangle 3"/>
          <p:cNvSpPr/>
          <p:nvPr userDrawn="1"/>
        </p:nvSpPr>
        <p:spPr>
          <a:xfrm>
            <a:off x="0" y="0"/>
            <a:ext cx="9144000" cy="4695825"/>
          </a:xfrm>
          <a:prstGeom prst="rect">
            <a:avLst/>
          </a:prstGeom>
          <a:solidFill>
            <a:srgbClr val="DED8C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3" name="Text Placeholder 1"/>
          <p:cNvSpPr>
            <a:spLocks noGrp="1"/>
          </p:cNvSpPr>
          <p:nvPr userDrawn="1">
            <p:ph type="body" sz="quarter" idx="18"/>
          </p:nvPr>
        </p:nvSpPr>
        <p:spPr>
          <a:xfrm>
            <a:off x="0" y="1"/>
            <a:ext cx="9144000" cy="4695824"/>
          </a:xfrm>
        </p:spPr>
        <p:txBody>
          <a:bodyPr anchor="ctr" anchorCtr="1"/>
          <a:lstStyle>
            <a:lvl1pPr marL="0" indent="0" algn="ctr">
              <a:buNone/>
              <a:defRPr/>
            </a:lvl1pPr>
            <a:lvl2pPr marL="0" indent="0" algn="ctr">
              <a:buNone/>
              <a:defRPr/>
            </a:lvl2pPr>
            <a:lvl3pPr marL="0" indent="0" algn="ctr">
              <a:buNone/>
              <a:defRPr/>
            </a:lvl3pPr>
            <a:lvl4pPr marL="0" indent="0" algn="ctr">
              <a:buFont typeface="Arial" panose="020B0604020202020204" pitchFamily="34" charset="0"/>
              <a:buNone/>
              <a:defRPr/>
            </a:lvl4pPr>
            <a:lvl5pPr marL="0" indent="0">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endParaRPr lang="en-GB" dirty="0"/>
          </a:p>
        </p:txBody>
      </p:sp>
      <p:sp>
        <p:nvSpPr>
          <p:cNvPr id="8" name="Freeform 5"/>
          <p:cNvSpPr>
            <a:spLocks noEditPoints="1"/>
          </p:cNvSpPr>
          <p:nvPr userDrawn="1"/>
        </p:nvSpPr>
        <p:spPr bwMode="auto">
          <a:xfrm>
            <a:off x="4318000" y="646113"/>
            <a:ext cx="512763" cy="381000"/>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9" name="Freeform 9"/>
          <p:cNvSpPr>
            <a:spLocks noEditPoints="1"/>
          </p:cNvSpPr>
          <p:nvPr userDrawn="1"/>
        </p:nvSpPr>
        <p:spPr bwMode="auto">
          <a:xfrm>
            <a:off x="4318000" y="3741738"/>
            <a:ext cx="512763" cy="381000"/>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solidFill>
                <a:prstClr val="black"/>
              </a:solidFill>
            </a:endParaRPr>
          </a:p>
        </p:txBody>
      </p:sp>
      <p:sp>
        <p:nvSpPr>
          <p:cNvPr id="3" name="Slide Number Placeholder 2"/>
          <p:cNvSpPr>
            <a:spLocks noGrp="1"/>
          </p:cNvSpPr>
          <p:nvPr>
            <p:ph type="sldNum" sz="quarter" idx="19"/>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11778338"/>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s purple">
    <p:spTree>
      <p:nvGrpSpPr>
        <p:cNvPr id="1" name=""/>
        <p:cNvGrpSpPr/>
        <p:nvPr/>
      </p:nvGrpSpPr>
      <p:grpSpPr>
        <a:xfrm>
          <a:off x="0" y="0"/>
          <a:ext cx="0" cy="0"/>
          <a:chOff x="0" y="0"/>
          <a:chExt cx="0" cy="0"/>
        </a:xfrm>
      </p:grpSpPr>
      <p:sp>
        <p:nvSpPr>
          <p:cNvPr id="2" name="Rectangle 1"/>
          <p:cNvSpPr/>
          <p:nvPr userDrawn="1"/>
        </p:nvSpPr>
        <p:spPr>
          <a:xfrm>
            <a:off x="4500564" y="1466849"/>
            <a:ext cx="4175124" cy="2699999"/>
          </a:xfrm>
          <a:prstGeom prst="rect">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8" name="Oval 7"/>
          <p:cNvSpPr/>
          <p:nvPr userDrawn="1"/>
        </p:nvSpPr>
        <p:spPr>
          <a:xfrm>
            <a:off x="4279106" y="2595393"/>
            <a:ext cx="442913" cy="442913"/>
          </a:xfrm>
          <a:prstGeom prst="ellipse">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 name="Text Placeholder 2"/>
          <p:cNvSpPr>
            <a:spLocks noGrp="1"/>
          </p:cNvSpPr>
          <p:nvPr>
            <p:ph type="body" sz="quarter" idx="10"/>
          </p:nvPr>
        </p:nvSpPr>
        <p:spPr>
          <a:xfrm>
            <a:off x="468313" y="1466849"/>
            <a:ext cx="4032250" cy="2700000"/>
          </a:xfrm>
          <a:solidFill>
            <a:schemeClr val="accent1"/>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21"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5" name="Title 4"/>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Slide Number Placeholder 5"/>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3831716608"/>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columns blue">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3">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Oval 10"/>
          <p:cNvSpPr/>
          <p:nvPr userDrawn="1"/>
        </p:nvSpPr>
        <p:spPr>
          <a:xfrm>
            <a:off x="4279106" y="2595393"/>
            <a:ext cx="442913" cy="442913"/>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3" name="Text Placeholder 2"/>
          <p:cNvSpPr>
            <a:spLocks noGrp="1"/>
          </p:cNvSpPr>
          <p:nvPr>
            <p:ph type="body" sz="quarter" idx="10"/>
          </p:nvPr>
        </p:nvSpPr>
        <p:spPr>
          <a:xfrm>
            <a:off x="468313" y="1466849"/>
            <a:ext cx="4032250" cy="2700000"/>
          </a:xfrm>
          <a:solidFill>
            <a:schemeClr val="accent3"/>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3647978802"/>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 columns green">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5">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Oval 10"/>
          <p:cNvSpPr/>
          <p:nvPr userDrawn="1"/>
        </p:nvSpPr>
        <p:spPr>
          <a:xfrm>
            <a:off x="4279106" y="2595393"/>
            <a:ext cx="442913" cy="442913"/>
          </a:xfrm>
          <a:prstGeom prst="ellipse">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3" name="Text Placeholder 2"/>
          <p:cNvSpPr>
            <a:spLocks noGrp="1"/>
          </p:cNvSpPr>
          <p:nvPr>
            <p:ph type="body" sz="quarter" idx="10"/>
          </p:nvPr>
        </p:nvSpPr>
        <p:spPr>
          <a:xfrm>
            <a:off x="468313" y="1466849"/>
            <a:ext cx="4032250" cy="2700000"/>
          </a:xfrm>
          <a:solidFill>
            <a:schemeClr val="accent5"/>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4251195054"/>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columns orange">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Oval 10"/>
          <p:cNvSpPr/>
          <p:nvPr userDrawn="1"/>
        </p:nvSpPr>
        <p:spPr>
          <a:xfrm>
            <a:off x="4279106" y="2595393"/>
            <a:ext cx="442913" cy="442913"/>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3" name="Text Placeholder 2"/>
          <p:cNvSpPr>
            <a:spLocks noGrp="1"/>
          </p:cNvSpPr>
          <p:nvPr>
            <p:ph type="body" sz="quarter" idx="10"/>
          </p:nvPr>
        </p:nvSpPr>
        <p:spPr>
          <a:xfrm>
            <a:off x="468313" y="1466849"/>
            <a:ext cx="4032250" cy="2700000"/>
          </a:xfrm>
          <a:solidFill>
            <a:schemeClr val="accent4"/>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450156971"/>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lumns red">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Oval 10"/>
          <p:cNvSpPr/>
          <p:nvPr userDrawn="1"/>
        </p:nvSpPr>
        <p:spPr>
          <a:xfrm>
            <a:off x="4279106" y="2595393"/>
            <a:ext cx="442913" cy="442913"/>
          </a:xfrm>
          <a:prstGeom prst="ellipse">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3" name="Text Placeholder 2"/>
          <p:cNvSpPr>
            <a:spLocks noGrp="1"/>
          </p:cNvSpPr>
          <p:nvPr>
            <p:ph type="body" sz="quarter" idx="10"/>
          </p:nvPr>
        </p:nvSpPr>
        <p:spPr>
          <a:xfrm>
            <a:off x="468313" y="1466849"/>
            <a:ext cx="4032250" cy="2700000"/>
          </a:xfrm>
          <a:solidFill>
            <a:schemeClr val="accent6"/>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3784510049"/>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lumns grey">
    <p:spTree>
      <p:nvGrpSpPr>
        <p:cNvPr id="1" name=""/>
        <p:cNvGrpSpPr/>
        <p:nvPr/>
      </p:nvGrpSpPr>
      <p:grpSpPr>
        <a:xfrm>
          <a:off x="0" y="0"/>
          <a:ext cx="0" cy="0"/>
          <a:chOff x="0" y="0"/>
          <a:chExt cx="0" cy="0"/>
        </a:xfrm>
      </p:grpSpPr>
      <p:sp>
        <p:nvSpPr>
          <p:cNvPr id="2" name="Title 1"/>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8" name="Rectangle 7"/>
          <p:cNvSpPr/>
          <p:nvPr userDrawn="1"/>
        </p:nvSpPr>
        <p:spPr>
          <a:xfrm>
            <a:off x="4500564" y="1466849"/>
            <a:ext cx="4175124" cy="2699999"/>
          </a:xfrm>
          <a:prstGeom prst="rect">
            <a:avLst/>
          </a:prstGeom>
          <a:solidFill>
            <a:schemeClr val="accent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Oval 10"/>
          <p:cNvSpPr/>
          <p:nvPr userDrawn="1"/>
        </p:nvSpPr>
        <p:spPr>
          <a:xfrm>
            <a:off x="4279106" y="2595393"/>
            <a:ext cx="442913" cy="442913"/>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3" name="Text Placeholder 2"/>
          <p:cNvSpPr>
            <a:spLocks noGrp="1"/>
          </p:cNvSpPr>
          <p:nvPr>
            <p:ph type="body" sz="quarter" idx="10"/>
          </p:nvPr>
        </p:nvSpPr>
        <p:spPr>
          <a:xfrm>
            <a:off x="468313" y="1466849"/>
            <a:ext cx="4032250" cy="2700000"/>
          </a:xfrm>
          <a:solidFill>
            <a:schemeClr val="accent2"/>
          </a:solidFill>
        </p:spPr>
        <p:txBody>
          <a:bodyPr lIns="72000" tIns="72000" rIns="180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4" name="Text Placeholder 2"/>
          <p:cNvSpPr>
            <a:spLocks noGrp="1"/>
          </p:cNvSpPr>
          <p:nvPr>
            <p:ph type="body" sz="quarter" idx="11"/>
          </p:nvPr>
        </p:nvSpPr>
        <p:spPr>
          <a:xfrm>
            <a:off x="4783015" y="1466849"/>
            <a:ext cx="3892673" cy="2689226"/>
          </a:xfrm>
          <a:noFill/>
        </p:spPr>
        <p:txBody>
          <a:bodyPr lIns="72000" tIns="72000" rIns="72000" bIns="72000"/>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020849910"/>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_Two columns grey">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Text Placeholder 5"/>
          <p:cNvSpPr>
            <a:spLocks noGrp="1"/>
          </p:cNvSpPr>
          <p:nvPr>
            <p:ph type="body" sz="quarter" idx="10"/>
          </p:nvPr>
        </p:nvSpPr>
        <p:spPr>
          <a:xfrm>
            <a:off x="469370" y="1466849"/>
            <a:ext cx="8206318" cy="3228976"/>
          </a:xfrm>
          <a:solidFill>
            <a:schemeClr val="accent1"/>
          </a:solidFill>
        </p:spPr>
        <p:txBody>
          <a:bodyPr lIns="72000" tIns="72000" rIns="72000" bIns="72000"/>
          <a:lstStyle>
            <a:lvl1pPr>
              <a:buClr>
                <a:schemeClr val="bg1"/>
              </a:buClr>
              <a:defRPr>
                <a:solidFill>
                  <a:schemeClr val="bg1"/>
                </a:solidFill>
              </a:defRPr>
            </a:lvl1pPr>
            <a:lvl2pPr>
              <a:buClr>
                <a:schemeClr val="bg1"/>
              </a:buClr>
              <a:defRPr>
                <a:solidFill>
                  <a:schemeClr val="bg1"/>
                </a:solidFill>
              </a:defRPr>
            </a:lvl2pPr>
            <a:lvl3pPr>
              <a:defRPr>
                <a:solidFill>
                  <a:schemeClr val="bg1"/>
                </a:solidFill>
              </a:defRPr>
            </a:lvl3pPr>
            <a:lvl4pPr>
              <a:defRPr>
                <a:solidFill>
                  <a:schemeClr val="bg1"/>
                </a:solidFill>
              </a:defRPr>
            </a:lvl4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Slide Number Placeholder 2"/>
          <p:cNvSpPr>
            <a:spLocks noGrp="1"/>
          </p:cNvSpPr>
          <p:nvPr>
            <p:ph type="sldNum" sz="quarter" idx="11"/>
          </p:nvPr>
        </p:nvSpPr>
        <p:spPr/>
        <p:txBody>
          <a:bodyPr/>
          <a:lstStyle/>
          <a:p>
            <a:fld id="{8917037F-13F4-43B6-99FF-D710FE0C4777}" type="slidenum">
              <a:rPr lang="en-GB">
                <a:solidFill>
                  <a:prstClr val="black"/>
                </a:solidFill>
              </a:rPr>
              <a:pPr/>
              <a:t>‹#›</a:t>
            </a:fld>
            <a:endParaRPr lang="en-GB" dirty="0">
              <a:solidFill>
                <a:prstClr val="black"/>
              </a:solidFill>
            </a:endParaRPr>
          </a:p>
        </p:txBody>
      </p:sp>
    </p:spTree>
    <p:extLst>
      <p:ext uri="{BB962C8B-B14F-4D97-AF65-F5344CB8AC3E}">
        <p14:creationId xmlns:p14="http://schemas.microsoft.com/office/powerpoint/2010/main" val="1924430327"/>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Footage">
    <p:spTree>
      <p:nvGrpSpPr>
        <p:cNvPr id="1" name=""/>
        <p:cNvGrpSpPr/>
        <p:nvPr/>
      </p:nvGrpSpPr>
      <p:grpSpPr>
        <a:xfrm>
          <a:off x="0" y="0"/>
          <a:ext cx="0" cy="0"/>
          <a:chOff x="0" y="0"/>
          <a:chExt cx="0" cy="0"/>
        </a:xfrm>
      </p:grpSpPr>
      <p:sp>
        <p:nvSpPr>
          <p:cNvPr id="5" name="Media Placeholder 8"/>
          <p:cNvSpPr>
            <a:spLocks noGrp="1"/>
          </p:cNvSpPr>
          <p:nvPr>
            <p:ph type="media" sz="quarter" idx="12" hasCustomPrompt="1"/>
          </p:nvPr>
        </p:nvSpPr>
        <p:spPr>
          <a:xfrm>
            <a:off x="0" y="0"/>
            <a:ext cx="9143999" cy="5143500"/>
          </a:xfrm>
          <a:prstGeom prst="rect">
            <a:avLst/>
          </a:prstGeom>
          <a:noFill/>
        </p:spPr>
        <p:txBody>
          <a:bodyPr vert="horz" lIns="0" tIns="0" rIns="0" bIns="0" anchor="ctr" anchorCtr="1"/>
          <a:lstStyle>
            <a:lvl1pPr marL="0" indent="0">
              <a:buNone/>
              <a:defRPr sz="1300">
                <a:solidFill>
                  <a:schemeClr val="accent3"/>
                </a:solidFill>
              </a:defRPr>
            </a:lvl1pPr>
          </a:lstStyle>
          <a:p>
            <a:r>
              <a:rPr lang="en-US" dirty="0"/>
              <a:t>Click icon to insert footage</a:t>
            </a:r>
          </a:p>
        </p:txBody>
      </p:sp>
    </p:spTree>
    <p:extLst>
      <p:ext uri="{BB962C8B-B14F-4D97-AF65-F5344CB8AC3E}">
        <p14:creationId xmlns:p14="http://schemas.microsoft.com/office/powerpoint/2010/main" val="180433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 2 Purp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cxnSp>
        <p:nvCxnSpPr>
          <p:cNvPr id="5" name="Straight Connector 4"/>
          <p:cNvCxnSpPr/>
          <p:nvPr userDrawn="1"/>
        </p:nvCxnSpPr>
        <p:spPr>
          <a:xfrm>
            <a:off x="469370" y="4887834"/>
            <a:ext cx="2626255" cy="0"/>
          </a:xfrm>
          <a:prstGeom prst="line">
            <a:avLst/>
          </a:prstGeom>
          <a:ln w="19050" cap="rnd">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7" name="Title 13"/>
          <p:cNvSpPr>
            <a:spLocks noGrp="1"/>
          </p:cNvSpPr>
          <p:nvPr>
            <p:ph type="title" hasCustomPrompt="1"/>
          </p:nvPr>
        </p:nvSpPr>
        <p:spPr>
          <a:xfrm>
            <a:off x="468313" y="2619375"/>
            <a:ext cx="8207372" cy="1569556"/>
          </a:xfrm>
          <a:prstGeom prst="rect">
            <a:avLst/>
          </a:prstGeom>
        </p:spPr>
        <p:txBody>
          <a:bodyPr vert="horz" lIns="0" rIns="0"/>
          <a:lstStyle>
            <a:lvl1pPr algn="l" rtl="0">
              <a:lnSpc>
                <a:spcPts val="3400"/>
              </a:lnSpc>
              <a:defRPr sz="3000" b="1">
                <a:solidFill>
                  <a:srgbClr val="FFFFFF"/>
                </a:solidFill>
                <a:latin typeface="+mn-lt"/>
              </a:defRPr>
            </a:lvl1pPr>
          </a:lstStyle>
          <a:p>
            <a:pPr rtl="0">
              <a:lnSpc>
                <a:spcPts val="3400"/>
              </a:lnSpc>
            </a:pPr>
            <a:r>
              <a:rPr lang="en-US" dirty="0"/>
              <a:t>Click here to add title</a:t>
            </a:r>
            <a:br>
              <a:rPr lang="en-US" dirty="0"/>
            </a:br>
            <a:r>
              <a:rPr lang="en-US" dirty="0"/>
              <a:t>on two decks</a:t>
            </a:r>
          </a:p>
        </p:txBody>
      </p:sp>
      <p:sp>
        <p:nvSpPr>
          <p:cNvPr id="8" name="Text Placeholder 3"/>
          <p:cNvSpPr>
            <a:spLocks noGrp="1"/>
          </p:cNvSpPr>
          <p:nvPr>
            <p:ph type="body" sz="quarter" idx="13" hasCustomPrompt="1"/>
          </p:nvPr>
        </p:nvSpPr>
        <p:spPr>
          <a:xfrm>
            <a:off x="468313" y="1203324"/>
            <a:ext cx="8207375" cy="639445"/>
          </a:xfrm>
          <a:prstGeom prst="rect">
            <a:avLst/>
          </a:prstGeom>
        </p:spPr>
        <p:txBody>
          <a:bodyPr vert="horz" lIns="0" tIns="0" rIns="0" bIns="0" anchor="b" anchorCtr="0"/>
          <a:lstStyle>
            <a:lvl1pPr marL="0" indent="0">
              <a:lnSpc>
                <a:spcPts val="4000"/>
              </a:lnSpc>
              <a:spcBef>
                <a:spcPts val="0"/>
              </a:spcBef>
              <a:buNone/>
              <a:defRPr sz="3600" b="1">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title style</a:t>
            </a:r>
          </a:p>
        </p:txBody>
      </p:sp>
      <p:sp>
        <p:nvSpPr>
          <p:cNvPr id="9" name="Copyright"/>
          <p:cNvSpPr txBox="1"/>
          <p:nvPr userDrawn="1"/>
        </p:nvSpPr>
        <p:spPr>
          <a:xfrm>
            <a:off x="656201" y="4905628"/>
            <a:ext cx="2411875" cy="184666"/>
          </a:xfrm>
          <a:prstGeom prst="rect">
            <a:avLst/>
          </a:prstGeom>
          <a:noFill/>
        </p:spPr>
        <p:txBody>
          <a:bodyPr wrap="square" lIns="0" rIns="0" rtlCol="0" anchor="ctr" anchorCtr="0">
            <a:noAutofit/>
          </a:bodyPr>
          <a:lstStyle/>
          <a:p>
            <a:pPr algn="l"/>
            <a:r>
              <a:rPr lang="en-GB" sz="600" dirty="0">
                <a:solidFill>
                  <a:schemeClr val="bg1"/>
                </a:solidFill>
              </a:rPr>
              <a:t>© 2017 Grant Thornton International Ltd. All rights reserved.</a:t>
            </a:r>
          </a:p>
        </p:txBody>
      </p:sp>
      <p:sp>
        <p:nvSpPr>
          <p:cNvPr id="6" name="Slide Number Placeholder 5"/>
          <p:cNvSpPr>
            <a:spLocks noGrp="1"/>
          </p:cNvSpPr>
          <p:nvPr>
            <p:ph type="sldNum" sz="quarter" idx="14"/>
          </p:nvPr>
        </p:nvSpPr>
        <p:spPr/>
        <p:txBody>
          <a:bodyPr/>
          <a:lstStyle>
            <a:lvl1pPr algn="l">
              <a:defRPr/>
            </a:lvl1pPr>
          </a:lstStyle>
          <a:p>
            <a:fld id="{2FF48407-9AE9-463E-9826-84A5E1C60740}" type="slidenum">
              <a:rPr lang="en-GB" smtClean="0"/>
              <a:pPr/>
              <a:t>‹#›</a:t>
            </a:fld>
            <a:endParaRPr lang="en-GB" dirty="0"/>
          </a:p>
        </p:txBody>
      </p:sp>
    </p:spTree>
    <p:extLst>
      <p:ext uri="{BB962C8B-B14F-4D97-AF65-F5344CB8AC3E}">
        <p14:creationId xmlns:p14="http://schemas.microsoft.com/office/powerpoint/2010/main" val="77102001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userDrawn="1">
  <p:cSld name="Title and Colour Curved Photo">
    <p:spTree>
      <p:nvGrpSpPr>
        <p:cNvPr id="1" name=""/>
        <p:cNvGrpSpPr/>
        <p:nvPr/>
      </p:nvGrpSpPr>
      <p:grpSpPr>
        <a:xfrm>
          <a:off x="0" y="0"/>
          <a:ext cx="0" cy="0"/>
          <a:chOff x="0" y="0"/>
          <a:chExt cx="0" cy="0"/>
        </a:xfrm>
      </p:grpSpPr>
      <p:sp>
        <p:nvSpPr>
          <p:cNvPr id="5" name="Copyright"/>
          <p:cNvSpPr txBox="1"/>
          <p:nvPr userDrawn="1"/>
        </p:nvSpPr>
        <p:spPr>
          <a:xfrm>
            <a:off x="471996" y="4905628"/>
            <a:ext cx="2411875" cy="184666"/>
          </a:xfrm>
          <a:prstGeom prst="rect">
            <a:avLst/>
          </a:prstGeom>
          <a:noFill/>
        </p:spPr>
        <p:txBody>
          <a:bodyPr wrap="square" lIns="0" rIns="0" rtlCol="0" anchor="ctr" anchorCtr="0">
            <a:noAutofit/>
          </a:bodyPr>
          <a:lstStyle/>
          <a:p>
            <a:r>
              <a:rPr lang="en-US" sz="600">
                <a:solidFill>
                  <a:prstClr val="black"/>
                </a:solidFill>
              </a:rPr>
              <a:t>©2017 Grant Thornton International Ltd. All rights reserved.</a:t>
            </a:r>
            <a:endParaRPr lang="en-GB" sz="600" dirty="0">
              <a:solidFill>
                <a:prstClr val="black"/>
              </a:solidFill>
            </a:endParaRPr>
          </a:p>
        </p:txBody>
      </p:sp>
      <p:cxnSp>
        <p:nvCxnSpPr>
          <p:cNvPr id="6" name="Straight Connector 5"/>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8" name="Rectangle 1"/>
          <p:cNvSpPr/>
          <p:nvPr userDrawn="1"/>
        </p:nvSpPr>
        <p:spPr>
          <a:xfrm>
            <a:off x="4457701" y="1203325"/>
            <a:ext cx="4686300" cy="3962400"/>
          </a:xfrm>
          <a:custGeom>
            <a:avLst/>
            <a:gdLst>
              <a:gd name="connsiteX0" fmla="*/ 0 w 5143500"/>
              <a:gd name="connsiteY0" fmla="*/ 0 h 5143500"/>
              <a:gd name="connsiteX1" fmla="*/ 5143500 w 5143500"/>
              <a:gd name="connsiteY1" fmla="*/ 0 h 5143500"/>
              <a:gd name="connsiteX2" fmla="*/ 5143500 w 5143500"/>
              <a:gd name="connsiteY2" fmla="*/ 5143500 h 5143500"/>
              <a:gd name="connsiteX3" fmla="*/ 0 w 5143500"/>
              <a:gd name="connsiteY3" fmla="*/ 5143500 h 5143500"/>
              <a:gd name="connsiteX4" fmla="*/ 0 w 5143500"/>
              <a:gd name="connsiteY4" fmla="*/ 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8254 w 5144754"/>
              <a:gd name="connsiteY0" fmla="*/ 2006600 h 5143500"/>
              <a:gd name="connsiteX1" fmla="*/ 5144754 w 5144754"/>
              <a:gd name="connsiteY1" fmla="*/ 0 h 5143500"/>
              <a:gd name="connsiteX2" fmla="*/ 5144754 w 5144754"/>
              <a:gd name="connsiteY2" fmla="*/ 5143500 h 5143500"/>
              <a:gd name="connsiteX3" fmla="*/ 1254 w 5144754"/>
              <a:gd name="connsiteY3" fmla="*/ 5143500 h 5143500"/>
              <a:gd name="connsiteX4" fmla="*/ 1398254 w 5144754"/>
              <a:gd name="connsiteY4" fmla="*/ 2006600 h 5143500"/>
              <a:gd name="connsiteX0" fmla="*/ 1419236 w 5165736"/>
              <a:gd name="connsiteY0" fmla="*/ 2006600 h 5143500"/>
              <a:gd name="connsiteX1" fmla="*/ 5165736 w 5165736"/>
              <a:gd name="connsiteY1" fmla="*/ 0 h 5143500"/>
              <a:gd name="connsiteX2" fmla="*/ 5165736 w 5165736"/>
              <a:gd name="connsiteY2" fmla="*/ 5143500 h 5143500"/>
              <a:gd name="connsiteX3" fmla="*/ 22236 w 5165736"/>
              <a:gd name="connsiteY3" fmla="*/ 5143500 h 5143500"/>
              <a:gd name="connsiteX4" fmla="*/ 1419236 w 5165736"/>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600466 w 5143766"/>
              <a:gd name="connsiteY0" fmla="*/ 2120900 h 5143500"/>
              <a:gd name="connsiteX1" fmla="*/ 5143766 w 5143766"/>
              <a:gd name="connsiteY1" fmla="*/ 0 h 5143500"/>
              <a:gd name="connsiteX2" fmla="*/ 5143766 w 5143766"/>
              <a:gd name="connsiteY2" fmla="*/ 5143500 h 5143500"/>
              <a:gd name="connsiteX3" fmla="*/ 266 w 5143766"/>
              <a:gd name="connsiteY3" fmla="*/ 5143500 h 5143500"/>
              <a:gd name="connsiteX4" fmla="*/ 1600466 w 5143766"/>
              <a:gd name="connsiteY4" fmla="*/ 21209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1105234 w 5143833"/>
              <a:gd name="connsiteY3" fmla="*/ 5143500 h 5143500"/>
              <a:gd name="connsiteX4" fmla="*/ 333 w 5143833"/>
              <a:gd name="connsiteY4" fmla="*/ 5143500 h 5143500"/>
              <a:gd name="connsiteX5" fmla="*/ 1435433 w 5143833"/>
              <a:gd name="connsiteY5" fmla="*/ 2159000 h 5143500"/>
              <a:gd name="connsiteX0" fmla="*/ 487278 w 4195678"/>
              <a:gd name="connsiteY0" fmla="*/ 2159000 h 5168900"/>
              <a:gd name="connsiteX1" fmla="*/ 4195678 w 4195678"/>
              <a:gd name="connsiteY1" fmla="*/ 0 h 5168900"/>
              <a:gd name="connsiteX2" fmla="*/ 4195678 w 4195678"/>
              <a:gd name="connsiteY2" fmla="*/ 5143500 h 5168900"/>
              <a:gd name="connsiteX3" fmla="*/ 157079 w 4195678"/>
              <a:gd name="connsiteY3" fmla="*/ 5143500 h 5168900"/>
              <a:gd name="connsiteX4" fmla="*/ 144378 w 4195678"/>
              <a:gd name="connsiteY4" fmla="*/ 5168900 h 5168900"/>
              <a:gd name="connsiteX5" fmla="*/ 487278 w 4195678"/>
              <a:gd name="connsiteY5" fmla="*/ 2159000 h 5168900"/>
              <a:gd name="connsiteX0" fmla="*/ 928533 w 4636933"/>
              <a:gd name="connsiteY0" fmla="*/ 2159000 h 5181600"/>
              <a:gd name="connsiteX1" fmla="*/ 4636933 w 4636933"/>
              <a:gd name="connsiteY1" fmla="*/ 0 h 5181600"/>
              <a:gd name="connsiteX2" fmla="*/ 4636933 w 4636933"/>
              <a:gd name="connsiteY2" fmla="*/ 5143500 h 5181600"/>
              <a:gd name="connsiteX3" fmla="*/ 598334 w 4636933"/>
              <a:gd name="connsiteY3" fmla="*/ 5143500 h 5181600"/>
              <a:gd name="connsiteX4" fmla="*/ 1433 w 4636933"/>
              <a:gd name="connsiteY4" fmla="*/ 5181600 h 5181600"/>
              <a:gd name="connsiteX5" fmla="*/ 928533 w 4636933"/>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5" fmla="*/ 927100 w 4635500"/>
              <a:gd name="connsiteY5" fmla="*/ 21590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5147 h 5145147"/>
              <a:gd name="connsiteX1" fmla="*/ 4635500 w 4635500"/>
              <a:gd name="connsiteY1" fmla="*/ 1647 h 5145147"/>
              <a:gd name="connsiteX2" fmla="*/ 4635500 w 4635500"/>
              <a:gd name="connsiteY2" fmla="*/ 5145147 h 5145147"/>
              <a:gd name="connsiteX3" fmla="*/ 596901 w 4635500"/>
              <a:gd name="connsiteY3" fmla="*/ 5145147 h 5145147"/>
              <a:gd name="connsiteX4" fmla="*/ 0 w 4635500"/>
              <a:gd name="connsiteY4" fmla="*/ 5145147 h 5145147"/>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457700"/>
              <a:gd name="connsiteY0" fmla="*/ 5143500 h 5143500"/>
              <a:gd name="connsiteX1" fmla="*/ 4457700 w 4457700"/>
              <a:gd name="connsiteY1" fmla="*/ 0 h 5143500"/>
              <a:gd name="connsiteX2" fmla="*/ 4457700 w 4457700"/>
              <a:gd name="connsiteY2" fmla="*/ 5143500 h 5143500"/>
              <a:gd name="connsiteX3" fmla="*/ 419101 w 4457700"/>
              <a:gd name="connsiteY3" fmla="*/ 5143500 h 5143500"/>
              <a:gd name="connsiteX4" fmla="*/ 0 w 4457700"/>
              <a:gd name="connsiteY4" fmla="*/ 5143500 h 51435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0100" h="5143500">
                <a:moveTo>
                  <a:pt x="0" y="5130800"/>
                </a:moveTo>
                <a:cubicBezTo>
                  <a:pt x="653173" y="1169622"/>
                  <a:pt x="2987031" y="120528"/>
                  <a:pt x="4610100" y="0"/>
                </a:cubicBezTo>
                <a:lnTo>
                  <a:pt x="4610100" y="5143500"/>
                </a:lnTo>
                <a:lnTo>
                  <a:pt x="571501" y="5143500"/>
                </a:lnTo>
                <a:lnTo>
                  <a:pt x="0" y="5130800"/>
                </a:lnTo>
                <a:close/>
              </a:path>
            </a:pathLst>
          </a:custGeom>
          <a:solidFill>
            <a:srgbClr val="4F2D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3" name="Text Placeholder 21"/>
          <p:cNvSpPr>
            <a:spLocks noGrp="1"/>
          </p:cNvSpPr>
          <p:nvPr>
            <p:ph type="body" sz="quarter" idx="10" hasCustomPrompt="1"/>
          </p:nvPr>
        </p:nvSpPr>
        <p:spPr>
          <a:xfrm>
            <a:off x="470699" y="3307079"/>
            <a:ext cx="4029864" cy="367445"/>
          </a:xfrm>
          <a:prstGeom prst="rect">
            <a:avLst/>
          </a:prstGeom>
        </p:spPr>
        <p:txBody>
          <a:bodyPr vert="horz" lIns="0"/>
          <a:lstStyle>
            <a:lvl1pPr marL="0" indent="0">
              <a:buNone/>
              <a:defRPr sz="2000" b="1">
                <a:solidFill>
                  <a:srgbClr val="00A7B5"/>
                </a:solidFill>
              </a:defRPr>
            </a:lvl1pPr>
          </a:lstStyle>
          <a:p>
            <a:pPr lvl="0"/>
            <a:r>
              <a:rPr lang="en-US" dirty="0"/>
              <a:t>Click to add name</a:t>
            </a:r>
          </a:p>
        </p:txBody>
      </p:sp>
      <p:sp>
        <p:nvSpPr>
          <p:cNvPr id="14" name="Text Placeholder 21"/>
          <p:cNvSpPr>
            <a:spLocks noGrp="1"/>
          </p:cNvSpPr>
          <p:nvPr>
            <p:ph type="body" sz="quarter" idx="11" hasCustomPrompt="1"/>
          </p:nvPr>
        </p:nvSpPr>
        <p:spPr>
          <a:xfrm>
            <a:off x="468313" y="3718560"/>
            <a:ext cx="4032250" cy="399414"/>
          </a:xfrm>
          <a:prstGeom prst="rect">
            <a:avLst/>
          </a:prstGeom>
        </p:spPr>
        <p:txBody>
          <a:bodyPr vert="horz" lIns="0"/>
          <a:lstStyle>
            <a:lvl1pPr marL="0" indent="0">
              <a:buNone/>
              <a:defRPr sz="1800" baseline="0">
                <a:solidFill>
                  <a:srgbClr val="00A7B5"/>
                </a:solidFill>
              </a:defRPr>
            </a:lvl1pPr>
          </a:lstStyle>
          <a:p>
            <a:pPr lvl="0"/>
            <a:r>
              <a:rPr lang="en-US" dirty="0"/>
              <a:t>Click to add position or firm</a:t>
            </a:r>
          </a:p>
        </p:txBody>
      </p:sp>
      <p:sp>
        <p:nvSpPr>
          <p:cNvPr id="15" name="Text Placeholder 3"/>
          <p:cNvSpPr>
            <a:spLocks noGrp="1"/>
          </p:cNvSpPr>
          <p:nvPr>
            <p:ph type="body" sz="quarter" idx="13" hasCustomPrompt="1"/>
          </p:nvPr>
        </p:nvSpPr>
        <p:spPr>
          <a:xfrm>
            <a:off x="474619" y="1359602"/>
            <a:ext cx="4025944" cy="1140712"/>
          </a:xfrm>
          <a:prstGeom prst="rect">
            <a:avLst/>
          </a:prstGeom>
        </p:spPr>
        <p:txBody>
          <a:bodyPr vert="horz" lIns="0" tIns="0" rIns="0" bIns="0"/>
          <a:lstStyle>
            <a:lvl1pPr marL="0" indent="0">
              <a:lnSpc>
                <a:spcPts val="4000"/>
              </a:lnSpc>
              <a:spcBef>
                <a:spcPts val="0"/>
              </a:spcBef>
              <a:buNone/>
              <a:defRPr sz="3000" b="1">
                <a:solidFill>
                  <a:srgbClr val="4F2D7F"/>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here to add </a:t>
            </a:r>
            <a:br>
              <a:rPr lang="en-US" dirty="0"/>
            </a:br>
            <a:r>
              <a:rPr lang="en-US" dirty="0"/>
              <a:t>title on this slide</a:t>
            </a:r>
          </a:p>
        </p:txBody>
      </p:sp>
      <p:pic>
        <p:nvPicPr>
          <p:cNvPr id="10" name="GTLogoNoTag" hidden="1">
            <a:extLst>
              <a:ext uri="{FF2B5EF4-FFF2-40B4-BE49-F238E27FC236}">
                <a16:creationId xmlns:a16="http://schemas.microsoft.com/office/drawing/2014/main" id="{FF6BD41E-DAEE-4CE4-BCC6-962CEFF39C26}"/>
              </a:ext>
            </a:extLst>
          </p:cNvPr>
          <p:cNvPicPr>
            <a:picLocks noChangeAspect="1"/>
          </p:cNvPicPr>
          <p:nvPr userDrawn="1"/>
        </p:nvPicPr>
        <p:blipFill>
          <a:blip r:embed="rId2"/>
          <a:stretch>
            <a:fillRect/>
          </a:stretch>
        </p:blipFill>
        <p:spPr>
          <a:xfrm>
            <a:off x="449366" y="426050"/>
            <a:ext cx="1961941" cy="638130"/>
          </a:xfrm>
          <a:prstGeom prst="rect">
            <a:avLst/>
          </a:prstGeom>
        </p:spPr>
      </p:pic>
      <p:pic>
        <p:nvPicPr>
          <p:cNvPr id="11" name="GTLogo">
            <a:extLst>
              <a:ext uri="{FF2B5EF4-FFF2-40B4-BE49-F238E27FC236}">
                <a16:creationId xmlns:a16="http://schemas.microsoft.com/office/drawing/2014/main" id="{15539258-3354-4248-BC3F-B1BEA23E4E6F}"/>
              </a:ext>
            </a:extLst>
          </p:cNvPr>
          <p:cNvPicPr>
            <a:picLocks noChangeAspect="1"/>
          </p:cNvPicPr>
          <p:nvPr userDrawn="1"/>
        </p:nvPicPr>
        <p:blipFill>
          <a:blip r:embed="rId3"/>
          <a:stretch>
            <a:fillRect/>
          </a:stretch>
        </p:blipFill>
        <p:spPr>
          <a:xfrm>
            <a:off x="449366" y="426050"/>
            <a:ext cx="1961941" cy="638130"/>
          </a:xfrm>
          <a:prstGeom prst="rect">
            <a:avLst/>
          </a:prstGeom>
        </p:spPr>
      </p:pic>
      <p:sp>
        <p:nvSpPr>
          <p:cNvPr id="12" name="Rectangle 11">
            <a:extLst>
              <a:ext uri="{FF2B5EF4-FFF2-40B4-BE49-F238E27FC236}">
                <a16:creationId xmlns:a16="http://schemas.microsoft.com/office/drawing/2014/main" id="{42595131-09CB-4CE7-BA68-9481401EC219}"/>
              </a:ext>
            </a:extLst>
          </p:cNvPr>
          <p:cNvSpPr/>
          <p:nvPr userDrawn="1"/>
        </p:nvSpPr>
        <p:spPr>
          <a:xfrm>
            <a:off x="9220200" y="0"/>
            <a:ext cx="1466850" cy="303276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spcAft>
                <a:spcPts val="600"/>
              </a:spcAft>
            </a:pPr>
            <a:r>
              <a:rPr lang="en-GB" sz="800" b="1" dirty="0">
                <a:solidFill>
                  <a:prstClr val="white"/>
                </a:solidFill>
              </a:rPr>
              <a:t>SOLID ARC </a:t>
            </a:r>
            <a:br>
              <a:rPr lang="en-GB" sz="800" b="1" dirty="0">
                <a:solidFill>
                  <a:prstClr val="white"/>
                </a:solidFill>
              </a:rPr>
            </a:br>
            <a:r>
              <a:rPr lang="en-GB" sz="800" b="1" dirty="0">
                <a:solidFill>
                  <a:prstClr val="white"/>
                </a:solidFill>
              </a:rPr>
              <a:t>COVER OPTION </a:t>
            </a:r>
          </a:p>
          <a:p>
            <a:pPr>
              <a:spcAft>
                <a:spcPts val="600"/>
              </a:spcAft>
            </a:pPr>
            <a:r>
              <a:rPr lang="en-GB" sz="800" dirty="0">
                <a:solidFill>
                  <a:prstClr val="white"/>
                </a:solidFill>
              </a:rPr>
              <a:t>If you want to change the purple arc to an illustration or photo please use the other cover options available.</a:t>
            </a:r>
          </a:p>
          <a:p>
            <a:pPr>
              <a:spcAft>
                <a:spcPts val="600"/>
              </a:spcAft>
            </a:pPr>
            <a:r>
              <a:rPr lang="en-GB" sz="800" dirty="0">
                <a:solidFill>
                  <a:prstClr val="white"/>
                </a:solidFill>
              </a:rPr>
              <a:t>If you want to change the colour of the arc:</a:t>
            </a:r>
          </a:p>
          <a:p>
            <a:pPr marL="92075" indent="-92075">
              <a:spcAft>
                <a:spcPts val="600"/>
              </a:spcAft>
              <a:buFont typeface="Arial" panose="020B0604020202020204" pitchFamily="34" charset="0"/>
              <a:buChar char="•"/>
            </a:pPr>
            <a:r>
              <a:rPr lang="en-GB" sz="800" dirty="0">
                <a:solidFill>
                  <a:prstClr val="white"/>
                </a:solidFill>
              </a:rPr>
              <a:t>From the ribbon click on the ‘View’ tab and select ‘Slide Master’</a:t>
            </a:r>
          </a:p>
          <a:p>
            <a:pPr marL="92075" indent="-92075">
              <a:spcAft>
                <a:spcPts val="600"/>
              </a:spcAft>
              <a:buFont typeface="Arial" panose="020B0604020202020204" pitchFamily="34" charset="0"/>
              <a:buChar char="•"/>
            </a:pPr>
            <a:r>
              <a:rPr lang="en-GB" sz="800" dirty="0">
                <a:solidFill>
                  <a:prstClr val="white"/>
                </a:solidFill>
              </a:rPr>
              <a:t>Navigate to the layout and select the arc</a:t>
            </a:r>
          </a:p>
          <a:p>
            <a:pPr marL="92075" indent="-92075">
              <a:spcAft>
                <a:spcPts val="600"/>
              </a:spcAft>
              <a:buFont typeface="Arial" panose="020B0604020202020204" pitchFamily="34" charset="0"/>
              <a:buChar char="•"/>
            </a:pPr>
            <a:r>
              <a:rPr lang="en-GB" sz="800" dirty="0">
                <a:solidFill>
                  <a:prstClr val="white"/>
                </a:solidFill>
              </a:rPr>
              <a:t>You can now access the colour palette and change the colour as required</a:t>
            </a:r>
          </a:p>
          <a:p>
            <a:pPr marL="92075" indent="-92075">
              <a:spcAft>
                <a:spcPts val="600"/>
              </a:spcAft>
              <a:buFont typeface="Arial" panose="020B0604020202020204" pitchFamily="34" charset="0"/>
              <a:buChar char="•"/>
            </a:pPr>
            <a:r>
              <a:rPr lang="en-GB" sz="800" dirty="0">
                <a:solidFill>
                  <a:prstClr val="white"/>
                </a:solidFill>
              </a:rPr>
              <a:t>Click on ‘Close Master View’ to exit the slide master area</a:t>
            </a:r>
          </a:p>
          <a:p>
            <a:pPr>
              <a:spcAft>
                <a:spcPts val="600"/>
              </a:spcAft>
            </a:pPr>
            <a:endParaRPr lang="en-GB" sz="800" dirty="0">
              <a:solidFill>
                <a:prstClr val="white"/>
              </a:solidFill>
            </a:endParaRPr>
          </a:p>
          <a:p>
            <a:pPr>
              <a:spcAft>
                <a:spcPts val="600"/>
              </a:spcAft>
            </a:pPr>
            <a:endParaRPr lang="en-GB" sz="800" dirty="0">
              <a:solidFill>
                <a:prstClr val="white"/>
              </a:solidFill>
            </a:endParaRPr>
          </a:p>
          <a:p>
            <a:pPr>
              <a:spcAft>
                <a:spcPts val="600"/>
              </a:spcAft>
            </a:pPr>
            <a:endParaRPr lang="en-GB" sz="800" dirty="0">
              <a:solidFill>
                <a:prstClr val="white"/>
              </a:solidFill>
            </a:endParaRPr>
          </a:p>
        </p:txBody>
      </p:sp>
    </p:spTree>
    <p:extLst>
      <p:ext uri="{BB962C8B-B14F-4D97-AF65-F5344CB8AC3E}">
        <p14:creationId xmlns:p14="http://schemas.microsoft.com/office/powerpoint/2010/main" val="1801808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No content">
    <p:spTree>
      <p:nvGrpSpPr>
        <p:cNvPr id="1" name=""/>
        <p:cNvGrpSpPr/>
        <p:nvPr/>
      </p:nvGrpSpPr>
      <p:grpSpPr>
        <a:xfrm>
          <a:off x="0" y="0"/>
          <a:ext cx="0" cy="0"/>
          <a:chOff x="0" y="0"/>
          <a:chExt cx="0" cy="0"/>
        </a:xfrm>
      </p:grpSpPr>
      <p:sp>
        <p:nvSpPr>
          <p:cNvPr id="4" name="Title 3"/>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5" name="Slide Number Placeholder 4"/>
          <p:cNvSpPr>
            <a:spLocks noGrp="1"/>
          </p:cNvSpPr>
          <p:nvPr>
            <p:ph type="sldNum" sz="quarter" idx="10"/>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2892900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Bullet list">
    <p:spTree>
      <p:nvGrpSpPr>
        <p:cNvPr id="1" name=""/>
        <p:cNvGrpSpPr/>
        <p:nvPr/>
      </p:nvGrpSpPr>
      <p:grpSpPr>
        <a:xfrm>
          <a:off x="0" y="0"/>
          <a:ext cx="0" cy="0"/>
          <a:chOff x="0" y="0"/>
          <a:chExt cx="0" cy="0"/>
        </a:xfrm>
      </p:grpSpPr>
      <p:sp>
        <p:nvSpPr>
          <p:cNvPr id="6" name="Title 5"/>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3" name="Text Placeholder 2"/>
          <p:cNvSpPr>
            <a:spLocks noGrp="1"/>
          </p:cNvSpPr>
          <p:nvPr>
            <p:ph type="body" sz="quarter" idx="10"/>
          </p:nvPr>
        </p:nvSpPr>
        <p:spPr>
          <a:xfrm>
            <a:off x="469370" y="1466849"/>
            <a:ext cx="8206318" cy="32289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1"/>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177395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Bullets + Image">
    <p:spTree>
      <p:nvGrpSpPr>
        <p:cNvPr id="1" name=""/>
        <p:cNvGrpSpPr/>
        <p:nvPr/>
      </p:nvGrpSpPr>
      <p:grpSpPr>
        <a:xfrm>
          <a:off x="0" y="0"/>
          <a:ext cx="0" cy="0"/>
          <a:chOff x="0" y="0"/>
          <a:chExt cx="0" cy="0"/>
        </a:xfrm>
      </p:grpSpPr>
      <p:sp>
        <p:nvSpPr>
          <p:cNvPr id="9" name="Picture Placeholder 2"/>
          <p:cNvSpPr>
            <a:spLocks noGrp="1"/>
          </p:cNvSpPr>
          <p:nvPr>
            <p:ph type="pic" idx="1" hasCustomPrompt="1"/>
          </p:nvPr>
        </p:nvSpPr>
        <p:spPr>
          <a:xfrm>
            <a:off x="5394325" y="1466849"/>
            <a:ext cx="3281364" cy="3228976"/>
          </a:xfrm>
          <a:prstGeom prst="rect">
            <a:avLst/>
          </a:prstGeom>
          <a:noFill/>
        </p:spPr>
        <p:txBody>
          <a:bodyPr lIns="0" tIns="0" rIns="0" bIns="0" anchor="ctr" anchorCtr="1"/>
          <a:lstStyle>
            <a:lvl1pPr marL="0" indent="0">
              <a:buNone/>
              <a:defRPr sz="1200" baseline="0">
                <a:solidFill>
                  <a:srgbClr val="00A7B5"/>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insert illustration</a:t>
            </a:r>
          </a:p>
        </p:txBody>
      </p:sp>
      <p:sp>
        <p:nvSpPr>
          <p:cNvPr id="3" name="Title 2"/>
          <p:cNvSpPr>
            <a:spLocks noGrp="1"/>
          </p:cNvSpPr>
          <p:nvPr>
            <p:ph type="title"/>
          </p:nvPr>
        </p:nvSpPr>
        <p:spPr>
          <a:xfrm>
            <a:off x="471996" y="359571"/>
            <a:ext cx="8203692" cy="843754"/>
          </a:xfrm>
          <a:prstGeom prst="rect">
            <a:avLst/>
          </a:prstGeom>
        </p:spPr>
        <p:txBody>
          <a:bodyPr/>
          <a:lstStyle/>
          <a:p>
            <a:r>
              <a:rPr lang="en-US"/>
              <a:t>Click to edit Master title style</a:t>
            </a:r>
            <a:endParaRPr lang="en-GB"/>
          </a:p>
        </p:txBody>
      </p:sp>
      <p:sp>
        <p:nvSpPr>
          <p:cNvPr id="6" name="Text Placeholder 5"/>
          <p:cNvSpPr>
            <a:spLocks noGrp="1"/>
          </p:cNvSpPr>
          <p:nvPr>
            <p:ph type="body" sz="quarter" idx="11"/>
          </p:nvPr>
        </p:nvSpPr>
        <p:spPr>
          <a:xfrm>
            <a:off x="469369" y="1466849"/>
            <a:ext cx="4691594" cy="32289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2"/>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2904083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Quote">
    <p:spTree>
      <p:nvGrpSpPr>
        <p:cNvPr id="1" name=""/>
        <p:cNvGrpSpPr/>
        <p:nvPr/>
      </p:nvGrpSpPr>
      <p:grpSpPr>
        <a:xfrm>
          <a:off x="0" y="0"/>
          <a:ext cx="0" cy="0"/>
          <a:chOff x="0" y="0"/>
          <a:chExt cx="0" cy="0"/>
        </a:xfrm>
      </p:grpSpPr>
      <p:sp>
        <p:nvSpPr>
          <p:cNvPr id="12" name="Text Placeholder 4"/>
          <p:cNvSpPr>
            <a:spLocks noGrp="1"/>
          </p:cNvSpPr>
          <p:nvPr>
            <p:ph type="body" sz="quarter" idx="15"/>
          </p:nvPr>
        </p:nvSpPr>
        <p:spPr>
          <a:xfrm>
            <a:off x="4754880" y="1466849"/>
            <a:ext cx="3920808" cy="3228975"/>
          </a:xfrm>
        </p:spPr>
        <p:txBody>
          <a:bodyPr anchor="ctr" anchorCtr="1"/>
          <a:lstStyle>
            <a:lvl1pPr marL="0" indent="0" algn="ctr">
              <a:buNone/>
              <a:defRPr>
                <a:solidFill>
                  <a:schemeClr val="accent1"/>
                </a:solidFill>
              </a:defRPr>
            </a:lvl1pPr>
            <a:lvl2pPr marL="0" indent="0" algn="ctr">
              <a:buNone/>
              <a:defRPr>
                <a:solidFill>
                  <a:schemeClr val="accent1"/>
                </a:solidFill>
              </a:defRPr>
            </a:lvl2pPr>
            <a:lvl3pPr marL="0" indent="0" algn="ctr">
              <a:buNone/>
              <a:defRPr>
                <a:solidFill>
                  <a:schemeClr val="accent1"/>
                </a:solidFill>
              </a:defRPr>
            </a:lvl3pPr>
            <a:lvl4pPr marL="0" indent="0" algn="ctr">
              <a:buNone/>
              <a:defRPr>
                <a:solidFill>
                  <a:schemeClr val="accent1"/>
                </a:solidFill>
              </a:defRPr>
            </a:lvl4pPr>
            <a:lvl5pPr marL="0" indent="0" algn="l">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1" name="Straight Connector 10"/>
          <p:cNvCxnSpPr>
            <a:cxnSpLocks/>
          </p:cNvCxnSpPr>
          <p:nvPr userDrawn="1"/>
        </p:nvCxnSpPr>
        <p:spPr>
          <a:xfrm>
            <a:off x="4593047" y="1466849"/>
            <a:ext cx="15498" cy="3228976"/>
          </a:xfrm>
          <a:prstGeom prst="line">
            <a:avLst/>
          </a:prstGeom>
          <a:ln w="7620">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a:xfrm>
            <a:off x="471996" y="359571"/>
            <a:ext cx="8203692" cy="843754"/>
          </a:xfrm>
          <a:prstGeom prst="rect">
            <a:avLst/>
          </a:prstGeom>
        </p:spPr>
        <p:txBody>
          <a:bodyPr/>
          <a:lstStyle/>
          <a:p>
            <a:r>
              <a:rPr lang="en-US" dirty="0"/>
              <a:t>Click to edit Master title style</a:t>
            </a:r>
            <a:endParaRPr lang="en-GB" dirty="0"/>
          </a:p>
        </p:txBody>
      </p:sp>
      <p:sp>
        <p:nvSpPr>
          <p:cNvPr id="7" name="Text Placeholder 6"/>
          <p:cNvSpPr>
            <a:spLocks noGrp="1"/>
          </p:cNvSpPr>
          <p:nvPr>
            <p:ph type="body" sz="quarter" idx="16"/>
          </p:nvPr>
        </p:nvSpPr>
        <p:spPr>
          <a:xfrm>
            <a:off x="469370" y="1466849"/>
            <a:ext cx="3988330" cy="322897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3" name="Freeform 5"/>
          <p:cNvSpPr>
            <a:spLocks noEditPoints="1"/>
          </p:cNvSpPr>
          <p:nvPr userDrawn="1"/>
        </p:nvSpPr>
        <p:spPr bwMode="auto">
          <a:xfrm>
            <a:off x="6535738" y="1593850"/>
            <a:ext cx="361950" cy="268288"/>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5" name="Freeform 9"/>
          <p:cNvSpPr>
            <a:spLocks noEditPoints="1"/>
          </p:cNvSpPr>
          <p:nvPr userDrawn="1"/>
        </p:nvSpPr>
        <p:spPr bwMode="auto">
          <a:xfrm>
            <a:off x="6535738" y="4140200"/>
            <a:ext cx="361950" cy="269875"/>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3" name="Slide Number Placeholder 2"/>
          <p:cNvSpPr>
            <a:spLocks noGrp="1"/>
          </p:cNvSpPr>
          <p:nvPr>
            <p:ph type="sldNum" sz="quarter" idx="17"/>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720290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 Quote">
    <p:spTree>
      <p:nvGrpSpPr>
        <p:cNvPr id="1" name=""/>
        <p:cNvGrpSpPr/>
        <p:nvPr/>
      </p:nvGrpSpPr>
      <p:grpSpPr>
        <a:xfrm>
          <a:off x="0" y="0"/>
          <a:ext cx="0" cy="0"/>
          <a:chOff x="0" y="0"/>
          <a:chExt cx="0" cy="0"/>
        </a:xfrm>
      </p:grpSpPr>
      <p:sp>
        <p:nvSpPr>
          <p:cNvPr id="2" name="Rectangle 1"/>
          <p:cNvSpPr/>
          <p:nvPr userDrawn="1"/>
        </p:nvSpPr>
        <p:spPr>
          <a:xfrm>
            <a:off x="4679950" y="1466850"/>
            <a:ext cx="3996000" cy="3228975"/>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8" name="Picture Placeholder 7"/>
          <p:cNvSpPr>
            <a:spLocks noGrp="1"/>
          </p:cNvSpPr>
          <p:nvPr>
            <p:ph type="pic" sz="quarter" idx="17" hasCustomPrompt="1"/>
          </p:nvPr>
        </p:nvSpPr>
        <p:spPr>
          <a:xfrm>
            <a:off x="468313" y="1466851"/>
            <a:ext cx="3989387" cy="3228974"/>
          </a:xfrm>
          <a:noFill/>
        </p:spPr>
        <p:txBody>
          <a:bodyPr anchor="ctr" anchorCtr="1"/>
          <a:lstStyle>
            <a:lvl1pPr marL="0" marR="0" indent="0" algn="l" defTabSz="457200" rtl="0" eaLnBrk="1" fontAlgn="auto" latinLnBrk="0" hangingPunct="1">
              <a:lnSpc>
                <a:spcPct val="100000"/>
              </a:lnSpc>
              <a:spcBef>
                <a:spcPts val="576"/>
              </a:spcBef>
              <a:spcAft>
                <a:spcPts val="0"/>
              </a:spcAft>
              <a:buClr>
                <a:schemeClr val="accent1"/>
              </a:buClr>
              <a:buSzTx/>
              <a:buFont typeface="Arial"/>
              <a:buNone/>
              <a:tabLst/>
              <a:defRPr sz="1200">
                <a:solidFill>
                  <a:schemeClr val="accent3"/>
                </a:solidFill>
              </a:defRPr>
            </a:lvl1pPr>
          </a:lstStyle>
          <a:p>
            <a:pPr marL="0" marR="0" lvl="0" indent="0" algn="l" defTabSz="457200" rtl="0" eaLnBrk="1" fontAlgn="auto" latinLnBrk="0" hangingPunct="1">
              <a:lnSpc>
                <a:spcPct val="100000"/>
              </a:lnSpc>
              <a:spcBef>
                <a:spcPts val="576"/>
              </a:spcBef>
              <a:spcAft>
                <a:spcPts val="0"/>
              </a:spcAft>
              <a:buClr>
                <a:schemeClr val="accent1"/>
              </a:buClr>
              <a:buSzTx/>
              <a:buFont typeface="Arial"/>
              <a:buNone/>
              <a:tabLst/>
              <a:defRPr/>
            </a:pPr>
            <a:r>
              <a:rPr lang="en-US" dirty="0"/>
              <a:t>Click icon to insert illustration</a:t>
            </a:r>
          </a:p>
        </p:txBody>
      </p:sp>
      <p:sp>
        <p:nvSpPr>
          <p:cNvPr id="7" name="Title 6"/>
          <p:cNvSpPr>
            <a:spLocks noGrp="1"/>
          </p:cNvSpPr>
          <p:nvPr userDrawn="1">
            <p:ph type="title"/>
          </p:nvPr>
        </p:nvSpPr>
        <p:spPr>
          <a:xfrm>
            <a:off x="471996" y="359571"/>
            <a:ext cx="8203692" cy="843754"/>
          </a:xfrm>
          <a:prstGeom prst="rect">
            <a:avLst/>
          </a:prstGeom>
        </p:spPr>
        <p:txBody>
          <a:bodyPr/>
          <a:lstStyle/>
          <a:p>
            <a:r>
              <a:rPr lang="en-US"/>
              <a:t>Click to edit Master title style</a:t>
            </a:r>
            <a:endParaRPr lang="en-GB"/>
          </a:p>
        </p:txBody>
      </p:sp>
      <p:sp>
        <p:nvSpPr>
          <p:cNvPr id="5" name="Freeform 5"/>
          <p:cNvSpPr>
            <a:spLocks noEditPoints="1"/>
          </p:cNvSpPr>
          <p:nvPr userDrawn="1"/>
        </p:nvSpPr>
        <p:spPr bwMode="auto">
          <a:xfrm>
            <a:off x="6475413" y="1544638"/>
            <a:ext cx="411162" cy="303213"/>
          </a:xfrm>
          <a:custGeom>
            <a:avLst/>
            <a:gdLst>
              <a:gd name="T0" fmla="*/ 954 w 954"/>
              <a:gd name="T1" fmla="*/ 497 h 711"/>
              <a:gd name="T2" fmla="*/ 954 w 954"/>
              <a:gd name="T3" fmla="*/ 497 h 711"/>
              <a:gd name="T4" fmla="*/ 744 w 954"/>
              <a:gd name="T5" fmla="*/ 291 h 711"/>
              <a:gd name="T6" fmla="*/ 690 w 954"/>
              <a:gd name="T7" fmla="*/ 305 h 711"/>
              <a:gd name="T8" fmla="*/ 943 w 954"/>
              <a:gd name="T9" fmla="*/ 134 h 711"/>
              <a:gd name="T10" fmla="*/ 943 w 954"/>
              <a:gd name="T11" fmla="*/ 0 h 711"/>
              <a:gd name="T12" fmla="*/ 510 w 954"/>
              <a:gd name="T13" fmla="*/ 439 h 711"/>
              <a:gd name="T14" fmla="*/ 744 w 954"/>
              <a:gd name="T15" fmla="*/ 711 h 711"/>
              <a:gd name="T16" fmla="*/ 954 w 954"/>
              <a:gd name="T17" fmla="*/ 497 h 711"/>
              <a:gd name="T18" fmla="*/ 444 w 954"/>
              <a:gd name="T19" fmla="*/ 497 h 711"/>
              <a:gd name="T20" fmla="*/ 444 w 954"/>
              <a:gd name="T21" fmla="*/ 497 h 711"/>
              <a:gd name="T22" fmla="*/ 234 w 954"/>
              <a:gd name="T23" fmla="*/ 291 h 711"/>
              <a:gd name="T24" fmla="*/ 180 w 954"/>
              <a:gd name="T25" fmla="*/ 305 h 711"/>
              <a:gd name="T26" fmla="*/ 433 w 954"/>
              <a:gd name="T27" fmla="*/ 134 h 711"/>
              <a:gd name="T28" fmla="*/ 433 w 954"/>
              <a:gd name="T29" fmla="*/ 0 h 711"/>
              <a:gd name="T30" fmla="*/ 0 w 954"/>
              <a:gd name="T31" fmla="*/ 439 h 711"/>
              <a:gd name="T32" fmla="*/ 234 w 954"/>
              <a:gd name="T33" fmla="*/ 711 h 711"/>
              <a:gd name="T34" fmla="*/ 444 w 954"/>
              <a:gd name="T35" fmla="*/ 497 h 7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4" h="711">
                <a:moveTo>
                  <a:pt x="954" y="497"/>
                </a:moveTo>
                <a:lnTo>
                  <a:pt x="954" y="497"/>
                </a:lnTo>
                <a:cubicBezTo>
                  <a:pt x="954" y="382"/>
                  <a:pt x="872" y="291"/>
                  <a:pt x="744" y="291"/>
                </a:cubicBezTo>
                <a:cubicBezTo>
                  <a:pt x="722" y="291"/>
                  <a:pt x="695" y="299"/>
                  <a:pt x="690" y="305"/>
                </a:cubicBezTo>
                <a:cubicBezTo>
                  <a:pt x="701" y="222"/>
                  <a:pt x="766" y="134"/>
                  <a:pt x="943" y="134"/>
                </a:cubicBezTo>
                <a:lnTo>
                  <a:pt x="943" y="0"/>
                </a:lnTo>
                <a:cubicBezTo>
                  <a:pt x="668" y="2"/>
                  <a:pt x="510" y="118"/>
                  <a:pt x="510" y="439"/>
                </a:cubicBezTo>
                <a:cubicBezTo>
                  <a:pt x="510" y="601"/>
                  <a:pt x="602" y="711"/>
                  <a:pt x="744" y="711"/>
                </a:cubicBezTo>
                <a:cubicBezTo>
                  <a:pt x="862" y="711"/>
                  <a:pt x="954" y="615"/>
                  <a:pt x="954" y="497"/>
                </a:cubicBezTo>
                <a:close/>
                <a:moveTo>
                  <a:pt x="444" y="497"/>
                </a:moveTo>
                <a:lnTo>
                  <a:pt x="444" y="497"/>
                </a:lnTo>
                <a:cubicBezTo>
                  <a:pt x="444" y="382"/>
                  <a:pt x="362" y="291"/>
                  <a:pt x="234" y="291"/>
                </a:cubicBezTo>
                <a:cubicBezTo>
                  <a:pt x="212" y="291"/>
                  <a:pt x="185" y="299"/>
                  <a:pt x="180" y="305"/>
                </a:cubicBezTo>
                <a:cubicBezTo>
                  <a:pt x="190" y="222"/>
                  <a:pt x="256" y="134"/>
                  <a:pt x="433" y="134"/>
                </a:cubicBezTo>
                <a:lnTo>
                  <a:pt x="433" y="0"/>
                </a:lnTo>
                <a:cubicBezTo>
                  <a:pt x="158" y="2"/>
                  <a:pt x="0" y="118"/>
                  <a:pt x="0" y="439"/>
                </a:cubicBezTo>
                <a:cubicBezTo>
                  <a:pt x="0" y="601"/>
                  <a:pt x="92" y="711"/>
                  <a:pt x="234" y="711"/>
                </a:cubicBezTo>
                <a:cubicBezTo>
                  <a:pt x="351" y="711"/>
                  <a:pt x="444" y="615"/>
                  <a:pt x="444" y="497"/>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nvGrpSpPr>
          <p:cNvPr id="6" name="Group 8"/>
          <p:cNvGrpSpPr>
            <a:grpSpLocks noChangeAspect="1"/>
          </p:cNvGrpSpPr>
          <p:nvPr userDrawn="1"/>
        </p:nvGrpSpPr>
        <p:grpSpPr bwMode="auto">
          <a:xfrm>
            <a:off x="6475413" y="4264025"/>
            <a:ext cx="404812" cy="298450"/>
            <a:chOff x="4079" y="2686"/>
            <a:chExt cx="255" cy="188"/>
          </a:xfrm>
        </p:grpSpPr>
        <p:sp>
          <p:nvSpPr>
            <p:cNvPr id="9" name="AutoShape 7"/>
            <p:cNvSpPr>
              <a:spLocks noChangeAspect="1" noChangeArrowheads="1" noTextEdit="1"/>
            </p:cNvSpPr>
            <p:nvPr/>
          </p:nvSpPr>
          <p:spPr bwMode="auto">
            <a:xfrm>
              <a:off x="4079" y="2686"/>
              <a:ext cx="255" cy="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0" name="Freeform 9"/>
            <p:cNvSpPr>
              <a:spLocks noEditPoints="1"/>
            </p:cNvSpPr>
            <p:nvPr/>
          </p:nvSpPr>
          <p:spPr bwMode="auto">
            <a:xfrm>
              <a:off x="4079" y="2685"/>
              <a:ext cx="259" cy="192"/>
            </a:xfrm>
            <a:custGeom>
              <a:avLst/>
              <a:gdLst>
                <a:gd name="T0" fmla="*/ 0 w 954"/>
                <a:gd name="T1" fmla="*/ 214 h 712"/>
                <a:gd name="T2" fmla="*/ 0 w 954"/>
                <a:gd name="T3" fmla="*/ 214 h 712"/>
                <a:gd name="T4" fmla="*/ 210 w 954"/>
                <a:gd name="T5" fmla="*/ 420 h 712"/>
                <a:gd name="T6" fmla="*/ 264 w 954"/>
                <a:gd name="T7" fmla="*/ 406 h 712"/>
                <a:gd name="T8" fmla="*/ 10 w 954"/>
                <a:gd name="T9" fmla="*/ 577 h 712"/>
                <a:gd name="T10" fmla="*/ 10 w 954"/>
                <a:gd name="T11" fmla="*/ 712 h 712"/>
                <a:gd name="T12" fmla="*/ 444 w 954"/>
                <a:gd name="T13" fmla="*/ 272 h 712"/>
                <a:gd name="T14" fmla="*/ 210 w 954"/>
                <a:gd name="T15" fmla="*/ 0 h 712"/>
                <a:gd name="T16" fmla="*/ 0 w 954"/>
                <a:gd name="T17" fmla="*/ 214 h 712"/>
                <a:gd name="T18" fmla="*/ 510 w 954"/>
                <a:gd name="T19" fmla="*/ 214 h 712"/>
                <a:gd name="T20" fmla="*/ 510 w 954"/>
                <a:gd name="T21" fmla="*/ 214 h 712"/>
                <a:gd name="T22" fmla="*/ 720 w 954"/>
                <a:gd name="T23" fmla="*/ 420 h 712"/>
                <a:gd name="T24" fmla="*/ 774 w 954"/>
                <a:gd name="T25" fmla="*/ 406 h 712"/>
                <a:gd name="T26" fmla="*/ 521 w 954"/>
                <a:gd name="T27" fmla="*/ 577 h 712"/>
                <a:gd name="T28" fmla="*/ 521 w 954"/>
                <a:gd name="T29" fmla="*/ 712 h 712"/>
                <a:gd name="T30" fmla="*/ 954 w 954"/>
                <a:gd name="T31" fmla="*/ 272 h 712"/>
                <a:gd name="T32" fmla="*/ 720 w 954"/>
                <a:gd name="T33" fmla="*/ 0 h 712"/>
                <a:gd name="T34" fmla="*/ 510 w 954"/>
                <a:gd name="T35" fmla="*/ 214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54" h="712">
                  <a:moveTo>
                    <a:pt x="0" y="214"/>
                  </a:moveTo>
                  <a:lnTo>
                    <a:pt x="0" y="214"/>
                  </a:lnTo>
                  <a:cubicBezTo>
                    <a:pt x="0" y="329"/>
                    <a:pt x="81" y="420"/>
                    <a:pt x="210" y="420"/>
                  </a:cubicBezTo>
                  <a:cubicBezTo>
                    <a:pt x="231" y="420"/>
                    <a:pt x="259" y="412"/>
                    <a:pt x="264" y="406"/>
                  </a:cubicBezTo>
                  <a:cubicBezTo>
                    <a:pt x="253" y="489"/>
                    <a:pt x="188" y="577"/>
                    <a:pt x="10" y="577"/>
                  </a:cubicBezTo>
                  <a:lnTo>
                    <a:pt x="10" y="712"/>
                  </a:lnTo>
                  <a:cubicBezTo>
                    <a:pt x="286" y="709"/>
                    <a:pt x="444" y="593"/>
                    <a:pt x="444" y="272"/>
                  </a:cubicBezTo>
                  <a:cubicBezTo>
                    <a:pt x="444" y="109"/>
                    <a:pt x="351" y="0"/>
                    <a:pt x="210" y="0"/>
                  </a:cubicBezTo>
                  <a:cubicBezTo>
                    <a:pt x="92" y="0"/>
                    <a:pt x="0" y="96"/>
                    <a:pt x="0" y="214"/>
                  </a:cubicBezTo>
                  <a:close/>
                  <a:moveTo>
                    <a:pt x="510" y="214"/>
                  </a:moveTo>
                  <a:lnTo>
                    <a:pt x="510" y="214"/>
                  </a:lnTo>
                  <a:cubicBezTo>
                    <a:pt x="510" y="329"/>
                    <a:pt x="591" y="420"/>
                    <a:pt x="720" y="420"/>
                  </a:cubicBezTo>
                  <a:cubicBezTo>
                    <a:pt x="741" y="420"/>
                    <a:pt x="769" y="412"/>
                    <a:pt x="774" y="406"/>
                  </a:cubicBezTo>
                  <a:cubicBezTo>
                    <a:pt x="763" y="489"/>
                    <a:pt x="698" y="577"/>
                    <a:pt x="521" y="577"/>
                  </a:cubicBezTo>
                  <a:lnTo>
                    <a:pt x="521" y="712"/>
                  </a:lnTo>
                  <a:cubicBezTo>
                    <a:pt x="796" y="709"/>
                    <a:pt x="954" y="593"/>
                    <a:pt x="954" y="272"/>
                  </a:cubicBezTo>
                  <a:cubicBezTo>
                    <a:pt x="954" y="109"/>
                    <a:pt x="862" y="0"/>
                    <a:pt x="720" y="0"/>
                  </a:cubicBezTo>
                  <a:cubicBezTo>
                    <a:pt x="602" y="0"/>
                    <a:pt x="510" y="96"/>
                    <a:pt x="510" y="214"/>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grpSp>
      <p:sp>
        <p:nvSpPr>
          <p:cNvPr id="11" name="Text Placeholder 4"/>
          <p:cNvSpPr>
            <a:spLocks noGrp="1"/>
          </p:cNvSpPr>
          <p:nvPr>
            <p:ph type="body" sz="quarter" idx="18"/>
          </p:nvPr>
        </p:nvSpPr>
        <p:spPr>
          <a:xfrm>
            <a:off x="4679950" y="1466849"/>
            <a:ext cx="3995738" cy="3228975"/>
          </a:xfrm>
          <a:noFill/>
        </p:spPr>
        <p:txBody>
          <a:bodyPr lIns="72000" tIns="72000" rIns="72000" bIns="72000" anchor="ctr" anchorCtr="1"/>
          <a:lstStyle>
            <a:lvl1pPr marL="0" indent="0" algn="ctr">
              <a:buNone/>
              <a:defRPr>
                <a:solidFill>
                  <a:schemeClr val="bg1"/>
                </a:solidFill>
              </a:defRPr>
            </a:lvl1pPr>
            <a:lvl2pPr marL="0" indent="0" algn="ctr">
              <a:buNone/>
              <a:defRPr>
                <a:solidFill>
                  <a:schemeClr val="bg1"/>
                </a:solidFill>
              </a:defRPr>
            </a:lvl2pPr>
            <a:lvl3pPr marL="0" indent="0" algn="ctr">
              <a:buNone/>
              <a:defRPr>
                <a:solidFill>
                  <a:schemeClr val="bg1"/>
                </a:solidFill>
              </a:defRPr>
            </a:lvl3pPr>
            <a:lvl4pPr marL="0" indent="0" algn="ctr">
              <a:buNone/>
              <a:defRPr>
                <a:solidFill>
                  <a:schemeClr val="bg1"/>
                </a:solidFill>
              </a:defRPr>
            </a:lvl4pPr>
            <a:lvl5pPr marL="0" indent="0" algn="l">
              <a:buNone/>
              <a:defRPr sz="2600">
                <a:solidFill>
                  <a:schemeClr val="accent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Slide Number Placeholder 3"/>
          <p:cNvSpPr>
            <a:spLocks noGrp="1"/>
          </p:cNvSpPr>
          <p:nvPr>
            <p:ph type="sldNum" sz="quarter" idx="19"/>
          </p:nvPr>
        </p:nvSpPr>
        <p:spPr/>
        <p:txBody>
          <a:bodyPr/>
          <a:lstStyle/>
          <a:p>
            <a:fld id="{8917037F-13F4-43B6-99FF-D710FE0C4777}" type="slidenum">
              <a:rPr lang="en-GB" smtClean="0"/>
              <a:pPr/>
              <a:t>‹#›</a:t>
            </a:fld>
            <a:endParaRPr lang="en-GB" dirty="0"/>
          </a:p>
        </p:txBody>
      </p:sp>
    </p:spTree>
    <p:extLst>
      <p:ext uri="{BB962C8B-B14F-4D97-AF65-F5344CB8AC3E}">
        <p14:creationId xmlns:p14="http://schemas.microsoft.com/office/powerpoint/2010/main" val="528273586"/>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slideLayout" Target="../slideLayouts/slideLayout22.xml"/><Relationship Id="rId3" Type="http://schemas.openxmlformats.org/officeDocument/2006/relationships/slideLayout" Target="../slideLayouts/slideLayout7.xml"/><Relationship Id="rId21" Type="http://schemas.openxmlformats.org/officeDocument/2006/relationships/image" Target="../media/image4.emf"/><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tags" Target="../tags/tag1.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23" Type="http://schemas.openxmlformats.org/officeDocument/2006/relationships/image" Target="../media/image6.png"/><Relationship Id="rId10" Type="http://schemas.openxmlformats.org/officeDocument/2006/relationships/slideLayout" Target="../slideLayouts/slideLayout14.xml"/><Relationship Id="rId19" Type="http://schemas.openxmlformats.org/officeDocument/2006/relationships/theme" Target="../theme/theme3.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 Id="rId22" Type="http://schemas.openxmlformats.org/officeDocument/2006/relationships/image" Target="../media/image5.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image" Target="../media/image4.emf"/><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tags" Target="../tags/tag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image" Target="../media/image6.png"/><Relationship Id="rId10" Type="http://schemas.openxmlformats.org/officeDocument/2006/relationships/slideLayout" Target="../slideLayouts/slideLayout32.xml"/><Relationship Id="rId19" Type="http://schemas.openxmlformats.org/officeDocument/2006/relationships/theme" Target="../theme/theme4.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image" Target="../media/image5.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Text Placeholder 3"/>
          <p:cNvSpPr txBox="1">
            <a:spLocks/>
          </p:cNvSpPr>
          <p:nvPr userDrawn="1"/>
        </p:nvSpPr>
        <p:spPr>
          <a:xfrm>
            <a:off x="474619" y="1359602"/>
            <a:ext cx="4025944" cy="1140712"/>
          </a:xfrm>
          <a:prstGeom prst="rect">
            <a:avLst/>
          </a:prstGeom>
        </p:spPr>
        <p:txBody>
          <a:bodyPr vert="horz" lIns="0" tIns="0" rIns="0" bIns="0"/>
          <a:lstStyle>
            <a:lvl1pPr marL="0" indent="0" algn="l" defTabSz="457200" rtl="0" eaLnBrk="1" latinLnBrk="0" hangingPunct="1">
              <a:lnSpc>
                <a:spcPts val="4000"/>
              </a:lnSpc>
              <a:spcBef>
                <a:spcPts val="0"/>
              </a:spcBef>
              <a:spcAft>
                <a:spcPts val="600"/>
              </a:spcAft>
              <a:buClr>
                <a:schemeClr val="accent1"/>
              </a:buClr>
              <a:buFont typeface="Arial"/>
              <a:buNone/>
              <a:defRPr sz="3000" b="1" kern="1200">
                <a:solidFill>
                  <a:srgbClr val="4F2D7F"/>
                </a:solidFill>
                <a:latin typeface="+mn-lt"/>
                <a:ea typeface="+mn-ea"/>
                <a:cs typeface="+mn-cs"/>
              </a:defRPr>
            </a:lvl1pPr>
            <a:lvl2pPr marL="457200" indent="0" algn="l" defTabSz="457200" rtl="0" eaLnBrk="1" latinLnBrk="0" hangingPunct="1">
              <a:spcBef>
                <a:spcPts val="0"/>
              </a:spcBef>
              <a:spcAft>
                <a:spcPts val="600"/>
              </a:spcAft>
              <a:buClr>
                <a:schemeClr val="accent1"/>
              </a:buClr>
              <a:buFont typeface="Arial"/>
              <a:buNone/>
              <a:defRPr sz="2200" kern="1200">
                <a:solidFill>
                  <a:schemeClr val="tx1"/>
                </a:solidFill>
                <a:latin typeface="+mn-lt"/>
                <a:ea typeface="+mn-ea"/>
                <a:cs typeface="+mn-cs"/>
              </a:defRPr>
            </a:lvl2pPr>
            <a:lvl3pPr marL="914400" indent="0" algn="l" defTabSz="457200" rtl="0" eaLnBrk="1" latinLnBrk="0" hangingPunct="1">
              <a:spcBef>
                <a:spcPts val="0"/>
              </a:spcBef>
              <a:spcAft>
                <a:spcPts val="600"/>
              </a:spcAft>
              <a:buFont typeface="Symbol" panose="05050102010706020507" pitchFamily="18" charset="2"/>
              <a:buNone/>
              <a:defRPr sz="2000" kern="1200">
                <a:solidFill>
                  <a:schemeClr val="tx1"/>
                </a:solidFill>
                <a:latin typeface="+mn-lt"/>
                <a:ea typeface="+mn-ea"/>
                <a:cs typeface="+mn-cs"/>
              </a:defRPr>
            </a:lvl3pPr>
            <a:lvl4pPr marL="1371600" indent="0" algn="l" defTabSz="457200" rtl="0" eaLnBrk="1" latinLnBrk="0" hangingPunct="1">
              <a:spcBef>
                <a:spcPts val="0"/>
              </a:spcBef>
              <a:spcAft>
                <a:spcPts val="600"/>
              </a:spcAft>
              <a:buFont typeface="+mj-lt"/>
              <a:buNone/>
              <a:defRPr sz="2000" kern="1200">
                <a:solidFill>
                  <a:schemeClr val="tx1"/>
                </a:solidFill>
                <a:latin typeface="+mn-lt"/>
                <a:ea typeface="+mn-ea"/>
                <a:cs typeface="+mn-cs"/>
              </a:defRPr>
            </a:lvl4pPr>
            <a:lvl5pPr marL="182880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r>
              <a:rPr lang="en-US" dirty="0"/>
              <a:t>Click here to add </a:t>
            </a:r>
            <a:br>
              <a:rPr lang="en-US" dirty="0"/>
            </a:br>
            <a:r>
              <a:rPr lang="en-US" dirty="0"/>
              <a:t>title on this slide</a:t>
            </a:r>
          </a:p>
        </p:txBody>
      </p:sp>
      <p:sp>
        <p:nvSpPr>
          <p:cNvPr id="18" name="Copyright"/>
          <p:cNvSpPr txBox="1"/>
          <p:nvPr userDrawn="1"/>
        </p:nvSpPr>
        <p:spPr>
          <a:xfrm>
            <a:off x="471996" y="4905628"/>
            <a:ext cx="2411875" cy="184666"/>
          </a:xfrm>
          <a:prstGeom prst="rect">
            <a:avLst/>
          </a:prstGeom>
          <a:noFill/>
        </p:spPr>
        <p:txBody>
          <a:bodyPr wrap="square" lIns="0" rIns="0" rtlCol="0" anchor="ctr" anchorCtr="0">
            <a:noAutofit/>
          </a:bodyPr>
          <a:lstStyle/>
          <a:p>
            <a:pPr algn="l"/>
            <a:r>
              <a:rPr lang="en-US" sz="600">
                <a:solidFill>
                  <a:schemeClr val="tx1"/>
                </a:solidFill>
              </a:rPr>
              <a:t>©2017 Grant Thornton International Ltd. All rights reserved.</a:t>
            </a:r>
            <a:endParaRPr lang="en-GB" sz="600" dirty="0">
              <a:solidFill>
                <a:schemeClr val="tx1"/>
              </a:solidFill>
            </a:endParaRPr>
          </a:p>
        </p:txBody>
      </p:sp>
      <p:cxnSp>
        <p:nvCxnSpPr>
          <p:cNvPr id="19" name="Straight Connector 18"/>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1"/>
          <p:cNvSpPr txBox="1">
            <a:spLocks/>
          </p:cNvSpPr>
          <p:nvPr userDrawn="1"/>
        </p:nvSpPr>
        <p:spPr>
          <a:xfrm>
            <a:off x="470699" y="3307079"/>
            <a:ext cx="4029864" cy="367445"/>
          </a:xfrm>
          <a:prstGeom prst="rect">
            <a:avLst/>
          </a:prstGeom>
        </p:spPr>
        <p:txBody>
          <a:bodyPr vert="horz" lIns="0"/>
          <a:lstStyle>
            <a:lvl1pPr marL="0" indent="0" algn="l" defTabSz="457200" rtl="0" eaLnBrk="1" latinLnBrk="0" hangingPunct="1">
              <a:spcBef>
                <a:spcPts val="0"/>
              </a:spcBef>
              <a:spcAft>
                <a:spcPts val="600"/>
              </a:spcAft>
              <a:buClr>
                <a:schemeClr val="accent1"/>
              </a:buClr>
              <a:buFont typeface="Arial"/>
              <a:buNone/>
              <a:defRPr sz="2000" b="1" kern="1200">
                <a:solidFill>
                  <a:srgbClr val="00A7B5"/>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r>
              <a:rPr lang="en-US" dirty="0"/>
              <a:t>Click to add name</a:t>
            </a:r>
          </a:p>
        </p:txBody>
      </p:sp>
      <p:sp>
        <p:nvSpPr>
          <p:cNvPr id="22" name="Text Placeholder 21"/>
          <p:cNvSpPr txBox="1">
            <a:spLocks/>
          </p:cNvSpPr>
          <p:nvPr userDrawn="1"/>
        </p:nvSpPr>
        <p:spPr>
          <a:xfrm>
            <a:off x="468313" y="3718560"/>
            <a:ext cx="4032250" cy="399414"/>
          </a:xfrm>
          <a:prstGeom prst="rect">
            <a:avLst/>
          </a:prstGeom>
        </p:spPr>
        <p:txBody>
          <a:bodyPr vert="horz" lIns="0"/>
          <a:lstStyle>
            <a:lvl1pPr marL="0" indent="0" algn="l" defTabSz="457200" rtl="0" eaLnBrk="1" latinLnBrk="0" hangingPunct="1">
              <a:spcBef>
                <a:spcPts val="0"/>
              </a:spcBef>
              <a:spcAft>
                <a:spcPts val="600"/>
              </a:spcAft>
              <a:buClr>
                <a:schemeClr val="accent1"/>
              </a:buClr>
              <a:buFont typeface="Arial"/>
              <a:buNone/>
              <a:defRPr sz="1800" kern="1200" baseline="0">
                <a:solidFill>
                  <a:srgbClr val="00A7B5"/>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r>
              <a:rPr lang="en-US" dirty="0"/>
              <a:t>Click to add position or firm</a:t>
            </a:r>
          </a:p>
        </p:txBody>
      </p:sp>
      <p:pic>
        <p:nvPicPr>
          <p:cNvPr id="15" name="GTLogoNoTag" hidden="1">
            <a:extLst>
              <a:ext uri="{FF2B5EF4-FFF2-40B4-BE49-F238E27FC236}">
                <a16:creationId xmlns:a16="http://schemas.microsoft.com/office/drawing/2014/main" id="{8412FA20-83B3-4C55-AF23-F06656DCE3C7}"/>
              </a:ext>
            </a:extLst>
          </p:cNvPr>
          <p:cNvPicPr>
            <a:picLocks noChangeAspect="1"/>
          </p:cNvPicPr>
          <p:nvPr userDrawn="1"/>
        </p:nvPicPr>
        <p:blipFill>
          <a:blip r:embed="rId5"/>
          <a:stretch>
            <a:fillRect/>
          </a:stretch>
        </p:blipFill>
        <p:spPr>
          <a:xfrm>
            <a:off x="449366" y="426050"/>
            <a:ext cx="1961941" cy="638130"/>
          </a:xfrm>
          <a:prstGeom prst="rect">
            <a:avLst/>
          </a:prstGeom>
        </p:spPr>
      </p:pic>
      <p:pic>
        <p:nvPicPr>
          <p:cNvPr id="16" name="GTLogo">
            <a:extLst>
              <a:ext uri="{FF2B5EF4-FFF2-40B4-BE49-F238E27FC236}">
                <a16:creationId xmlns:a16="http://schemas.microsoft.com/office/drawing/2014/main" id="{860FB02E-D3C1-43A6-954C-64FE742B79EB}"/>
              </a:ext>
            </a:extLst>
          </p:cNvPr>
          <p:cNvPicPr>
            <a:picLocks noChangeAspect="1"/>
          </p:cNvPicPr>
          <p:nvPr userDrawn="1"/>
        </p:nvPicPr>
        <p:blipFill>
          <a:blip r:embed="rId6"/>
          <a:stretch>
            <a:fillRect/>
          </a:stretch>
        </p:blipFill>
        <p:spPr>
          <a:xfrm>
            <a:off x="449366" y="426050"/>
            <a:ext cx="1961941" cy="638130"/>
          </a:xfrm>
          <a:prstGeom prst="rect">
            <a:avLst/>
          </a:prstGeom>
        </p:spPr>
      </p:pic>
    </p:spTree>
    <p:extLst>
      <p:ext uri="{BB962C8B-B14F-4D97-AF65-F5344CB8AC3E}">
        <p14:creationId xmlns:p14="http://schemas.microsoft.com/office/powerpoint/2010/main" val="1760701222"/>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Lst>
  <p:hf hdr="0" ftr="0" dt="0"/>
  <p:txStyles>
    <p:titleStyle>
      <a:lvl1pPr algn="l" defTabSz="457200" rtl="0" eaLnBrk="1" latinLnBrk="0" hangingPunct="1">
        <a:spcBef>
          <a:spcPct val="0"/>
        </a:spcBef>
        <a:buNone/>
        <a:defRPr sz="3000" b="1" kern="1200">
          <a:solidFill>
            <a:schemeClr val="accent1"/>
          </a:solidFill>
          <a:latin typeface="+mj-lt"/>
          <a:ea typeface="+mj-ea"/>
          <a:cs typeface="+mj-cs"/>
        </a:defRPr>
      </a:lvl1pPr>
    </p:titleStyle>
    <p:body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
          <p15:clr>
            <a:srgbClr val="F26B43"/>
          </p15:clr>
        </p15:guide>
        <p15:guide id="2" pos="295">
          <p15:clr>
            <a:srgbClr val="F26B43"/>
          </p15:clr>
        </p15:guide>
        <p15:guide id="3" orient="horz" pos="645">
          <p15:clr>
            <a:srgbClr val="F26B43"/>
          </p15:clr>
        </p15:guide>
        <p15:guide id="4" pos="593">
          <p15:clr>
            <a:srgbClr val="F26B43"/>
          </p15:clr>
        </p15:guide>
        <p15:guide id="5" pos="737">
          <p15:clr>
            <a:srgbClr val="F26B43"/>
          </p15:clr>
        </p15:guide>
        <p15:guide id="6" pos="1034">
          <p15:clr>
            <a:srgbClr val="F26B43"/>
          </p15:clr>
        </p15:guide>
        <p15:guide id="7" pos="1179">
          <p15:clr>
            <a:srgbClr val="F26B43"/>
          </p15:clr>
        </p15:guide>
        <p15:guide id="8" pos="1479">
          <p15:clr>
            <a:srgbClr val="F26B43"/>
          </p15:clr>
        </p15:guide>
        <p15:guide id="9" pos="1625">
          <p15:clr>
            <a:srgbClr val="F26B43"/>
          </p15:clr>
        </p15:guide>
        <p15:guide id="10" pos="1922">
          <p15:clr>
            <a:srgbClr val="F26B43"/>
          </p15:clr>
        </p15:guide>
        <p15:guide id="11" pos="2066">
          <p15:clr>
            <a:srgbClr val="F26B43"/>
          </p15:clr>
        </p15:guide>
        <p15:guide id="12" pos="2364">
          <p15:clr>
            <a:srgbClr val="F26B43"/>
          </p15:clr>
        </p15:guide>
        <p15:guide id="13" pos="2511">
          <p15:clr>
            <a:srgbClr val="F26B43"/>
          </p15:clr>
        </p15:guide>
        <p15:guide id="14" pos="2808">
          <p15:clr>
            <a:srgbClr val="F26B43"/>
          </p15:clr>
        </p15:guide>
        <p15:guide id="15" pos="2954">
          <p15:clr>
            <a:srgbClr val="F26B43"/>
          </p15:clr>
        </p15:guide>
        <p15:guide id="16" pos="3251">
          <p15:clr>
            <a:srgbClr val="F26B43"/>
          </p15:clr>
        </p15:guide>
        <p15:guide id="17" pos="3398">
          <p15:clr>
            <a:srgbClr val="F26B43"/>
          </p15:clr>
        </p15:guide>
        <p15:guide id="18" pos="3695">
          <p15:clr>
            <a:srgbClr val="F26B43"/>
          </p15:clr>
        </p15:guide>
        <p15:guide id="19" pos="3839">
          <p15:clr>
            <a:srgbClr val="F26B43"/>
          </p15:clr>
        </p15:guide>
        <p15:guide id="20" pos="4136">
          <p15:clr>
            <a:srgbClr val="F26B43"/>
          </p15:clr>
        </p15:guide>
        <p15:guide id="21" pos="4283">
          <p15:clr>
            <a:srgbClr val="F26B43"/>
          </p15:clr>
        </p15:guide>
        <p15:guide id="22" pos="4580">
          <p15:clr>
            <a:srgbClr val="F26B43"/>
          </p15:clr>
        </p15:guide>
        <p15:guide id="23" pos="4727">
          <p15:clr>
            <a:srgbClr val="F26B43"/>
          </p15:clr>
        </p15:guide>
        <p15:guide id="24" pos="5022">
          <p15:clr>
            <a:srgbClr val="F26B43"/>
          </p15:clr>
        </p15:guide>
        <p15:guide id="25" pos="5465">
          <p15:clr>
            <a:srgbClr val="F26B43"/>
          </p15:clr>
        </p15:guide>
        <p15:guide id="26" pos="5169">
          <p15:clr>
            <a:srgbClr val="F26B43"/>
          </p15:clr>
        </p15:guide>
        <p15:guide id="27" orient="horz" pos="758">
          <p15:clr>
            <a:srgbClr val="F26B43"/>
          </p15:clr>
        </p15:guide>
        <p15:guide id="28" orient="horz" pos="1098">
          <p15:clr>
            <a:srgbClr val="F26B43"/>
          </p15:clr>
        </p15:guide>
        <p15:guide id="29" orient="horz" pos="1212">
          <p15:clr>
            <a:srgbClr val="F26B43"/>
          </p15:clr>
        </p15:guide>
        <p15:guide id="30" orient="horz" pos="1575">
          <p15:clr>
            <a:srgbClr val="F26B43"/>
          </p15:clr>
        </p15:guide>
        <p15:guide id="31" orient="horz" pos="1688">
          <p15:clr>
            <a:srgbClr val="F26B43"/>
          </p15:clr>
        </p15:guide>
        <p15:guide id="32" orient="horz" pos="2028">
          <p15:clr>
            <a:srgbClr val="F26B43"/>
          </p15:clr>
        </p15:guide>
        <p15:guide id="33" orient="horz" pos="2142">
          <p15:clr>
            <a:srgbClr val="F26B43"/>
          </p15:clr>
        </p15:guide>
        <p15:guide id="34" orient="horz" pos="2505">
          <p15:clr>
            <a:srgbClr val="F26B43"/>
          </p15:clr>
        </p15:guide>
        <p15:guide id="35" orient="horz" pos="2618">
          <p15:clr>
            <a:srgbClr val="F26B43"/>
          </p15:clr>
        </p15:guide>
        <p15:guide id="36" orient="horz" pos="2958">
          <p15:clr>
            <a:srgbClr val="F26B43"/>
          </p15:clr>
        </p15:guide>
        <p15:guide id="37" orient="horz" pos="917">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6" name="Copyright"/>
          <p:cNvSpPr txBox="1"/>
          <p:nvPr userDrawn="1"/>
        </p:nvSpPr>
        <p:spPr>
          <a:xfrm>
            <a:off x="656201" y="4905628"/>
            <a:ext cx="2411875" cy="184666"/>
          </a:xfrm>
          <a:prstGeom prst="rect">
            <a:avLst/>
          </a:prstGeom>
          <a:noFill/>
        </p:spPr>
        <p:txBody>
          <a:bodyPr wrap="square" lIns="0" rIns="0" rtlCol="0" anchor="ctr" anchorCtr="0">
            <a:noAutofit/>
          </a:bodyPr>
          <a:lstStyle/>
          <a:p>
            <a:pPr algn="l"/>
            <a:r>
              <a:rPr lang="en-GB" sz="600" dirty="0">
                <a:solidFill>
                  <a:schemeClr val="bg1"/>
                </a:solidFill>
              </a:rPr>
              <a:t>© 2019 Grant Thornton International Ltd. All rights reserved.</a:t>
            </a:r>
          </a:p>
        </p:txBody>
      </p:sp>
      <p:cxnSp>
        <p:nvCxnSpPr>
          <p:cNvPr id="17" name="Straight Connector 16"/>
          <p:cNvCxnSpPr/>
          <p:nvPr userDrawn="1"/>
        </p:nvCxnSpPr>
        <p:spPr>
          <a:xfrm>
            <a:off x="469370" y="4887834"/>
            <a:ext cx="2626255" cy="0"/>
          </a:xfrm>
          <a:prstGeom prst="line">
            <a:avLst/>
          </a:prstGeom>
          <a:ln w="19050" cap="rnd">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9" name="Title 13"/>
          <p:cNvSpPr txBox="1">
            <a:spLocks/>
          </p:cNvSpPr>
          <p:nvPr userDrawn="1"/>
        </p:nvSpPr>
        <p:spPr>
          <a:xfrm>
            <a:off x="468313" y="2619375"/>
            <a:ext cx="8207372" cy="1569556"/>
          </a:xfrm>
          <a:prstGeom prst="rect">
            <a:avLst/>
          </a:prstGeom>
        </p:spPr>
        <p:txBody>
          <a:bodyPr vert="horz" lIns="0" rIns="0"/>
          <a:lstStyle>
            <a:lvl1pPr algn="l" defTabSz="457200" rtl="0" eaLnBrk="1" latinLnBrk="0" hangingPunct="1">
              <a:lnSpc>
                <a:spcPts val="3400"/>
              </a:lnSpc>
              <a:spcBef>
                <a:spcPct val="0"/>
              </a:spcBef>
              <a:buNone/>
              <a:defRPr sz="3000" b="1" kern="1200">
                <a:solidFill>
                  <a:srgbClr val="FFFFFF"/>
                </a:solidFill>
                <a:latin typeface="+mn-lt"/>
                <a:ea typeface="+mj-ea"/>
                <a:cs typeface="+mj-cs"/>
              </a:defRPr>
            </a:lvl1pPr>
          </a:lstStyle>
          <a:p>
            <a:r>
              <a:rPr lang="en-US" dirty="0"/>
              <a:t>Click here to add title</a:t>
            </a:r>
            <a:br>
              <a:rPr lang="en-US" dirty="0"/>
            </a:br>
            <a:r>
              <a:rPr lang="en-US" dirty="0"/>
              <a:t>on two decks</a:t>
            </a:r>
          </a:p>
        </p:txBody>
      </p:sp>
      <p:sp>
        <p:nvSpPr>
          <p:cNvPr id="20" name="Text Placeholder 3"/>
          <p:cNvSpPr txBox="1">
            <a:spLocks/>
          </p:cNvSpPr>
          <p:nvPr userDrawn="1"/>
        </p:nvSpPr>
        <p:spPr>
          <a:xfrm>
            <a:off x="468313" y="1203324"/>
            <a:ext cx="8207375" cy="639445"/>
          </a:xfrm>
          <a:prstGeom prst="rect">
            <a:avLst/>
          </a:prstGeom>
        </p:spPr>
        <p:txBody>
          <a:bodyPr vert="horz" lIns="0" tIns="0" rIns="0" bIns="0" anchor="b" anchorCtr="0"/>
          <a:lstStyle>
            <a:lvl1pPr marL="0" indent="0" algn="l" defTabSz="457200" rtl="0" eaLnBrk="1" latinLnBrk="0" hangingPunct="1">
              <a:lnSpc>
                <a:spcPts val="4000"/>
              </a:lnSpc>
              <a:spcBef>
                <a:spcPts val="0"/>
              </a:spcBef>
              <a:spcAft>
                <a:spcPts val="600"/>
              </a:spcAft>
              <a:buClr>
                <a:schemeClr val="accent1"/>
              </a:buClr>
              <a:buFont typeface="Arial"/>
              <a:buNone/>
              <a:defRPr sz="3600" b="1" kern="1200">
                <a:solidFill>
                  <a:schemeClr val="bg1"/>
                </a:solidFill>
                <a:latin typeface="+mn-lt"/>
                <a:ea typeface="+mn-ea"/>
                <a:cs typeface="+mn-cs"/>
              </a:defRPr>
            </a:lvl1pPr>
            <a:lvl2pPr marL="457200" indent="0" algn="l" defTabSz="457200" rtl="0" eaLnBrk="1" latinLnBrk="0" hangingPunct="1">
              <a:spcBef>
                <a:spcPts val="0"/>
              </a:spcBef>
              <a:spcAft>
                <a:spcPts val="600"/>
              </a:spcAft>
              <a:buClr>
                <a:schemeClr val="accent1"/>
              </a:buClr>
              <a:buFont typeface="Arial"/>
              <a:buNone/>
              <a:defRPr sz="2200" kern="1200">
                <a:solidFill>
                  <a:schemeClr val="tx1"/>
                </a:solidFill>
                <a:latin typeface="+mn-lt"/>
                <a:ea typeface="+mn-ea"/>
                <a:cs typeface="+mn-cs"/>
              </a:defRPr>
            </a:lvl2pPr>
            <a:lvl3pPr marL="914400" indent="0" algn="l" defTabSz="457200" rtl="0" eaLnBrk="1" latinLnBrk="0" hangingPunct="1">
              <a:spcBef>
                <a:spcPts val="0"/>
              </a:spcBef>
              <a:spcAft>
                <a:spcPts val="600"/>
              </a:spcAft>
              <a:buFont typeface="Symbol" panose="05050102010706020507" pitchFamily="18" charset="2"/>
              <a:buNone/>
              <a:defRPr sz="2000" kern="1200">
                <a:solidFill>
                  <a:schemeClr val="tx1"/>
                </a:solidFill>
                <a:latin typeface="+mn-lt"/>
                <a:ea typeface="+mn-ea"/>
                <a:cs typeface="+mn-cs"/>
              </a:defRPr>
            </a:lvl3pPr>
            <a:lvl4pPr marL="1371600" indent="0" algn="l" defTabSz="457200" rtl="0" eaLnBrk="1" latinLnBrk="0" hangingPunct="1">
              <a:spcBef>
                <a:spcPts val="0"/>
              </a:spcBef>
              <a:spcAft>
                <a:spcPts val="600"/>
              </a:spcAft>
              <a:buFont typeface="+mj-lt"/>
              <a:buNone/>
              <a:defRPr sz="2000" kern="1200">
                <a:solidFill>
                  <a:schemeClr val="tx1"/>
                </a:solidFill>
                <a:latin typeface="+mn-lt"/>
                <a:ea typeface="+mn-ea"/>
                <a:cs typeface="+mn-cs"/>
              </a:defRPr>
            </a:lvl4pPr>
            <a:lvl5pPr marL="182880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r>
              <a:rPr lang="en-US" dirty="0"/>
              <a:t>Click to edit Master title style</a:t>
            </a:r>
          </a:p>
        </p:txBody>
      </p:sp>
      <p:sp>
        <p:nvSpPr>
          <p:cNvPr id="4" name="Slide Number Placeholder 3"/>
          <p:cNvSpPr>
            <a:spLocks noGrp="1"/>
          </p:cNvSpPr>
          <p:nvPr>
            <p:ph type="sldNum" sz="quarter" idx="4"/>
          </p:nvPr>
        </p:nvSpPr>
        <p:spPr>
          <a:xfrm>
            <a:off x="469370" y="4906694"/>
            <a:ext cx="183600" cy="183600"/>
          </a:xfrm>
          <a:prstGeom prst="rect">
            <a:avLst/>
          </a:prstGeom>
        </p:spPr>
        <p:txBody>
          <a:bodyPr vert="horz" lIns="0" tIns="0" rIns="0" bIns="0" rtlCol="0" anchor="ctr"/>
          <a:lstStyle>
            <a:lvl1pPr algn="l">
              <a:defRPr lang="en-US" sz="600" b="1" kern="1200" smtClean="0">
                <a:solidFill>
                  <a:schemeClr val="bg1"/>
                </a:solidFill>
                <a:latin typeface="+mn-lt"/>
                <a:ea typeface="+mn-ea"/>
                <a:cs typeface="+mn-cs"/>
              </a:defRPr>
            </a:lvl1pPr>
          </a:lstStyle>
          <a:p>
            <a:fld id="{2FF48407-9AE9-463E-9826-84A5E1C60740}" type="slidenum">
              <a:rPr lang="en-GB" smtClean="0"/>
              <a:pPr/>
              <a:t>‹#›</a:t>
            </a:fld>
            <a:endParaRPr lang="en-GB" dirty="0"/>
          </a:p>
        </p:txBody>
      </p:sp>
    </p:spTree>
    <p:extLst>
      <p:ext uri="{BB962C8B-B14F-4D97-AF65-F5344CB8AC3E}">
        <p14:creationId xmlns:p14="http://schemas.microsoft.com/office/powerpoint/2010/main" val="2400347961"/>
      </p:ext>
    </p:extLst>
  </p:cSld>
  <p:clrMap bg1="lt1" tx1="dk1" bg2="lt2" tx2="dk2" accent1="accent1" accent2="accent2" accent3="accent3" accent4="accent4" accent5="accent5" accent6="accent6" hlink="hlink" folHlink="folHlink"/>
  <p:sldLayoutIdLst>
    <p:sldLayoutId id="2147483777" r:id="rId1"/>
  </p:sldLayoutIdLst>
  <p:hf hdr="0" ftr="0" dt="0"/>
  <p:txStyles>
    <p:titleStyle>
      <a:lvl1pPr algn="l" defTabSz="457200" rtl="0" eaLnBrk="1" latinLnBrk="0" hangingPunct="1">
        <a:spcBef>
          <a:spcPct val="0"/>
        </a:spcBef>
        <a:buNone/>
        <a:defRPr sz="3000" b="1" kern="1200">
          <a:solidFill>
            <a:schemeClr val="accent1"/>
          </a:solidFill>
          <a:latin typeface="+mj-lt"/>
          <a:ea typeface="+mj-ea"/>
          <a:cs typeface="+mj-cs"/>
        </a:defRPr>
      </a:lvl1pPr>
    </p:titleStyle>
    <p:body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
          <p15:clr>
            <a:srgbClr val="F26B43"/>
          </p15:clr>
        </p15:guide>
        <p15:guide id="2" pos="295">
          <p15:clr>
            <a:srgbClr val="F26B43"/>
          </p15:clr>
        </p15:guide>
        <p15:guide id="3" orient="horz" pos="645">
          <p15:clr>
            <a:srgbClr val="F26B43"/>
          </p15:clr>
        </p15:guide>
        <p15:guide id="4" pos="593">
          <p15:clr>
            <a:srgbClr val="F26B43"/>
          </p15:clr>
        </p15:guide>
        <p15:guide id="5" pos="737">
          <p15:clr>
            <a:srgbClr val="F26B43"/>
          </p15:clr>
        </p15:guide>
        <p15:guide id="6" pos="1034">
          <p15:clr>
            <a:srgbClr val="F26B43"/>
          </p15:clr>
        </p15:guide>
        <p15:guide id="7" pos="1179">
          <p15:clr>
            <a:srgbClr val="F26B43"/>
          </p15:clr>
        </p15:guide>
        <p15:guide id="8" pos="1479">
          <p15:clr>
            <a:srgbClr val="F26B43"/>
          </p15:clr>
        </p15:guide>
        <p15:guide id="9" pos="1625">
          <p15:clr>
            <a:srgbClr val="F26B43"/>
          </p15:clr>
        </p15:guide>
        <p15:guide id="10" pos="1922">
          <p15:clr>
            <a:srgbClr val="F26B43"/>
          </p15:clr>
        </p15:guide>
        <p15:guide id="11" pos="2066">
          <p15:clr>
            <a:srgbClr val="F26B43"/>
          </p15:clr>
        </p15:guide>
        <p15:guide id="12" pos="2364">
          <p15:clr>
            <a:srgbClr val="F26B43"/>
          </p15:clr>
        </p15:guide>
        <p15:guide id="13" pos="2511">
          <p15:clr>
            <a:srgbClr val="F26B43"/>
          </p15:clr>
        </p15:guide>
        <p15:guide id="14" pos="2808">
          <p15:clr>
            <a:srgbClr val="F26B43"/>
          </p15:clr>
        </p15:guide>
        <p15:guide id="15" pos="2954">
          <p15:clr>
            <a:srgbClr val="F26B43"/>
          </p15:clr>
        </p15:guide>
        <p15:guide id="16" pos="3251">
          <p15:clr>
            <a:srgbClr val="F26B43"/>
          </p15:clr>
        </p15:guide>
        <p15:guide id="17" pos="3398">
          <p15:clr>
            <a:srgbClr val="F26B43"/>
          </p15:clr>
        </p15:guide>
        <p15:guide id="18" pos="3695">
          <p15:clr>
            <a:srgbClr val="F26B43"/>
          </p15:clr>
        </p15:guide>
        <p15:guide id="19" pos="3839">
          <p15:clr>
            <a:srgbClr val="F26B43"/>
          </p15:clr>
        </p15:guide>
        <p15:guide id="20" pos="4136">
          <p15:clr>
            <a:srgbClr val="F26B43"/>
          </p15:clr>
        </p15:guide>
        <p15:guide id="21" pos="4283">
          <p15:clr>
            <a:srgbClr val="F26B43"/>
          </p15:clr>
        </p15:guide>
        <p15:guide id="22" pos="4580">
          <p15:clr>
            <a:srgbClr val="F26B43"/>
          </p15:clr>
        </p15:guide>
        <p15:guide id="23" pos="4727">
          <p15:clr>
            <a:srgbClr val="F26B43"/>
          </p15:clr>
        </p15:guide>
        <p15:guide id="24" pos="5022">
          <p15:clr>
            <a:srgbClr val="F26B43"/>
          </p15:clr>
        </p15:guide>
        <p15:guide id="25" pos="5465">
          <p15:clr>
            <a:srgbClr val="F26B43"/>
          </p15:clr>
        </p15:guide>
        <p15:guide id="26" pos="5169">
          <p15:clr>
            <a:srgbClr val="F26B43"/>
          </p15:clr>
        </p15:guide>
        <p15:guide id="27" orient="horz" pos="758">
          <p15:clr>
            <a:srgbClr val="F26B43"/>
          </p15:clr>
        </p15:guide>
        <p15:guide id="28" orient="horz" pos="1098">
          <p15:clr>
            <a:srgbClr val="F26B43"/>
          </p15:clr>
        </p15:guide>
        <p15:guide id="29" orient="horz" pos="1212">
          <p15:clr>
            <a:srgbClr val="F26B43"/>
          </p15:clr>
        </p15:guide>
        <p15:guide id="30" orient="horz" pos="1575">
          <p15:clr>
            <a:srgbClr val="F26B43"/>
          </p15:clr>
        </p15:guide>
        <p15:guide id="31" orient="horz" pos="1688">
          <p15:clr>
            <a:srgbClr val="F26B43"/>
          </p15:clr>
        </p15:guide>
        <p15:guide id="32" orient="horz" pos="2028">
          <p15:clr>
            <a:srgbClr val="F26B43"/>
          </p15:clr>
        </p15:guide>
        <p15:guide id="33" orient="horz" pos="2142">
          <p15:clr>
            <a:srgbClr val="F26B43"/>
          </p15:clr>
        </p15:guide>
        <p15:guide id="34" orient="horz" pos="2505">
          <p15:clr>
            <a:srgbClr val="F26B43"/>
          </p15:clr>
        </p15:guide>
        <p15:guide id="35" orient="horz" pos="2618">
          <p15:clr>
            <a:srgbClr val="F26B43"/>
          </p15:clr>
        </p15:guide>
        <p15:guide id="36" orient="horz" pos="2958">
          <p15:clr>
            <a:srgbClr val="F26B43"/>
          </p15:clr>
        </p15:guide>
        <p15:guide id="37" orient="horz" pos="91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Copyright"/>
          <p:cNvSpPr txBox="1"/>
          <p:nvPr userDrawn="1"/>
        </p:nvSpPr>
        <p:spPr>
          <a:xfrm>
            <a:off x="657732" y="4905628"/>
            <a:ext cx="2411875" cy="184666"/>
          </a:xfrm>
          <a:prstGeom prst="rect">
            <a:avLst/>
          </a:prstGeom>
          <a:noFill/>
        </p:spPr>
        <p:txBody>
          <a:bodyPr wrap="square" lIns="0" rIns="0" rtlCol="0" anchor="ctr" anchorCtr="0">
            <a:noAutofit/>
          </a:bodyPr>
          <a:lstStyle/>
          <a:p>
            <a:pPr algn="l"/>
            <a:r>
              <a:rPr lang="en-US" sz="600">
                <a:solidFill>
                  <a:schemeClr val="tx1"/>
                </a:solidFill>
              </a:rPr>
              <a:t>©2017 Grant Thornton International Ltd. All rights reserved.</a:t>
            </a:r>
            <a:endParaRPr lang="en-GB" sz="600" dirty="0">
              <a:solidFill>
                <a:schemeClr val="tx1"/>
              </a:solidFill>
            </a:endParaRPr>
          </a:p>
        </p:txBody>
      </p:sp>
      <p:cxnSp>
        <p:nvCxnSpPr>
          <p:cNvPr id="10" name="Straight Connector 9"/>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5" name="Title Placeholder 4"/>
          <p:cNvSpPr>
            <a:spLocks noGrp="1"/>
          </p:cNvSpPr>
          <p:nvPr>
            <p:ph type="title"/>
          </p:nvPr>
        </p:nvSpPr>
        <p:spPr>
          <a:xfrm>
            <a:off x="471996" y="359571"/>
            <a:ext cx="8203692" cy="843754"/>
          </a:xfrm>
          <a:prstGeom prst="rect">
            <a:avLst/>
          </a:prstGeom>
        </p:spPr>
        <p:txBody>
          <a:bodyPr vert="horz" lIns="0" tIns="0" rIns="0" bIns="0" rtlCol="0" anchor="t" anchorCtr="0">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9370" y="1466849"/>
            <a:ext cx="8206318" cy="322897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p:txBody>
      </p:sp>
      <p:grpSp>
        <p:nvGrpSpPr>
          <p:cNvPr id="12" name="GTLogo"/>
          <p:cNvGrpSpPr>
            <a:grpSpLocks noChangeAspect="1"/>
          </p:cNvGrpSpPr>
          <p:nvPr userDrawn="1">
            <p:custDataLst>
              <p:tags r:id="rId20"/>
            </p:custDataLst>
          </p:nvPr>
        </p:nvGrpSpPr>
        <p:grpSpPr>
          <a:xfrm>
            <a:off x="6581775" y="4827583"/>
            <a:ext cx="2123675" cy="230373"/>
            <a:chOff x="8093075" y="6253163"/>
            <a:chExt cx="2076763" cy="225284"/>
          </a:xfrm>
        </p:grpSpPr>
        <p:pic>
          <p:nvPicPr>
            <p:cNvPr id="14" name="GTLogo"/>
            <p:cNvPicPr>
              <a:picLocks/>
            </p:cNvPicPr>
            <p:nvPr/>
          </p:nvPicPr>
          <p:blipFill>
            <a:blip r:embed="rId21">
              <a:extLst>
                <a:ext uri="{28A0092B-C50C-407E-A947-70E740481C1C}">
                  <a14:useLocalDpi xmlns:a14="http://schemas.microsoft.com/office/drawing/2010/main" val="0"/>
                </a:ext>
              </a:extLst>
            </a:blip>
            <a:stretch>
              <a:fillRect/>
            </a:stretch>
          </p:blipFill>
          <p:spPr>
            <a:xfrm>
              <a:off x="8351838" y="6273800"/>
              <a:ext cx="1818000" cy="204647"/>
            </a:xfrm>
            <a:prstGeom prst="rect">
              <a:avLst/>
            </a:prstGeom>
          </p:spPr>
        </p:pic>
        <p:pic>
          <p:nvPicPr>
            <p:cNvPr id="15" name="GTLogo" descr="GTlogo-primary-no tagline-RGB2012.jpg"/>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8093075" y="6253163"/>
              <a:ext cx="205559" cy="205559"/>
            </a:xfrm>
            <a:prstGeom prst="rect">
              <a:avLst/>
            </a:prstGeom>
          </p:spPr>
        </p:pic>
      </p:grpSp>
      <p:sp>
        <p:nvSpPr>
          <p:cNvPr id="2" name="Slide Number Placeholder 1"/>
          <p:cNvSpPr>
            <a:spLocks noGrp="1"/>
          </p:cNvSpPr>
          <p:nvPr>
            <p:ph type="sldNum" sz="quarter" idx="4"/>
          </p:nvPr>
        </p:nvSpPr>
        <p:spPr>
          <a:xfrm>
            <a:off x="469370" y="4906694"/>
            <a:ext cx="183600" cy="183600"/>
          </a:xfrm>
          <a:prstGeom prst="rect">
            <a:avLst/>
          </a:prstGeom>
        </p:spPr>
        <p:txBody>
          <a:bodyPr vert="horz" lIns="0" tIns="0" rIns="0" bIns="0" rtlCol="0" anchor="ctr"/>
          <a:lstStyle>
            <a:lvl1pPr algn="l">
              <a:defRPr lang="en-US" sz="600" b="1" kern="1200" smtClean="0">
                <a:solidFill>
                  <a:schemeClr val="tx1"/>
                </a:solidFill>
                <a:latin typeface="+mn-lt"/>
                <a:ea typeface="+mn-ea"/>
                <a:cs typeface="+mn-cs"/>
              </a:defRPr>
            </a:lvl1pPr>
          </a:lstStyle>
          <a:p>
            <a:fld id="{8917037F-13F4-43B6-99FF-D710FE0C4777}" type="slidenum">
              <a:rPr lang="en-GB" smtClean="0"/>
              <a:pPr/>
              <a:t>‹#›</a:t>
            </a:fld>
            <a:endParaRPr lang="en-GB" dirty="0"/>
          </a:p>
        </p:txBody>
      </p:sp>
      <p:pic>
        <p:nvPicPr>
          <p:cNvPr id="4" name="GTLogoNoTag" hidden="1"/>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7455767" y="4803143"/>
            <a:ext cx="1249683" cy="259081"/>
          </a:xfrm>
          <a:prstGeom prst="rect">
            <a:avLst/>
          </a:prstGeom>
        </p:spPr>
      </p:pic>
    </p:spTree>
    <p:extLst>
      <p:ext uri="{BB962C8B-B14F-4D97-AF65-F5344CB8AC3E}">
        <p14:creationId xmlns:p14="http://schemas.microsoft.com/office/powerpoint/2010/main" val="1582607786"/>
      </p:ext>
    </p:extLst>
  </p:cSld>
  <p:clrMap bg1="lt1" tx1="dk1" bg2="lt2" tx2="dk2" accent1="accent1" accent2="accent2" accent3="accent3" accent4="accent4" accent5="accent5" accent6="accent6" hlink="hlink" folHlink="folHlink"/>
  <p:sldLayoutIdLst>
    <p:sldLayoutId id="2147483761" r:id="rId1"/>
    <p:sldLayoutId id="2147483759" r:id="rId2"/>
    <p:sldLayoutId id="2147483725" r:id="rId3"/>
    <p:sldLayoutId id="2147483731" r:id="rId4"/>
    <p:sldLayoutId id="2147483727" r:id="rId5"/>
    <p:sldLayoutId id="2147483757" r:id="rId6"/>
    <p:sldLayoutId id="2147483714" r:id="rId7"/>
    <p:sldLayoutId id="2147483732" r:id="rId8"/>
    <p:sldLayoutId id="2147483756" r:id="rId9"/>
    <p:sldLayoutId id="2147483752" r:id="rId10"/>
    <p:sldLayoutId id="2147483733" r:id="rId11"/>
    <p:sldLayoutId id="2147483755" r:id="rId12"/>
    <p:sldLayoutId id="2147483749" r:id="rId13"/>
    <p:sldLayoutId id="2147483750" r:id="rId14"/>
    <p:sldLayoutId id="2147483751" r:id="rId15"/>
    <p:sldLayoutId id="2147483766" r:id="rId16"/>
    <p:sldLayoutId id="2147483735" r:id="rId17"/>
    <p:sldLayoutId id="2147483819" r:id="rId18"/>
  </p:sldLayoutIdLst>
  <p:hf hdr="0" ftr="0" dt="0"/>
  <p:txStyles>
    <p:titleStyle>
      <a:lvl1pPr algn="l" defTabSz="457200" rtl="0" eaLnBrk="1" latinLnBrk="0" hangingPunct="1">
        <a:spcBef>
          <a:spcPct val="0"/>
        </a:spcBef>
        <a:buNone/>
        <a:defRPr sz="3000" b="1" kern="1200">
          <a:solidFill>
            <a:schemeClr val="accent1"/>
          </a:solidFill>
          <a:latin typeface="+mj-lt"/>
          <a:ea typeface="+mj-ea"/>
          <a:cs typeface="+mj-cs"/>
        </a:defRPr>
      </a:lvl1pPr>
    </p:titleStyle>
    <p:body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
          <p15:clr>
            <a:srgbClr val="F26B43"/>
          </p15:clr>
        </p15:guide>
        <p15:guide id="2" pos="295">
          <p15:clr>
            <a:srgbClr val="F26B43"/>
          </p15:clr>
        </p15:guide>
        <p15:guide id="3" orient="horz" pos="645">
          <p15:clr>
            <a:srgbClr val="F26B43"/>
          </p15:clr>
        </p15:guide>
        <p15:guide id="4" pos="593" userDrawn="1">
          <p15:clr>
            <a:srgbClr val="F26B43"/>
          </p15:clr>
        </p15:guide>
        <p15:guide id="5" pos="737" userDrawn="1">
          <p15:clr>
            <a:srgbClr val="F26B43"/>
          </p15:clr>
        </p15:guide>
        <p15:guide id="6" pos="1034" userDrawn="1">
          <p15:clr>
            <a:srgbClr val="F26B43"/>
          </p15:clr>
        </p15:guide>
        <p15:guide id="7" pos="1179">
          <p15:clr>
            <a:srgbClr val="F26B43"/>
          </p15:clr>
        </p15:guide>
        <p15:guide id="8" pos="1479" userDrawn="1">
          <p15:clr>
            <a:srgbClr val="F26B43"/>
          </p15:clr>
        </p15:guide>
        <p15:guide id="9" pos="1625" userDrawn="1">
          <p15:clr>
            <a:srgbClr val="F26B43"/>
          </p15:clr>
        </p15:guide>
        <p15:guide id="10" pos="1922" userDrawn="1">
          <p15:clr>
            <a:srgbClr val="F26B43"/>
          </p15:clr>
        </p15:guide>
        <p15:guide id="11" pos="2066" userDrawn="1">
          <p15:clr>
            <a:srgbClr val="F26B43"/>
          </p15:clr>
        </p15:guide>
        <p15:guide id="12" pos="2364" userDrawn="1">
          <p15:clr>
            <a:srgbClr val="F26B43"/>
          </p15:clr>
        </p15:guide>
        <p15:guide id="13" pos="2511" userDrawn="1">
          <p15:clr>
            <a:srgbClr val="F26B43"/>
          </p15:clr>
        </p15:guide>
        <p15:guide id="14" pos="2808" userDrawn="1">
          <p15:clr>
            <a:srgbClr val="F26B43"/>
          </p15:clr>
        </p15:guide>
        <p15:guide id="15" pos="2954" userDrawn="1">
          <p15:clr>
            <a:srgbClr val="F26B43"/>
          </p15:clr>
        </p15:guide>
        <p15:guide id="16" pos="3251" userDrawn="1">
          <p15:clr>
            <a:srgbClr val="F26B43"/>
          </p15:clr>
        </p15:guide>
        <p15:guide id="17" pos="3398" userDrawn="1">
          <p15:clr>
            <a:srgbClr val="F26B43"/>
          </p15:clr>
        </p15:guide>
        <p15:guide id="18" pos="3695" userDrawn="1">
          <p15:clr>
            <a:srgbClr val="F26B43"/>
          </p15:clr>
        </p15:guide>
        <p15:guide id="19" pos="3839" userDrawn="1">
          <p15:clr>
            <a:srgbClr val="F26B43"/>
          </p15:clr>
        </p15:guide>
        <p15:guide id="20" pos="4136" userDrawn="1">
          <p15:clr>
            <a:srgbClr val="F26B43"/>
          </p15:clr>
        </p15:guide>
        <p15:guide id="21" pos="4283" userDrawn="1">
          <p15:clr>
            <a:srgbClr val="F26B43"/>
          </p15:clr>
        </p15:guide>
        <p15:guide id="22" pos="4580" userDrawn="1">
          <p15:clr>
            <a:srgbClr val="F26B43"/>
          </p15:clr>
        </p15:guide>
        <p15:guide id="23" pos="4727" userDrawn="1">
          <p15:clr>
            <a:srgbClr val="F26B43"/>
          </p15:clr>
        </p15:guide>
        <p15:guide id="24" pos="5022" userDrawn="1">
          <p15:clr>
            <a:srgbClr val="F26B43"/>
          </p15:clr>
        </p15:guide>
        <p15:guide id="25" pos="5465">
          <p15:clr>
            <a:srgbClr val="F26B43"/>
          </p15:clr>
        </p15:guide>
        <p15:guide id="26" pos="5169" userDrawn="1">
          <p15:clr>
            <a:srgbClr val="F26B43"/>
          </p15:clr>
        </p15:guide>
        <p15:guide id="27" orient="horz" pos="758">
          <p15:clr>
            <a:srgbClr val="F26B43"/>
          </p15:clr>
        </p15:guide>
        <p15:guide id="28" orient="horz" pos="1098">
          <p15:clr>
            <a:srgbClr val="F26B43"/>
          </p15:clr>
        </p15:guide>
        <p15:guide id="29" orient="horz" pos="1212">
          <p15:clr>
            <a:srgbClr val="F26B43"/>
          </p15:clr>
        </p15:guide>
        <p15:guide id="30" orient="horz" pos="1575">
          <p15:clr>
            <a:srgbClr val="F26B43"/>
          </p15:clr>
        </p15:guide>
        <p15:guide id="31" orient="horz" pos="1688" userDrawn="1">
          <p15:clr>
            <a:srgbClr val="F26B43"/>
          </p15:clr>
        </p15:guide>
        <p15:guide id="32" orient="horz" pos="2028">
          <p15:clr>
            <a:srgbClr val="F26B43"/>
          </p15:clr>
        </p15:guide>
        <p15:guide id="33" orient="horz" pos="2142">
          <p15:clr>
            <a:srgbClr val="F26B43"/>
          </p15:clr>
        </p15:guide>
        <p15:guide id="34" orient="horz" pos="2505" userDrawn="1">
          <p15:clr>
            <a:srgbClr val="F26B43"/>
          </p15:clr>
        </p15:guide>
        <p15:guide id="35" orient="horz" pos="2618" userDrawn="1">
          <p15:clr>
            <a:srgbClr val="F26B43"/>
          </p15:clr>
        </p15:guide>
        <p15:guide id="36" orient="horz" pos="2958">
          <p15:clr>
            <a:srgbClr val="F26B43"/>
          </p15:clr>
        </p15:guide>
        <p15:guide id="37" orient="horz" pos="917"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Copyright"/>
          <p:cNvSpPr txBox="1"/>
          <p:nvPr userDrawn="1"/>
        </p:nvSpPr>
        <p:spPr>
          <a:xfrm>
            <a:off x="657732" y="4905628"/>
            <a:ext cx="2411875" cy="184666"/>
          </a:xfrm>
          <a:prstGeom prst="rect">
            <a:avLst/>
          </a:prstGeom>
          <a:noFill/>
        </p:spPr>
        <p:txBody>
          <a:bodyPr wrap="square" lIns="0" rIns="0" rtlCol="0" anchor="ctr" anchorCtr="0">
            <a:noAutofit/>
          </a:bodyPr>
          <a:lstStyle/>
          <a:p>
            <a:r>
              <a:rPr lang="en-US" sz="600">
                <a:solidFill>
                  <a:prstClr val="black"/>
                </a:solidFill>
              </a:rPr>
              <a:t>©2017 Grant Thornton International Ltd. All rights reserved.</a:t>
            </a:r>
            <a:endParaRPr lang="en-GB" sz="600" dirty="0">
              <a:solidFill>
                <a:prstClr val="black"/>
              </a:solidFill>
            </a:endParaRPr>
          </a:p>
        </p:txBody>
      </p:sp>
      <p:cxnSp>
        <p:nvCxnSpPr>
          <p:cNvPr id="10" name="Straight Connector 9"/>
          <p:cNvCxnSpPr/>
          <p:nvPr userDrawn="1"/>
        </p:nvCxnSpPr>
        <p:spPr>
          <a:xfrm>
            <a:off x="469370" y="4887834"/>
            <a:ext cx="2626255"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sp>
        <p:nvSpPr>
          <p:cNvPr id="5" name="Title Placeholder 4"/>
          <p:cNvSpPr>
            <a:spLocks noGrp="1"/>
          </p:cNvSpPr>
          <p:nvPr>
            <p:ph type="title"/>
          </p:nvPr>
        </p:nvSpPr>
        <p:spPr>
          <a:xfrm>
            <a:off x="471996" y="359571"/>
            <a:ext cx="8203692" cy="843754"/>
          </a:xfrm>
          <a:prstGeom prst="rect">
            <a:avLst/>
          </a:prstGeom>
        </p:spPr>
        <p:txBody>
          <a:bodyPr vert="horz" lIns="0" tIns="0" rIns="0" bIns="0" rtlCol="0" anchor="t" anchorCtr="0">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9370" y="1466849"/>
            <a:ext cx="8206318" cy="322897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p:txBody>
      </p:sp>
      <p:grpSp>
        <p:nvGrpSpPr>
          <p:cNvPr id="12" name="GTLogo"/>
          <p:cNvGrpSpPr>
            <a:grpSpLocks noChangeAspect="1"/>
          </p:cNvGrpSpPr>
          <p:nvPr userDrawn="1">
            <p:custDataLst>
              <p:tags r:id="rId20"/>
            </p:custDataLst>
          </p:nvPr>
        </p:nvGrpSpPr>
        <p:grpSpPr>
          <a:xfrm>
            <a:off x="6581775" y="4827583"/>
            <a:ext cx="2123675" cy="230373"/>
            <a:chOff x="8093075" y="6253163"/>
            <a:chExt cx="2076763" cy="225284"/>
          </a:xfrm>
        </p:grpSpPr>
        <p:pic>
          <p:nvPicPr>
            <p:cNvPr id="14" name="GTLogo"/>
            <p:cNvPicPr>
              <a:picLocks/>
            </p:cNvPicPr>
            <p:nvPr/>
          </p:nvPicPr>
          <p:blipFill>
            <a:blip r:embed="rId21">
              <a:extLst>
                <a:ext uri="{28A0092B-C50C-407E-A947-70E740481C1C}">
                  <a14:useLocalDpi xmlns:a14="http://schemas.microsoft.com/office/drawing/2010/main" val="0"/>
                </a:ext>
              </a:extLst>
            </a:blip>
            <a:stretch>
              <a:fillRect/>
            </a:stretch>
          </p:blipFill>
          <p:spPr>
            <a:xfrm>
              <a:off x="8351838" y="6273800"/>
              <a:ext cx="1818000" cy="204647"/>
            </a:xfrm>
            <a:prstGeom prst="rect">
              <a:avLst/>
            </a:prstGeom>
          </p:spPr>
        </p:pic>
        <p:pic>
          <p:nvPicPr>
            <p:cNvPr id="15" name="GTLogo" descr="GTlogo-primary-no tagline-RGB2012.jpg"/>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8093075" y="6253163"/>
              <a:ext cx="205559" cy="205559"/>
            </a:xfrm>
            <a:prstGeom prst="rect">
              <a:avLst/>
            </a:prstGeom>
          </p:spPr>
        </p:pic>
      </p:grpSp>
      <p:sp>
        <p:nvSpPr>
          <p:cNvPr id="2" name="Slide Number Placeholder 1"/>
          <p:cNvSpPr>
            <a:spLocks noGrp="1"/>
          </p:cNvSpPr>
          <p:nvPr>
            <p:ph type="sldNum" sz="quarter" idx="4"/>
          </p:nvPr>
        </p:nvSpPr>
        <p:spPr>
          <a:xfrm>
            <a:off x="469370" y="4906694"/>
            <a:ext cx="183600" cy="183600"/>
          </a:xfrm>
          <a:prstGeom prst="rect">
            <a:avLst/>
          </a:prstGeom>
        </p:spPr>
        <p:txBody>
          <a:bodyPr vert="horz" lIns="0" tIns="0" rIns="0" bIns="0" rtlCol="0" anchor="ctr"/>
          <a:lstStyle>
            <a:lvl1pPr algn="l">
              <a:defRPr lang="en-US" sz="600" b="1" kern="1200" smtClean="0">
                <a:solidFill>
                  <a:schemeClr val="tx1"/>
                </a:solidFill>
                <a:latin typeface="+mn-lt"/>
                <a:ea typeface="+mn-ea"/>
                <a:cs typeface="+mn-cs"/>
              </a:defRPr>
            </a:lvl1pPr>
          </a:lstStyle>
          <a:p>
            <a:fld id="{8917037F-13F4-43B6-99FF-D710FE0C4777}" type="slidenum">
              <a:rPr lang="en-GB">
                <a:solidFill>
                  <a:prstClr val="black"/>
                </a:solidFill>
              </a:rPr>
              <a:pPr/>
              <a:t>‹#›</a:t>
            </a:fld>
            <a:endParaRPr lang="en-GB" dirty="0">
              <a:solidFill>
                <a:prstClr val="black"/>
              </a:solidFill>
            </a:endParaRPr>
          </a:p>
        </p:txBody>
      </p:sp>
      <p:pic>
        <p:nvPicPr>
          <p:cNvPr id="4" name="GTLogoNoTag" hidden="1"/>
          <p:cNvPicPr>
            <a:picLocks noChangeAspect="1"/>
          </p:cNvPicPr>
          <p:nvPr userDrawn="1"/>
        </p:nvPicPr>
        <p:blipFill>
          <a:blip r:embed="rId23">
            <a:extLst>
              <a:ext uri="{28A0092B-C50C-407E-A947-70E740481C1C}">
                <a14:useLocalDpi xmlns:a14="http://schemas.microsoft.com/office/drawing/2010/main" val="0"/>
              </a:ext>
            </a:extLst>
          </a:blip>
          <a:stretch>
            <a:fillRect/>
          </a:stretch>
        </p:blipFill>
        <p:spPr>
          <a:xfrm>
            <a:off x="7455767" y="4803143"/>
            <a:ext cx="1249683" cy="259081"/>
          </a:xfrm>
          <a:prstGeom prst="rect">
            <a:avLst/>
          </a:prstGeom>
        </p:spPr>
      </p:pic>
    </p:spTree>
    <p:extLst>
      <p:ext uri="{BB962C8B-B14F-4D97-AF65-F5344CB8AC3E}">
        <p14:creationId xmlns:p14="http://schemas.microsoft.com/office/powerpoint/2010/main" val="3767266870"/>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 id="2147483817" r:id="rId17"/>
    <p:sldLayoutId id="2147483818" r:id="rId18"/>
  </p:sldLayoutIdLst>
  <p:hf hdr="0" ftr="0" dt="0"/>
  <p:txStyles>
    <p:titleStyle>
      <a:lvl1pPr algn="l" defTabSz="457200" rtl="0" eaLnBrk="1" latinLnBrk="0" hangingPunct="1">
        <a:spcBef>
          <a:spcPct val="0"/>
        </a:spcBef>
        <a:buNone/>
        <a:defRPr sz="3000" b="1" kern="1200">
          <a:solidFill>
            <a:schemeClr val="accent1"/>
          </a:solidFill>
          <a:latin typeface="+mj-lt"/>
          <a:ea typeface="+mj-ea"/>
          <a:cs typeface="+mj-cs"/>
        </a:defRPr>
      </a:lvl1pPr>
    </p:titleStyle>
    <p:body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2">
          <p15:clr>
            <a:srgbClr val="F26B43"/>
          </p15:clr>
        </p15:guide>
        <p15:guide id="2" pos="295">
          <p15:clr>
            <a:srgbClr val="F26B43"/>
          </p15:clr>
        </p15:guide>
        <p15:guide id="3" orient="horz" pos="645">
          <p15:clr>
            <a:srgbClr val="F26B43"/>
          </p15:clr>
        </p15:guide>
        <p15:guide id="4" pos="593">
          <p15:clr>
            <a:srgbClr val="F26B43"/>
          </p15:clr>
        </p15:guide>
        <p15:guide id="5" pos="737">
          <p15:clr>
            <a:srgbClr val="F26B43"/>
          </p15:clr>
        </p15:guide>
        <p15:guide id="6" pos="1034">
          <p15:clr>
            <a:srgbClr val="F26B43"/>
          </p15:clr>
        </p15:guide>
        <p15:guide id="7" pos="1179">
          <p15:clr>
            <a:srgbClr val="F26B43"/>
          </p15:clr>
        </p15:guide>
        <p15:guide id="8" pos="1479">
          <p15:clr>
            <a:srgbClr val="F26B43"/>
          </p15:clr>
        </p15:guide>
        <p15:guide id="9" pos="1625">
          <p15:clr>
            <a:srgbClr val="F26B43"/>
          </p15:clr>
        </p15:guide>
        <p15:guide id="10" pos="1922">
          <p15:clr>
            <a:srgbClr val="F26B43"/>
          </p15:clr>
        </p15:guide>
        <p15:guide id="11" pos="2066">
          <p15:clr>
            <a:srgbClr val="F26B43"/>
          </p15:clr>
        </p15:guide>
        <p15:guide id="12" pos="2364">
          <p15:clr>
            <a:srgbClr val="F26B43"/>
          </p15:clr>
        </p15:guide>
        <p15:guide id="13" pos="2511">
          <p15:clr>
            <a:srgbClr val="F26B43"/>
          </p15:clr>
        </p15:guide>
        <p15:guide id="14" pos="2808">
          <p15:clr>
            <a:srgbClr val="F26B43"/>
          </p15:clr>
        </p15:guide>
        <p15:guide id="15" pos="2954">
          <p15:clr>
            <a:srgbClr val="F26B43"/>
          </p15:clr>
        </p15:guide>
        <p15:guide id="16" pos="3251">
          <p15:clr>
            <a:srgbClr val="F26B43"/>
          </p15:clr>
        </p15:guide>
        <p15:guide id="17" pos="3398">
          <p15:clr>
            <a:srgbClr val="F26B43"/>
          </p15:clr>
        </p15:guide>
        <p15:guide id="18" pos="3695">
          <p15:clr>
            <a:srgbClr val="F26B43"/>
          </p15:clr>
        </p15:guide>
        <p15:guide id="19" pos="3839">
          <p15:clr>
            <a:srgbClr val="F26B43"/>
          </p15:clr>
        </p15:guide>
        <p15:guide id="20" pos="4136">
          <p15:clr>
            <a:srgbClr val="F26B43"/>
          </p15:clr>
        </p15:guide>
        <p15:guide id="21" pos="4283">
          <p15:clr>
            <a:srgbClr val="F26B43"/>
          </p15:clr>
        </p15:guide>
        <p15:guide id="22" pos="4580">
          <p15:clr>
            <a:srgbClr val="F26B43"/>
          </p15:clr>
        </p15:guide>
        <p15:guide id="23" pos="4727">
          <p15:clr>
            <a:srgbClr val="F26B43"/>
          </p15:clr>
        </p15:guide>
        <p15:guide id="24" pos="5022">
          <p15:clr>
            <a:srgbClr val="F26B43"/>
          </p15:clr>
        </p15:guide>
        <p15:guide id="25" pos="5465">
          <p15:clr>
            <a:srgbClr val="F26B43"/>
          </p15:clr>
        </p15:guide>
        <p15:guide id="26" pos="5169">
          <p15:clr>
            <a:srgbClr val="F26B43"/>
          </p15:clr>
        </p15:guide>
        <p15:guide id="27" orient="horz" pos="758">
          <p15:clr>
            <a:srgbClr val="F26B43"/>
          </p15:clr>
        </p15:guide>
        <p15:guide id="28" orient="horz" pos="1098">
          <p15:clr>
            <a:srgbClr val="F26B43"/>
          </p15:clr>
        </p15:guide>
        <p15:guide id="29" orient="horz" pos="1212">
          <p15:clr>
            <a:srgbClr val="F26B43"/>
          </p15:clr>
        </p15:guide>
        <p15:guide id="30" orient="horz" pos="1575">
          <p15:clr>
            <a:srgbClr val="F26B43"/>
          </p15:clr>
        </p15:guide>
        <p15:guide id="31" orient="horz" pos="1688">
          <p15:clr>
            <a:srgbClr val="F26B43"/>
          </p15:clr>
        </p15:guide>
        <p15:guide id="32" orient="horz" pos="2028">
          <p15:clr>
            <a:srgbClr val="F26B43"/>
          </p15:clr>
        </p15:guide>
        <p15:guide id="33" orient="horz" pos="2142">
          <p15:clr>
            <a:srgbClr val="F26B43"/>
          </p15:clr>
        </p15:guide>
        <p15:guide id="34" orient="horz" pos="2505">
          <p15:clr>
            <a:srgbClr val="F26B43"/>
          </p15:clr>
        </p15:guide>
        <p15:guide id="35" orient="horz" pos="2618">
          <p15:clr>
            <a:srgbClr val="F26B43"/>
          </p15:clr>
        </p15:guide>
        <p15:guide id="36" orient="horz" pos="2958">
          <p15:clr>
            <a:srgbClr val="F26B43"/>
          </p15:clr>
        </p15:guide>
        <p15:guide id="37" orient="horz" pos="9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hyperlink" Target="#_ftnref1"/><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24096" y="159671"/>
            <a:ext cx="3673613" cy="4614804"/>
          </a:xfrm>
          <a:prstGeom prst="rect">
            <a:avLst/>
          </a:prstGeom>
          <a:blipFill dpi="0" rotWithShape="1">
            <a:blip r:embed="rId3">
              <a:alphaModFix amt="23000"/>
            </a:blip>
            <a:srcRec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 Placeholder 31">
            <a:extLst>
              <a:ext uri="{FF2B5EF4-FFF2-40B4-BE49-F238E27FC236}">
                <a16:creationId xmlns:a16="http://schemas.microsoft.com/office/drawing/2014/main" id="{D336ACFA-1161-4F0F-891D-502C01933178}"/>
              </a:ext>
            </a:extLst>
          </p:cNvPr>
          <p:cNvSpPr>
            <a:spLocks noGrp="1"/>
          </p:cNvSpPr>
          <p:nvPr>
            <p:ph type="body" sz="quarter" idx="10"/>
          </p:nvPr>
        </p:nvSpPr>
        <p:spPr>
          <a:xfrm>
            <a:off x="4309554" y="4300007"/>
            <a:ext cx="3330466" cy="367445"/>
          </a:xfrm>
        </p:spPr>
        <p:txBody>
          <a:bodyPr/>
          <a:lstStyle/>
          <a:p>
            <a:r>
              <a:rPr lang="en-US" sz="1600" b="0" dirty="0">
                <a:latin typeface="Garamond" panose="02020404030301010803" pitchFamily="18" charset="0"/>
              </a:rPr>
              <a:t>May 14, 2019</a:t>
            </a:r>
          </a:p>
        </p:txBody>
      </p:sp>
      <p:sp>
        <p:nvSpPr>
          <p:cNvPr id="33" name="Text Placeholder 32">
            <a:extLst>
              <a:ext uri="{FF2B5EF4-FFF2-40B4-BE49-F238E27FC236}">
                <a16:creationId xmlns:a16="http://schemas.microsoft.com/office/drawing/2014/main" id="{FD83113B-6A59-4BF2-9AC4-9C3478DBC637}"/>
              </a:ext>
            </a:extLst>
          </p:cNvPr>
          <p:cNvSpPr>
            <a:spLocks noGrp="1"/>
          </p:cNvSpPr>
          <p:nvPr>
            <p:ph type="body" sz="quarter" idx="11"/>
          </p:nvPr>
        </p:nvSpPr>
        <p:spPr>
          <a:xfrm>
            <a:off x="4309554" y="3921195"/>
            <a:ext cx="4735355" cy="399414"/>
          </a:xfrm>
        </p:spPr>
        <p:txBody>
          <a:bodyPr/>
          <a:lstStyle/>
          <a:p>
            <a:r>
              <a:rPr lang="en-US" b="1" dirty="0">
                <a:latin typeface="Garamond" panose="02020404030301010803" pitchFamily="18" charset="0"/>
              </a:rPr>
              <a:t>Steering Committee Presentation</a:t>
            </a:r>
          </a:p>
        </p:txBody>
      </p:sp>
      <p:sp>
        <p:nvSpPr>
          <p:cNvPr id="34" name="Text Placeholder 33">
            <a:extLst>
              <a:ext uri="{FF2B5EF4-FFF2-40B4-BE49-F238E27FC236}">
                <a16:creationId xmlns:a16="http://schemas.microsoft.com/office/drawing/2014/main" id="{9A3B20FD-2F85-4408-B091-52FADD9245E0}"/>
              </a:ext>
            </a:extLst>
          </p:cNvPr>
          <p:cNvSpPr>
            <a:spLocks noGrp="1"/>
          </p:cNvSpPr>
          <p:nvPr>
            <p:ph type="body" sz="quarter" idx="13"/>
          </p:nvPr>
        </p:nvSpPr>
        <p:spPr>
          <a:xfrm>
            <a:off x="3938302" y="1535057"/>
            <a:ext cx="4903417" cy="1140712"/>
          </a:xfrm>
        </p:spPr>
        <p:txBody>
          <a:bodyPr/>
          <a:lstStyle/>
          <a:p>
            <a:r>
              <a:rPr lang="en-US" sz="2200" i="1" dirty="0">
                <a:latin typeface="Garamond" panose="02020404030301010803" pitchFamily="18" charset="0"/>
              </a:rPr>
              <a:t>Viability Study of the CBRM: </a:t>
            </a:r>
          </a:p>
          <a:p>
            <a:r>
              <a:rPr lang="en-US" sz="2200" dirty="0">
                <a:latin typeface="Garamond" panose="02020404030301010803" pitchFamily="18" charset="0"/>
              </a:rPr>
              <a:t>Highlights of Comparative Analysis</a:t>
            </a:r>
          </a:p>
        </p:txBody>
      </p:sp>
      <p:sp>
        <p:nvSpPr>
          <p:cNvPr id="7" name="Copyright"/>
          <p:cNvSpPr txBox="1"/>
          <p:nvPr/>
        </p:nvSpPr>
        <p:spPr>
          <a:xfrm>
            <a:off x="7086156" y="4958834"/>
            <a:ext cx="2411875" cy="184666"/>
          </a:xfrm>
          <a:prstGeom prst="rect">
            <a:avLst/>
          </a:prstGeom>
          <a:noFill/>
        </p:spPr>
        <p:txBody>
          <a:bodyPr wrap="square" lIns="0" rIns="0" rtlCol="0" anchor="ctr" anchorCtr="0">
            <a:noAutofit/>
          </a:bodyPr>
          <a:lstStyle/>
          <a:p>
            <a:pPr algn="l"/>
            <a:r>
              <a:rPr lang="en-US" sz="600" dirty="0">
                <a:solidFill>
                  <a:schemeClr val="tx1"/>
                </a:solidFill>
              </a:rPr>
              <a:t>©2019 Grant Thornton International Ltd. All rights reserved.</a:t>
            </a:r>
            <a:endParaRPr lang="en-GB" sz="600" dirty="0">
              <a:solidFill>
                <a:schemeClr val="tx1"/>
              </a:solidFill>
            </a:endParaRPr>
          </a:p>
        </p:txBody>
      </p:sp>
      <p:pic>
        <p:nvPicPr>
          <p:cNvPr id="1030" name="Picture 6" descr="Image result for cape breton regional municipality"/>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391045" y="159670"/>
            <a:ext cx="2521163" cy="8824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2498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10</a:t>
            </a:fld>
            <a:endParaRPr lang="en-GB" dirty="0"/>
          </a:p>
        </p:txBody>
      </p:sp>
      <p:graphicFrame>
        <p:nvGraphicFramePr>
          <p:cNvPr id="8" name="Table 7"/>
          <p:cNvGraphicFramePr>
            <a:graphicFrameLocks noGrp="1"/>
          </p:cNvGraphicFramePr>
          <p:nvPr>
            <p:extLst>
              <p:ext uri="{D42A27DB-BD31-4B8C-83A1-F6EECF244321}">
                <p14:modId xmlns:p14="http://schemas.microsoft.com/office/powerpoint/2010/main" val="774663734"/>
              </p:ext>
            </p:extLst>
          </p:nvPr>
        </p:nvGraphicFramePr>
        <p:xfrm>
          <a:off x="439110" y="911778"/>
          <a:ext cx="5721599" cy="3826806"/>
        </p:xfrm>
        <a:graphic>
          <a:graphicData uri="http://schemas.openxmlformats.org/drawingml/2006/table">
            <a:tbl>
              <a:tblPr firstRow="1" firstCol="1" bandRow="1">
                <a:tableStyleId>{5C22544A-7EE6-4342-B048-85BDC9FD1C3A}</a:tableStyleId>
              </a:tblPr>
              <a:tblGrid>
                <a:gridCol w="1149599">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91440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914400">
                  <a:extLst>
                    <a:ext uri="{9D8B030D-6E8A-4147-A177-3AD203B41FA5}">
                      <a16:colId xmlns:a16="http://schemas.microsoft.com/office/drawing/2014/main" val="20005"/>
                    </a:ext>
                  </a:extLst>
                </a:gridCol>
              </a:tblGrid>
              <a:tr h="239183">
                <a:tc>
                  <a:txBody>
                    <a:bodyPr/>
                    <a:lstStyle/>
                    <a:p>
                      <a:pPr marL="0" marR="0">
                        <a:lnSpc>
                          <a:spcPts val="1200"/>
                        </a:lnSpc>
                        <a:spcBef>
                          <a:spcPts val="0"/>
                        </a:spcBef>
                        <a:spcAft>
                          <a:spcPts val="600"/>
                        </a:spcAft>
                      </a:pPr>
                      <a:r>
                        <a:rPr lang="en-US" sz="900" dirty="0">
                          <a:effectLst/>
                          <a:latin typeface="Garamond" panose="02020404030301010803" pitchFamily="18" charset="0"/>
                        </a:rPr>
                        <a:t>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CBRM</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HRM</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Saint John</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Moncton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Lambton County</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0"/>
                  </a:ext>
                </a:extLst>
              </a:tr>
              <a:tr h="418571">
                <a:tc>
                  <a:txBody>
                    <a:bodyPr/>
                    <a:lstStyle/>
                    <a:p>
                      <a:pPr marL="0" marR="0">
                        <a:lnSpc>
                          <a:spcPts val="1200"/>
                        </a:lnSpc>
                        <a:spcBef>
                          <a:spcPts val="0"/>
                        </a:spcBef>
                        <a:spcAft>
                          <a:spcPts val="600"/>
                        </a:spcAft>
                      </a:pPr>
                      <a:r>
                        <a:rPr lang="en-US" sz="900" dirty="0">
                          <a:effectLst/>
                          <a:latin typeface="Garamond" panose="02020404030301010803" pitchFamily="18" charset="0"/>
                        </a:rPr>
                        <a:t>Geographic Area</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2,600km²</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5,577km²</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316km²</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142km²</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3,002km² (Lambton)</a:t>
                      </a:r>
                    </a:p>
                    <a:p>
                      <a:pPr marL="0" marR="0">
                        <a:lnSpc>
                          <a:spcPts val="1200"/>
                        </a:lnSpc>
                        <a:spcBef>
                          <a:spcPts val="0"/>
                        </a:spcBef>
                        <a:spcAft>
                          <a:spcPts val="600"/>
                        </a:spcAft>
                      </a:pPr>
                      <a:r>
                        <a:rPr lang="en-US" sz="900" dirty="0">
                          <a:effectLst/>
                          <a:latin typeface="Garamond" panose="02020404030301010803" pitchFamily="18" charset="0"/>
                        </a:rPr>
                        <a:t>165km² (Sarnia)</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1"/>
                  </a:ext>
                </a:extLst>
              </a:tr>
              <a:tr h="418571">
                <a:tc>
                  <a:txBody>
                    <a:bodyPr/>
                    <a:lstStyle/>
                    <a:p>
                      <a:pPr marL="0" marR="0">
                        <a:lnSpc>
                          <a:spcPts val="1200"/>
                        </a:lnSpc>
                        <a:spcBef>
                          <a:spcPts val="0"/>
                        </a:spcBef>
                        <a:spcAft>
                          <a:spcPts val="600"/>
                        </a:spcAft>
                      </a:pPr>
                      <a:r>
                        <a:rPr lang="en-US" sz="900" dirty="0">
                          <a:effectLst/>
                          <a:latin typeface="Garamond" panose="02020404030301010803" pitchFamily="18" charset="0"/>
                        </a:rPr>
                        <a:t>Population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93,200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432,982</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69,458</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75,778</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123,399 (Lambton)</a:t>
                      </a:r>
                    </a:p>
                    <a:p>
                      <a:pPr marL="0" marR="0">
                        <a:lnSpc>
                          <a:spcPts val="1200"/>
                        </a:lnSpc>
                        <a:spcBef>
                          <a:spcPts val="0"/>
                        </a:spcBef>
                        <a:spcAft>
                          <a:spcPts val="600"/>
                        </a:spcAft>
                      </a:pPr>
                      <a:r>
                        <a:rPr lang="en-US" sz="900" dirty="0">
                          <a:effectLst/>
                          <a:latin typeface="Garamond" panose="02020404030301010803" pitchFamily="18" charset="0"/>
                        </a:rPr>
                        <a:t>72,125 (Sarnia)</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2"/>
                  </a:ext>
                </a:extLst>
              </a:tr>
              <a:tr h="239183">
                <a:tc>
                  <a:txBody>
                    <a:bodyPr/>
                    <a:lstStyle/>
                    <a:p>
                      <a:pPr marL="0" marR="0">
                        <a:lnSpc>
                          <a:spcPts val="1200"/>
                        </a:lnSpc>
                        <a:spcBef>
                          <a:spcPts val="0"/>
                        </a:spcBef>
                        <a:spcAft>
                          <a:spcPts val="600"/>
                        </a:spcAft>
                      </a:pPr>
                      <a:r>
                        <a:rPr lang="en-US" sz="900" dirty="0">
                          <a:effectLst/>
                          <a:latin typeface="Garamond" panose="02020404030301010803" pitchFamily="18" charset="0"/>
                        </a:rPr>
                        <a:t>5-year Population trend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Decline, -4.10%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Growing, 5.5%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Decline, -1%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Growing, 5.4%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Decline, -1%</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3"/>
                  </a:ext>
                </a:extLst>
              </a:tr>
              <a:tr h="239183">
                <a:tc>
                  <a:txBody>
                    <a:bodyPr/>
                    <a:lstStyle/>
                    <a:p>
                      <a:pPr marL="0" marR="0">
                        <a:lnSpc>
                          <a:spcPts val="1200"/>
                        </a:lnSpc>
                        <a:spcBef>
                          <a:spcPts val="0"/>
                        </a:spcBef>
                        <a:spcAft>
                          <a:spcPts val="600"/>
                        </a:spcAft>
                      </a:pPr>
                      <a:r>
                        <a:rPr lang="en-US" sz="900" dirty="0">
                          <a:effectLst/>
                          <a:latin typeface="Garamond" panose="02020404030301010803" pitchFamily="18" charset="0"/>
                        </a:rPr>
                        <a:t>Unemployment Rate</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15.8%</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6.7%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7.8%</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5.5%</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5.9% (Sarnia)</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4"/>
                  </a:ext>
                </a:extLst>
              </a:tr>
              <a:tr h="239183">
                <a:tc>
                  <a:txBody>
                    <a:bodyPr/>
                    <a:lstStyle/>
                    <a:p>
                      <a:pPr marL="0" marR="0">
                        <a:lnSpc>
                          <a:spcPts val="1200"/>
                        </a:lnSpc>
                        <a:spcBef>
                          <a:spcPts val="0"/>
                        </a:spcBef>
                        <a:spcAft>
                          <a:spcPts val="600"/>
                        </a:spcAft>
                      </a:pPr>
                      <a:r>
                        <a:rPr lang="en-US" sz="900" dirty="0">
                          <a:effectLst/>
                          <a:latin typeface="Garamond" panose="02020404030301010803" pitchFamily="18" charset="0"/>
                        </a:rPr>
                        <a:t>Residential Dwelling Units</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47,493</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193,846</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26,057</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26,077</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32,165</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5"/>
                  </a:ext>
                </a:extLst>
              </a:tr>
              <a:tr h="358775">
                <a:tc>
                  <a:txBody>
                    <a:bodyPr/>
                    <a:lstStyle/>
                    <a:p>
                      <a:pPr marL="0" marR="0">
                        <a:lnSpc>
                          <a:spcPts val="1200"/>
                        </a:lnSpc>
                        <a:spcBef>
                          <a:spcPts val="0"/>
                        </a:spcBef>
                        <a:spcAft>
                          <a:spcPts val="600"/>
                        </a:spcAft>
                      </a:pPr>
                      <a:r>
                        <a:rPr lang="en-US" sz="900" dirty="0">
                          <a:effectLst/>
                          <a:latin typeface="Garamond" panose="02020404030301010803" pitchFamily="18" charset="0"/>
                        </a:rPr>
                        <a:t>Median Household Income</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$58,235</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$74,470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$54,130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$59,880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$72,265</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6"/>
                  </a:ext>
                </a:extLst>
              </a:tr>
              <a:tr h="358775">
                <a:tc>
                  <a:txBody>
                    <a:bodyPr/>
                    <a:lstStyle/>
                    <a:p>
                      <a:pPr marL="0" marR="0">
                        <a:lnSpc>
                          <a:spcPts val="1200"/>
                        </a:lnSpc>
                        <a:spcBef>
                          <a:spcPts val="0"/>
                        </a:spcBef>
                        <a:spcAft>
                          <a:spcPts val="600"/>
                        </a:spcAft>
                      </a:pPr>
                      <a:r>
                        <a:rPr lang="en-US" sz="900" dirty="0">
                          <a:effectLst/>
                          <a:latin typeface="Garamond" panose="02020404030301010803" pitchFamily="18" charset="0"/>
                        </a:rPr>
                        <a:t>Average single-family assessed value</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$122,580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$302,880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$179,300</a:t>
                      </a:r>
                    </a:p>
                    <a:p>
                      <a:pPr marL="0" marR="0">
                        <a:lnSpc>
                          <a:spcPts val="1200"/>
                        </a:lnSpc>
                        <a:spcBef>
                          <a:spcPts val="0"/>
                        </a:spcBef>
                        <a:spcAft>
                          <a:spcPts val="600"/>
                        </a:spcAft>
                      </a:pPr>
                      <a:r>
                        <a:rPr lang="en-US" sz="900" dirty="0">
                          <a:effectLst/>
                          <a:latin typeface="Garamond" panose="02020404030301010803" pitchFamily="18" charset="0"/>
                        </a:rPr>
                        <a:t>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$164,900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$197,000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7"/>
                  </a:ext>
                </a:extLst>
              </a:tr>
              <a:tr h="358775">
                <a:tc>
                  <a:txBody>
                    <a:bodyPr/>
                    <a:lstStyle/>
                    <a:p>
                      <a:pPr marL="0" marR="0">
                        <a:lnSpc>
                          <a:spcPts val="1200"/>
                        </a:lnSpc>
                        <a:spcBef>
                          <a:spcPts val="0"/>
                        </a:spcBef>
                        <a:spcAft>
                          <a:spcPts val="600"/>
                        </a:spcAft>
                      </a:pPr>
                      <a:r>
                        <a:rPr lang="en-US" sz="900" dirty="0">
                          <a:effectLst/>
                          <a:latin typeface="Garamond" panose="02020404030301010803" pitchFamily="18" charset="0"/>
                        </a:rPr>
                        <a:t>Average annual residential property tax bill</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$2,562</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$3,513</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$3,200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$2,720</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$3,006</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8"/>
                  </a:ext>
                </a:extLst>
              </a:tr>
              <a:tr h="358775">
                <a:tc>
                  <a:txBody>
                    <a:bodyPr/>
                    <a:lstStyle/>
                    <a:p>
                      <a:pPr marL="0" marR="0">
                        <a:lnSpc>
                          <a:spcPts val="1200"/>
                        </a:lnSpc>
                        <a:spcBef>
                          <a:spcPts val="0"/>
                        </a:spcBef>
                        <a:spcAft>
                          <a:spcPts val="600"/>
                        </a:spcAft>
                      </a:pPr>
                      <a:r>
                        <a:rPr lang="en-US" sz="900" dirty="0">
                          <a:effectLst/>
                          <a:latin typeface="Garamond" panose="02020404030301010803" pitchFamily="18" charset="0"/>
                        </a:rPr>
                        <a:t>Average tax bill as percentage of median income  </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4.4%</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4.7%</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5.9%</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4.5%</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tc>
                  <a:txBody>
                    <a:bodyPr/>
                    <a:lstStyle/>
                    <a:p>
                      <a:pPr marL="0" marR="0">
                        <a:lnSpc>
                          <a:spcPts val="1200"/>
                        </a:lnSpc>
                        <a:spcBef>
                          <a:spcPts val="0"/>
                        </a:spcBef>
                        <a:spcAft>
                          <a:spcPts val="600"/>
                        </a:spcAft>
                      </a:pPr>
                      <a:r>
                        <a:rPr lang="en-US" sz="900" dirty="0">
                          <a:effectLst/>
                          <a:latin typeface="Garamond" panose="02020404030301010803" pitchFamily="18" charset="0"/>
                        </a:rPr>
                        <a:t>4.2% (Sarnia)</a:t>
                      </a:r>
                      <a:endParaRPr lang="en-US" sz="900" dirty="0">
                        <a:effectLst/>
                        <a:latin typeface="Garamond" panose="02020404030301010803" pitchFamily="18" charset="0"/>
                        <a:ea typeface="Times New Roman" panose="02020603050405020304" pitchFamily="18" charset="0"/>
                        <a:cs typeface="Arial" panose="020B0604020202020204" pitchFamily="34" charset="0"/>
                      </a:endParaRPr>
                    </a:p>
                  </a:txBody>
                  <a:tcPr marL="53816" marR="53816" marT="0" marB="0"/>
                </a:tc>
                <a:extLst>
                  <a:ext uri="{0D108BD9-81ED-4DB2-BD59-A6C34878D82A}">
                    <a16:rowId xmlns:a16="http://schemas.microsoft.com/office/drawing/2014/main" val="10009"/>
                  </a:ext>
                </a:extLst>
              </a:tr>
            </a:tbl>
          </a:graphicData>
        </a:graphic>
      </p:graphicFrame>
      <p:sp>
        <p:nvSpPr>
          <p:cNvPr id="14" name="Title 5"/>
          <p:cNvSpPr txBox="1">
            <a:spLocks/>
          </p:cNvSpPr>
          <p:nvPr/>
        </p:nvSpPr>
        <p:spPr>
          <a:xfrm>
            <a:off x="414846" y="152378"/>
            <a:ext cx="8203692" cy="613555"/>
          </a:xfrm>
          <a:prstGeom prst="rect">
            <a:avLst/>
          </a:prstGeom>
        </p:spPr>
        <p:txBody>
          <a:bodyPr vert="horz" lIns="0" tIns="0" rIns="0" bIns="0" rtlCol="0" anchor="t" anchorCtr="0">
            <a:normAutofit fontScale="25000" lnSpcReduction="20000"/>
          </a:bodyPr>
          <a:lstStyle>
            <a:lvl1pPr algn="l" defTabSz="457200" rtl="0" eaLnBrk="1" latinLnBrk="0" hangingPunct="1">
              <a:spcBef>
                <a:spcPct val="0"/>
              </a:spcBef>
              <a:buNone/>
              <a:defRPr sz="3000" b="1" kern="1200">
                <a:solidFill>
                  <a:schemeClr val="accent1"/>
                </a:solidFill>
                <a:latin typeface="+mj-lt"/>
                <a:ea typeface="+mj-ea"/>
                <a:cs typeface="+mj-cs"/>
              </a:defRPr>
            </a:lvl1pPr>
          </a:lstStyle>
          <a:p>
            <a:pPr>
              <a:spcBef>
                <a:spcPts val="600"/>
              </a:spcBef>
              <a:spcAft>
                <a:spcPts val="600"/>
              </a:spcAft>
            </a:pPr>
            <a:r>
              <a:rPr lang="en-US" sz="9600" dirty="0">
                <a:latin typeface="Garamond" panose="02020404030301010803" pitchFamily="18" charset="0"/>
              </a:rPr>
              <a:t>Municipal Overview</a:t>
            </a:r>
            <a:br>
              <a:rPr lang="en-US" sz="2400" dirty="0">
                <a:latin typeface="Garamond" panose="02020404030301010803" pitchFamily="18" charset="0"/>
              </a:rPr>
            </a:br>
            <a:r>
              <a:rPr lang="en-US" sz="5600" dirty="0">
                <a:solidFill>
                  <a:schemeClr val="tx1"/>
                </a:solidFill>
                <a:latin typeface="Garamond" panose="02020404030301010803" pitchFamily="18" charset="0"/>
              </a:rPr>
              <a:t>Selected</a:t>
            </a:r>
            <a:r>
              <a:rPr lang="en-US" sz="5600" dirty="0">
                <a:latin typeface="Garamond" panose="02020404030301010803" pitchFamily="18" charset="0"/>
              </a:rPr>
              <a:t> </a:t>
            </a:r>
            <a:r>
              <a:rPr lang="en-US" sz="5600" dirty="0">
                <a:solidFill>
                  <a:schemeClr val="tx1"/>
                </a:solidFill>
                <a:latin typeface="Garamond" panose="02020404030301010803" pitchFamily="18" charset="0"/>
              </a:rPr>
              <a:t>municipalities have unique circumstances that are summarized below to provide context and considerations regarding specific findings</a:t>
            </a:r>
          </a:p>
        </p:txBody>
      </p:sp>
      <p:grpSp>
        <p:nvGrpSpPr>
          <p:cNvPr id="5" name="Group 4"/>
          <p:cNvGrpSpPr/>
          <p:nvPr/>
        </p:nvGrpSpPr>
        <p:grpSpPr>
          <a:xfrm>
            <a:off x="4781112" y="115726"/>
            <a:ext cx="4090710" cy="147880"/>
            <a:chOff x="2735757" y="114918"/>
            <a:chExt cx="4090710" cy="147880"/>
          </a:xfrm>
        </p:grpSpPr>
        <p:sp>
          <p:nvSpPr>
            <p:cNvPr id="6" name="Chevron 5"/>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7" name="Chevron 6"/>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9" name="Chevron 8"/>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10" name="Chevron 9"/>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1" name="Chevron 10"/>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12" name="Chevron 11"/>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
        <p:nvSpPr>
          <p:cNvPr id="13" name="Rounded Rectangle 12"/>
          <p:cNvSpPr/>
          <p:nvPr/>
        </p:nvSpPr>
        <p:spPr>
          <a:xfrm>
            <a:off x="6383338" y="899420"/>
            <a:ext cx="1527401"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15" name="TextBox 14"/>
          <p:cNvSpPr txBox="1"/>
          <p:nvPr/>
        </p:nvSpPr>
        <p:spPr>
          <a:xfrm>
            <a:off x="6383338" y="1291845"/>
            <a:ext cx="2594407" cy="2675022"/>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marL="114300" indent="-114300">
              <a:spcAft>
                <a:spcPts val="500"/>
              </a:spcAft>
              <a:buFont typeface="Arial" panose="020B0604020202020204" pitchFamily="34" charset="0"/>
              <a:buChar char="•"/>
            </a:pPr>
            <a:r>
              <a:rPr lang="en-US" b="1" dirty="0"/>
              <a:t>Unemployment rate of CBRM is approximately double </a:t>
            </a:r>
            <a:r>
              <a:rPr lang="en-US" dirty="0"/>
              <a:t>that of the benchmarking participants</a:t>
            </a:r>
          </a:p>
          <a:p>
            <a:pPr marL="114300" indent="-114300">
              <a:spcAft>
                <a:spcPts val="500"/>
              </a:spcAft>
              <a:buFont typeface="Arial" panose="020B0604020202020204" pitchFamily="34" charset="0"/>
              <a:buChar char="•"/>
            </a:pPr>
            <a:r>
              <a:rPr lang="en-US" dirty="0"/>
              <a:t>CBRM’s population to number of dwelling units ratio is relatively low e.g. for Moncton the ratio is 2.9:1 as opposed to 2:1 for CBRM</a:t>
            </a:r>
          </a:p>
          <a:p>
            <a:pPr marL="114300" indent="-114300">
              <a:spcAft>
                <a:spcPts val="500"/>
              </a:spcAft>
              <a:buFont typeface="Arial" panose="020B0604020202020204" pitchFamily="34" charset="0"/>
              <a:buChar char="•"/>
            </a:pPr>
            <a:r>
              <a:rPr lang="en-US" dirty="0"/>
              <a:t>CBRM’s average </a:t>
            </a:r>
            <a:r>
              <a:rPr lang="en-US" b="1" dirty="0"/>
              <a:t>single family assessed value is the lowest </a:t>
            </a:r>
            <a:r>
              <a:rPr lang="en-US" dirty="0"/>
              <a:t>among the benchmarking participants</a:t>
            </a:r>
          </a:p>
          <a:p>
            <a:pPr marL="114300" indent="-114300">
              <a:spcAft>
                <a:spcPts val="500"/>
              </a:spcAft>
              <a:buFont typeface="Arial" panose="020B0604020202020204" pitchFamily="34" charset="0"/>
              <a:buChar char="•"/>
            </a:pPr>
            <a:r>
              <a:rPr lang="en-US" dirty="0"/>
              <a:t>CBRM’s </a:t>
            </a:r>
            <a:r>
              <a:rPr lang="en-US" b="1" dirty="0"/>
              <a:t>population decline has been the highest in the country</a:t>
            </a:r>
            <a:r>
              <a:rPr lang="en-US" dirty="0"/>
              <a:t> in terms of absolute number of people leaving the municipality</a:t>
            </a:r>
          </a:p>
        </p:txBody>
      </p:sp>
    </p:spTree>
    <p:extLst>
      <p:ext uri="{BB962C8B-B14F-4D97-AF65-F5344CB8AC3E}">
        <p14:creationId xmlns:p14="http://schemas.microsoft.com/office/powerpoint/2010/main" val="1955349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11</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Municipal Taxation</a:t>
            </a:r>
            <a:br>
              <a:rPr lang="en-US" sz="2400" dirty="0">
                <a:latin typeface="Garamond" panose="02020404030301010803" pitchFamily="18" charset="0"/>
              </a:rPr>
            </a:br>
            <a:r>
              <a:rPr lang="en-US" sz="1400" dirty="0">
                <a:solidFill>
                  <a:schemeClr val="tx1"/>
                </a:solidFill>
                <a:latin typeface="Garamond" panose="02020404030301010803" pitchFamily="18" charset="0"/>
              </a:rPr>
              <a:t>Key Themes for Residential Tax Rates and Alternative Revenue Sources across Selected Municipalities </a:t>
            </a:r>
          </a:p>
        </p:txBody>
      </p:sp>
      <p:sp>
        <p:nvSpPr>
          <p:cNvPr id="2" name="Rounded Rectangle 1"/>
          <p:cNvSpPr/>
          <p:nvPr/>
        </p:nvSpPr>
        <p:spPr>
          <a:xfrm>
            <a:off x="637214" y="961308"/>
            <a:ext cx="1527401"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6" name="TextBox 5"/>
          <p:cNvSpPr txBox="1"/>
          <p:nvPr/>
        </p:nvSpPr>
        <p:spPr>
          <a:xfrm>
            <a:off x="645092" y="1480820"/>
            <a:ext cx="820032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 principles that guide municipal taxation policy appear to be highly related among municipalities, yet the application of the principles seems to be inconsistent</a:t>
            </a:r>
          </a:p>
        </p:txBody>
      </p:sp>
      <p:sp>
        <p:nvSpPr>
          <p:cNvPr id="8" name="TextBox 7"/>
          <p:cNvSpPr txBox="1"/>
          <p:nvPr/>
        </p:nvSpPr>
        <p:spPr>
          <a:xfrm>
            <a:off x="403468" y="1472137"/>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42466" y="1966080"/>
            <a:ext cx="8202954"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 level of authority to control and set municipal tax rates varies among jurisdictions</a:t>
            </a:r>
          </a:p>
        </p:txBody>
      </p:sp>
      <p:sp>
        <p:nvSpPr>
          <p:cNvPr id="10" name="TextBox 9"/>
          <p:cNvSpPr txBox="1"/>
          <p:nvPr/>
        </p:nvSpPr>
        <p:spPr>
          <a:xfrm>
            <a:off x="394018" y="196598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1" name="TextBox 10"/>
          <p:cNvSpPr txBox="1"/>
          <p:nvPr/>
        </p:nvSpPr>
        <p:spPr>
          <a:xfrm>
            <a:off x="639840" y="2407751"/>
            <a:ext cx="8205580"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Municipalities with a large urban/rural mix have noted the unequal tax distribution as an ongoing challenge</a:t>
            </a:r>
            <a:r>
              <a:rPr lang="en-CA" dirty="0"/>
              <a:t> </a:t>
            </a:r>
            <a:endParaRPr lang="en-US" dirty="0"/>
          </a:p>
        </p:txBody>
      </p:sp>
      <p:sp>
        <p:nvSpPr>
          <p:cNvPr id="12" name="TextBox 11"/>
          <p:cNvSpPr txBox="1"/>
          <p:nvPr/>
        </p:nvSpPr>
        <p:spPr>
          <a:xfrm>
            <a:off x="391392" y="240766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3" name="TextBox 12"/>
          <p:cNvSpPr txBox="1"/>
          <p:nvPr/>
        </p:nvSpPr>
        <p:spPr>
          <a:xfrm>
            <a:off x="639840" y="2824091"/>
            <a:ext cx="8205580"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There appears to be a growing trend for municipal governments to increase service based fees and other taxes in an effort to generate sufficient revenues</a:t>
            </a:r>
          </a:p>
        </p:txBody>
      </p:sp>
      <p:sp>
        <p:nvSpPr>
          <p:cNvPr id="14" name="TextBox 13"/>
          <p:cNvSpPr txBox="1"/>
          <p:nvPr/>
        </p:nvSpPr>
        <p:spPr>
          <a:xfrm>
            <a:off x="391392" y="282400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D</a:t>
            </a:r>
          </a:p>
        </p:txBody>
      </p:sp>
      <p:sp>
        <p:nvSpPr>
          <p:cNvPr id="15" name="TextBox 14"/>
          <p:cNvSpPr txBox="1"/>
          <p:nvPr/>
        </p:nvSpPr>
        <p:spPr>
          <a:xfrm>
            <a:off x="637214" y="3258030"/>
            <a:ext cx="8208206"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While the composition of municipal revenues varies significantly among respondents, residential taxes are consistently a significant contributor</a:t>
            </a:r>
          </a:p>
        </p:txBody>
      </p:sp>
      <p:sp>
        <p:nvSpPr>
          <p:cNvPr id="16" name="TextBox 15"/>
          <p:cNvSpPr txBox="1"/>
          <p:nvPr/>
        </p:nvSpPr>
        <p:spPr>
          <a:xfrm>
            <a:off x="395590" y="325793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E</a:t>
            </a:r>
          </a:p>
        </p:txBody>
      </p:sp>
      <p:sp>
        <p:nvSpPr>
          <p:cNvPr id="17" name="TextBox 16"/>
          <p:cNvSpPr txBox="1"/>
          <p:nvPr/>
        </p:nvSpPr>
        <p:spPr>
          <a:xfrm>
            <a:off x="637214" y="3703425"/>
            <a:ext cx="8208206"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 composition of provincial transfers and mandatory costs for municipalities have key differences among provinces, influencing the net level of funding received</a:t>
            </a:r>
          </a:p>
        </p:txBody>
      </p:sp>
      <p:sp>
        <p:nvSpPr>
          <p:cNvPr id="18" name="TextBox 17"/>
          <p:cNvSpPr txBox="1"/>
          <p:nvPr/>
        </p:nvSpPr>
        <p:spPr>
          <a:xfrm>
            <a:off x="395590" y="3703334"/>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F</a:t>
            </a:r>
          </a:p>
        </p:txBody>
      </p:sp>
      <p:sp>
        <p:nvSpPr>
          <p:cNvPr id="19" name="TextBox 18"/>
          <p:cNvSpPr txBox="1"/>
          <p:nvPr/>
        </p:nvSpPr>
        <p:spPr>
          <a:xfrm>
            <a:off x="637214" y="4246738"/>
            <a:ext cx="8208206"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 level of federal and provincial employment in a municipality has the two-fold benefit of providing stable employment for residents, and grants-in-lieu for municipal governments.</a:t>
            </a:r>
          </a:p>
        </p:txBody>
      </p:sp>
      <p:sp>
        <p:nvSpPr>
          <p:cNvPr id="20" name="TextBox 19"/>
          <p:cNvSpPr txBox="1"/>
          <p:nvPr/>
        </p:nvSpPr>
        <p:spPr>
          <a:xfrm>
            <a:off x="395590" y="4323356"/>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G</a:t>
            </a:r>
          </a:p>
        </p:txBody>
      </p:sp>
      <p:grpSp>
        <p:nvGrpSpPr>
          <p:cNvPr id="21" name="Group 20"/>
          <p:cNvGrpSpPr/>
          <p:nvPr/>
        </p:nvGrpSpPr>
        <p:grpSpPr>
          <a:xfrm>
            <a:off x="4781112" y="115726"/>
            <a:ext cx="4090710" cy="147880"/>
            <a:chOff x="2735757" y="114918"/>
            <a:chExt cx="4090710" cy="147880"/>
          </a:xfrm>
        </p:grpSpPr>
        <p:sp>
          <p:nvSpPr>
            <p:cNvPr id="22" name="Chevron 21"/>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3" name="Chevron 22"/>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4" name="Chevron 23"/>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5" name="Chevron 24"/>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6" name="Chevron 25"/>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7" name="Chevron 26"/>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3792526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12</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Municipal Taxes and Rate Structure</a:t>
            </a:r>
            <a:br>
              <a:rPr lang="en-US" sz="2400" dirty="0">
                <a:latin typeface="Garamond" panose="02020404030301010803" pitchFamily="18" charset="0"/>
              </a:rPr>
            </a:br>
            <a:r>
              <a:rPr lang="en-US" sz="1400" dirty="0">
                <a:solidFill>
                  <a:schemeClr val="tx1"/>
                </a:solidFill>
                <a:latin typeface="Garamond" panose="02020404030301010803" pitchFamily="18" charset="0"/>
              </a:rPr>
              <a:t>Property Tax Rate Analysis</a:t>
            </a:r>
            <a:endParaRPr lang="en-US" sz="1800" dirty="0">
              <a:solidFill>
                <a:schemeClr val="tx1"/>
              </a:solidFill>
              <a:latin typeface="Garamond" panose="02020404030301010803" pitchFamily="18" charset="0"/>
            </a:endParaRPr>
          </a:p>
        </p:txBody>
      </p:sp>
      <p:sp>
        <p:nvSpPr>
          <p:cNvPr id="7" name="Rectangle 1"/>
          <p:cNvSpPr>
            <a:spLocks noChangeArrowheads="1"/>
          </p:cNvSpPr>
          <p:nvPr/>
        </p:nvSpPr>
        <p:spPr bwMode="auto">
          <a:xfrm>
            <a:off x="3365500" y="-26700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
          <p:cNvSpPr>
            <a:spLocks noChangeArrowheads="1"/>
          </p:cNvSpPr>
          <p:nvPr/>
        </p:nvSpPr>
        <p:spPr bwMode="auto">
          <a:xfrm>
            <a:off x="3365500" y="-26700163"/>
            <a:ext cx="3017838" cy="4763"/>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3" name="Rectangle 3"/>
          <p:cNvSpPr>
            <a:spLocks noChangeArrowheads="1"/>
          </p:cNvSpPr>
          <p:nvPr/>
        </p:nvSpPr>
        <p:spPr bwMode="auto">
          <a:xfrm>
            <a:off x="3365500" y="-26695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800" b="0" i="0" u="none" strike="noStrike" cap="none" normalizeH="0" baseline="3000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a:t>
            </a:r>
            <a:r>
              <a:rPr kumimoji="0" lang="en-CA" altLang="en-US" sz="800" b="0" i="0" u="none" strike="noStrike" cap="none" normalizeH="0" baseline="30000" dirty="0" bmk="">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1]</a:t>
            </a:r>
            <a:r>
              <a:rPr kumimoji="0" lang="en-CA" altLang="en-US" sz="12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 </a:t>
            </a:r>
            <a:r>
              <a:rPr kumimoji="0" lang="en-CA" altLang="en-US" sz="8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Municipal Government Act, Chapter 18 of the Acts of 1998, Current as of 2018</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932419046"/>
              </p:ext>
            </p:extLst>
          </p:nvPr>
        </p:nvGraphicFramePr>
        <p:xfrm>
          <a:off x="400061" y="949914"/>
          <a:ext cx="5792922" cy="3489097"/>
        </p:xfrm>
        <a:graphic>
          <a:graphicData uri="http://schemas.openxmlformats.org/drawingml/2006/table">
            <a:tbl>
              <a:tblPr firstRow="1" firstCol="1" bandRow="1">
                <a:tableStyleId>{5C22544A-7EE6-4342-B048-85BDC9FD1C3A}</a:tableStyleId>
              </a:tblPr>
              <a:tblGrid>
                <a:gridCol w="965191">
                  <a:extLst>
                    <a:ext uri="{9D8B030D-6E8A-4147-A177-3AD203B41FA5}">
                      <a16:colId xmlns:a16="http://schemas.microsoft.com/office/drawing/2014/main" val="20000"/>
                    </a:ext>
                  </a:extLst>
                </a:gridCol>
                <a:gridCol w="965191">
                  <a:extLst>
                    <a:ext uri="{9D8B030D-6E8A-4147-A177-3AD203B41FA5}">
                      <a16:colId xmlns:a16="http://schemas.microsoft.com/office/drawing/2014/main" val="20001"/>
                    </a:ext>
                  </a:extLst>
                </a:gridCol>
                <a:gridCol w="965191">
                  <a:extLst>
                    <a:ext uri="{9D8B030D-6E8A-4147-A177-3AD203B41FA5}">
                      <a16:colId xmlns:a16="http://schemas.microsoft.com/office/drawing/2014/main" val="20002"/>
                    </a:ext>
                  </a:extLst>
                </a:gridCol>
                <a:gridCol w="965783">
                  <a:extLst>
                    <a:ext uri="{9D8B030D-6E8A-4147-A177-3AD203B41FA5}">
                      <a16:colId xmlns:a16="http://schemas.microsoft.com/office/drawing/2014/main" val="20003"/>
                    </a:ext>
                  </a:extLst>
                </a:gridCol>
                <a:gridCol w="965783">
                  <a:extLst>
                    <a:ext uri="{9D8B030D-6E8A-4147-A177-3AD203B41FA5}">
                      <a16:colId xmlns:a16="http://schemas.microsoft.com/office/drawing/2014/main" val="20004"/>
                    </a:ext>
                  </a:extLst>
                </a:gridCol>
                <a:gridCol w="965783">
                  <a:extLst>
                    <a:ext uri="{9D8B030D-6E8A-4147-A177-3AD203B41FA5}">
                      <a16:colId xmlns:a16="http://schemas.microsoft.com/office/drawing/2014/main" val="20005"/>
                    </a:ext>
                  </a:extLst>
                </a:gridCol>
              </a:tblGrid>
              <a:tr h="311141">
                <a:tc>
                  <a:txBody>
                    <a:bodyPr/>
                    <a:lstStyle/>
                    <a:p>
                      <a:pPr marL="0" marR="0">
                        <a:lnSpc>
                          <a:spcPts val="1200"/>
                        </a:lnSpc>
                        <a:spcBef>
                          <a:spcPts val="0"/>
                        </a:spcBef>
                        <a:spcAft>
                          <a:spcPts val="600"/>
                        </a:spcAft>
                      </a:pPr>
                      <a:r>
                        <a:rPr lang="en-US" sz="1200" dirty="0">
                          <a:effectLst/>
                          <a:latin typeface="Garamond" panose="02020404030301010803" pitchFamily="18" charset="0"/>
                        </a:rPr>
                        <a:t>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CBRM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HRM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Saint John</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Moncton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Sarnia</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tc>
                <a:extLst>
                  <a:ext uri="{0D108BD9-81ED-4DB2-BD59-A6C34878D82A}">
                    <a16:rowId xmlns:a16="http://schemas.microsoft.com/office/drawing/2014/main" val="10000"/>
                  </a:ext>
                </a:extLst>
              </a:tr>
              <a:tr h="1806356">
                <a:tc>
                  <a:txBody>
                    <a:bodyPr/>
                    <a:lstStyle/>
                    <a:p>
                      <a:pPr marL="0" marR="0">
                        <a:lnSpc>
                          <a:spcPts val="1200"/>
                        </a:lnSpc>
                        <a:spcBef>
                          <a:spcPts val="0"/>
                        </a:spcBef>
                        <a:spcAft>
                          <a:spcPts val="600"/>
                        </a:spcAft>
                      </a:pPr>
                      <a:r>
                        <a:rPr lang="en-US" sz="1000" dirty="0">
                          <a:effectLst/>
                          <a:latin typeface="Garamond" panose="02020404030301010803" pitchFamily="18" charset="0"/>
                        </a:rPr>
                        <a:t>Full Urban Residential Tax Rate</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tc>
                <a:tc>
                  <a:txBody>
                    <a:bodyPr/>
                    <a:lstStyle/>
                    <a:p>
                      <a:pPr marL="0" marR="0">
                        <a:lnSpc>
                          <a:spcPts val="1200"/>
                        </a:lnSpc>
                        <a:spcBef>
                          <a:spcPts val="600"/>
                        </a:spcBef>
                        <a:spcAft>
                          <a:spcPts val="600"/>
                        </a:spcAft>
                      </a:pPr>
                      <a:r>
                        <a:rPr lang="en-US" sz="1000" b="1" kern="1600" dirty="0">
                          <a:effectLst/>
                          <a:latin typeface="Garamond" panose="02020404030301010803" pitchFamily="18" charset="0"/>
                        </a:rPr>
                        <a:t>2.09% </a:t>
                      </a:r>
                    </a:p>
                    <a:p>
                      <a:pPr marL="0" marR="0">
                        <a:lnSpc>
                          <a:spcPts val="1200"/>
                        </a:lnSpc>
                        <a:spcBef>
                          <a:spcPts val="600"/>
                        </a:spcBef>
                        <a:spcAft>
                          <a:spcPts val="600"/>
                        </a:spcAft>
                      </a:pPr>
                      <a:r>
                        <a:rPr lang="en-US" sz="1000" kern="1600" dirty="0">
                          <a:effectLst/>
                          <a:latin typeface="Garamond" panose="02020404030301010803" pitchFamily="18" charset="0"/>
                        </a:rPr>
                        <a:t>(0.4% provincial portion)</a:t>
                      </a:r>
                      <a:endParaRPr lang="en-US" sz="1000" b="1" kern="1600" dirty="0">
                        <a:solidFill>
                          <a:srgbClr val="4F2D7F"/>
                        </a:solidFill>
                        <a:effectLst/>
                        <a:latin typeface="Garamond" panose="02020404030301010803" pitchFamily="18" charset="0"/>
                        <a:cs typeface="Arial" panose="020B0604020202020204" pitchFamily="34" charset="0"/>
                      </a:endParaRPr>
                    </a:p>
                  </a:txBody>
                  <a:tcPr marL="61831" marR="61831" marT="0" marB="0">
                    <a:solidFill>
                      <a:schemeClr val="bg2">
                        <a:lumMod val="20000"/>
                        <a:lumOff val="80000"/>
                      </a:schemeClr>
                    </a:solidFill>
                  </a:tcPr>
                </a:tc>
                <a:tc>
                  <a:txBody>
                    <a:bodyPr/>
                    <a:lstStyle/>
                    <a:p>
                      <a:pPr marL="0" marR="0">
                        <a:lnSpc>
                          <a:spcPts val="1200"/>
                        </a:lnSpc>
                        <a:spcBef>
                          <a:spcPts val="600"/>
                        </a:spcBef>
                        <a:spcAft>
                          <a:spcPts val="600"/>
                        </a:spcAft>
                      </a:pPr>
                      <a:r>
                        <a:rPr lang="en-US" sz="1000" b="1" kern="1600" dirty="0">
                          <a:effectLst/>
                          <a:latin typeface="Garamond" panose="02020404030301010803" pitchFamily="18" charset="0"/>
                        </a:rPr>
                        <a:t>1.16% </a:t>
                      </a:r>
                    </a:p>
                    <a:p>
                      <a:pPr marL="0" marR="0">
                        <a:lnSpc>
                          <a:spcPts val="1200"/>
                        </a:lnSpc>
                        <a:spcBef>
                          <a:spcPts val="600"/>
                        </a:spcBef>
                        <a:spcAft>
                          <a:spcPts val="600"/>
                        </a:spcAft>
                      </a:pPr>
                      <a:r>
                        <a:rPr lang="en-US" sz="1000" kern="1600" dirty="0">
                          <a:effectLst/>
                          <a:latin typeface="Garamond" panose="02020404030301010803" pitchFamily="18" charset="0"/>
                        </a:rPr>
                        <a:t>(0.4% provincial portion)</a:t>
                      </a:r>
                      <a:endParaRPr lang="en-US" sz="1000" b="1" kern="1600" dirty="0">
                        <a:solidFill>
                          <a:srgbClr val="4F2D7F"/>
                        </a:solidFill>
                        <a:effectLst/>
                        <a:latin typeface="Garamond" panose="02020404030301010803" pitchFamily="18" charset="0"/>
                        <a:cs typeface="Arial" panose="020B0604020202020204" pitchFamily="34" charset="0"/>
                      </a:endParaRPr>
                    </a:p>
                  </a:txBody>
                  <a:tcPr marL="61831" marR="61831" marT="0" marB="0">
                    <a:solidFill>
                      <a:schemeClr val="accent5">
                        <a:lumMod val="60000"/>
                        <a:lumOff val="40000"/>
                      </a:schemeClr>
                    </a:solidFill>
                  </a:tcPr>
                </a:tc>
                <a:tc>
                  <a:txBody>
                    <a:bodyPr/>
                    <a:lstStyle/>
                    <a:p>
                      <a:pPr marL="0" marR="0">
                        <a:lnSpc>
                          <a:spcPts val="1200"/>
                        </a:lnSpc>
                        <a:spcBef>
                          <a:spcPts val="600"/>
                        </a:spcBef>
                        <a:spcAft>
                          <a:spcPts val="600"/>
                        </a:spcAft>
                      </a:pPr>
                      <a:r>
                        <a:rPr lang="en-US" sz="1000" b="1" kern="1600" dirty="0">
                          <a:effectLst/>
                          <a:latin typeface="Garamond" panose="02020404030301010803" pitchFamily="18" charset="0"/>
                        </a:rPr>
                        <a:t>1.785% </a:t>
                      </a:r>
                    </a:p>
                    <a:p>
                      <a:pPr marL="0" marR="0">
                        <a:lnSpc>
                          <a:spcPts val="1200"/>
                        </a:lnSpc>
                        <a:spcBef>
                          <a:spcPts val="600"/>
                        </a:spcBef>
                        <a:spcAft>
                          <a:spcPts val="600"/>
                        </a:spcAft>
                      </a:pPr>
                      <a:r>
                        <a:rPr lang="en-US" sz="1000" kern="1600" dirty="0">
                          <a:effectLst/>
                          <a:latin typeface="Garamond" panose="02020404030301010803" pitchFamily="18" charset="0"/>
                        </a:rPr>
                        <a:t>(no provincial portion on owner occupied residential properties) </a:t>
                      </a:r>
                    </a:p>
                  </a:txBody>
                  <a:tcPr marL="61831" marR="61831" marT="0" marB="0">
                    <a:solidFill>
                      <a:srgbClr val="F5EFAD"/>
                    </a:solidFill>
                  </a:tcPr>
                </a:tc>
                <a:tc>
                  <a:txBody>
                    <a:bodyPr/>
                    <a:lstStyle/>
                    <a:p>
                      <a:pPr marL="0" marR="0">
                        <a:lnSpc>
                          <a:spcPts val="1200"/>
                        </a:lnSpc>
                        <a:spcBef>
                          <a:spcPts val="600"/>
                        </a:spcBef>
                        <a:spcAft>
                          <a:spcPts val="600"/>
                        </a:spcAft>
                      </a:pPr>
                      <a:r>
                        <a:rPr lang="en-US" sz="1000" b="1" kern="1600" dirty="0">
                          <a:effectLst/>
                          <a:latin typeface="Garamond" panose="02020404030301010803" pitchFamily="18" charset="0"/>
                        </a:rPr>
                        <a:t>1.649% </a:t>
                      </a:r>
                    </a:p>
                    <a:p>
                      <a:pPr marL="0" marR="0">
                        <a:lnSpc>
                          <a:spcPts val="1200"/>
                        </a:lnSpc>
                        <a:spcBef>
                          <a:spcPts val="600"/>
                        </a:spcBef>
                        <a:spcAft>
                          <a:spcPts val="600"/>
                        </a:spcAft>
                      </a:pPr>
                      <a:r>
                        <a:rPr lang="en-US" sz="1000" kern="1600" dirty="0">
                          <a:effectLst/>
                          <a:latin typeface="Garamond" panose="02020404030301010803" pitchFamily="18" charset="0"/>
                        </a:rPr>
                        <a:t>(no provincial portion on owner occupied residential properties)</a:t>
                      </a:r>
                    </a:p>
                  </a:txBody>
                  <a:tcPr marL="61831" marR="61831" marT="0" marB="0">
                    <a:solidFill>
                      <a:srgbClr val="F5EFAD"/>
                    </a:solidFill>
                  </a:tcPr>
                </a:tc>
                <a:tc>
                  <a:txBody>
                    <a:bodyPr/>
                    <a:lstStyle/>
                    <a:p>
                      <a:pPr marL="0" marR="0">
                        <a:lnSpc>
                          <a:spcPts val="1200"/>
                        </a:lnSpc>
                        <a:spcBef>
                          <a:spcPts val="600"/>
                        </a:spcBef>
                        <a:spcAft>
                          <a:spcPts val="600"/>
                        </a:spcAft>
                      </a:pPr>
                      <a:r>
                        <a:rPr lang="en-US" sz="1000" b="1" kern="1600" dirty="0">
                          <a:effectLst/>
                          <a:latin typeface="Garamond" panose="02020404030301010803" pitchFamily="18" charset="0"/>
                        </a:rPr>
                        <a:t>1.526% </a:t>
                      </a:r>
                    </a:p>
                    <a:p>
                      <a:pPr marL="0" marR="0">
                        <a:lnSpc>
                          <a:spcPts val="1200"/>
                        </a:lnSpc>
                        <a:spcBef>
                          <a:spcPts val="600"/>
                        </a:spcBef>
                        <a:spcAft>
                          <a:spcPts val="600"/>
                        </a:spcAft>
                      </a:pPr>
                      <a:r>
                        <a:rPr lang="en-US" sz="1000" kern="1600" dirty="0">
                          <a:effectLst/>
                          <a:latin typeface="Garamond" panose="02020404030301010803" pitchFamily="18" charset="0"/>
                        </a:rPr>
                        <a:t>(0.17% provincial education portion)</a:t>
                      </a:r>
                      <a:endParaRPr lang="en-US" sz="1000" b="1" kern="1600" dirty="0">
                        <a:solidFill>
                          <a:srgbClr val="4F2D7F"/>
                        </a:solidFill>
                        <a:effectLst/>
                        <a:latin typeface="Garamond" panose="02020404030301010803" pitchFamily="18" charset="0"/>
                        <a:cs typeface="Arial" panose="020B0604020202020204" pitchFamily="34" charset="0"/>
                      </a:endParaRPr>
                    </a:p>
                  </a:txBody>
                  <a:tcPr marL="61831" marR="61831" marT="0" marB="0">
                    <a:solidFill>
                      <a:schemeClr val="accent5">
                        <a:lumMod val="60000"/>
                        <a:lumOff val="40000"/>
                      </a:schemeClr>
                    </a:solidFill>
                  </a:tcPr>
                </a:tc>
                <a:extLst>
                  <a:ext uri="{0D108BD9-81ED-4DB2-BD59-A6C34878D82A}">
                    <a16:rowId xmlns:a16="http://schemas.microsoft.com/office/drawing/2014/main" val="10001"/>
                  </a:ext>
                </a:extLst>
              </a:tr>
              <a:tr h="641268">
                <a:tc>
                  <a:txBody>
                    <a:bodyPr/>
                    <a:lstStyle/>
                    <a:p>
                      <a:pPr marL="0" marR="0">
                        <a:lnSpc>
                          <a:spcPts val="1200"/>
                        </a:lnSpc>
                        <a:spcBef>
                          <a:spcPts val="0"/>
                        </a:spcBef>
                        <a:spcAft>
                          <a:spcPts val="600"/>
                        </a:spcAft>
                      </a:pPr>
                      <a:r>
                        <a:rPr lang="en-US" sz="1000" dirty="0">
                          <a:effectLst/>
                          <a:latin typeface="Garamond" panose="02020404030301010803" pitchFamily="18" charset="0"/>
                        </a:rPr>
                        <a:t>Full Commercial Tax Rate</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tc>
                <a:tc>
                  <a:txBody>
                    <a:bodyPr/>
                    <a:lstStyle/>
                    <a:p>
                      <a:pPr marL="0" marR="0">
                        <a:lnSpc>
                          <a:spcPts val="1200"/>
                        </a:lnSpc>
                        <a:spcBef>
                          <a:spcPts val="0"/>
                        </a:spcBef>
                        <a:spcAft>
                          <a:spcPts val="600"/>
                        </a:spcAft>
                      </a:pPr>
                      <a:r>
                        <a:rPr lang="en-US" sz="1000" b="1" dirty="0">
                          <a:effectLst/>
                          <a:latin typeface="Garamond" panose="02020404030301010803" pitchFamily="18" charset="0"/>
                        </a:rPr>
                        <a:t>5.25%</a:t>
                      </a:r>
                      <a:r>
                        <a:rPr lang="en-US" sz="1000" dirty="0">
                          <a:effectLst/>
                          <a:latin typeface="Garamond" panose="02020404030301010803" pitchFamily="18" charset="0"/>
                        </a:rPr>
                        <a:t> </a:t>
                      </a:r>
                    </a:p>
                    <a:p>
                      <a:pPr marL="0" marR="0">
                        <a:lnSpc>
                          <a:spcPts val="1200"/>
                        </a:lnSpc>
                        <a:spcBef>
                          <a:spcPts val="0"/>
                        </a:spcBef>
                        <a:spcAft>
                          <a:spcPts val="600"/>
                        </a:spcAft>
                      </a:pPr>
                      <a:r>
                        <a:rPr lang="en-US" sz="1000" dirty="0">
                          <a:effectLst/>
                          <a:latin typeface="Garamond" panose="02020404030301010803" pitchFamily="18" charset="0"/>
                        </a:rPr>
                        <a:t>4.85% Municipal</a:t>
                      </a:r>
                    </a:p>
                    <a:p>
                      <a:pPr marL="0" marR="0">
                        <a:lnSpc>
                          <a:spcPts val="1200"/>
                        </a:lnSpc>
                        <a:spcBef>
                          <a:spcPts val="0"/>
                        </a:spcBef>
                        <a:spcAft>
                          <a:spcPts val="600"/>
                        </a:spcAft>
                      </a:pPr>
                      <a:r>
                        <a:rPr lang="en-US" sz="1000" dirty="0">
                          <a:effectLst/>
                          <a:latin typeface="Garamond" panose="02020404030301010803" pitchFamily="18" charset="0"/>
                        </a:rPr>
                        <a:t>0.4%   Provincial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solidFill>
                      <a:schemeClr val="bg2">
                        <a:lumMod val="20000"/>
                        <a:lumOff val="80000"/>
                      </a:schemeClr>
                    </a:solidFill>
                  </a:tcPr>
                </a:tc>
                <a:tc>
                  <a:txBody>
                    <a:bodyPr/>
                    <a:lstStyle/>
                    <a:p>
                      <a:pPr marL="0" marR="0">
                        <a:lnSpc>
                          <a:spcPts val="1200"/>
                        </a:lnSpc>
                        <a:spcBef>
                          <a:spcPts val="0"/>
                        </a:spcBef>
                        <a:spcAft>
                          <a:spcPts val="600"/>
                        </a:spcAft>
                      </a:pPr>
                      <a:r>
                        <a:rPr lang="en-US" sz="1000" b="1" dirty="0">
                          <a:effectLst/>
                          <a:latin typeface="Garamond" panose="02020404030301010803" pitchFamily="18" charset="0"/>
                        </a:rPr>
                        <a:t>3.26%</a:t>
                      </a:r>
                      <a:r>
                        <a:rPr lang="en-US" sz="1000" dirty="0">
                          <a:effectLst/>
                          <a:latin typeface="Garamond" panose="02020404030301010803" pitchFamily="18" charset="0"/>
                        </a:rPr>
                        <a:t> </a:t>
                      </a:r>
                    </a:p>
                    <a:p>
                      <a:pPr marL="0" marR="0">
                        <a:lnSpc>
                          <a:spcPts val="1200"/>
                        </a:lnSpc>
                        <a:spcBef>
                          <a:spcPts val="0"/>
                        </a:spcBef>
                        <a:spcAft>
                          <a:spcPts val="600"/>
                        </a:spcAft>
                      </a:pPr>
                      <a:r>
                        <a:rPr lang="en-US" sz="1000" dirty="0">
                          <a:effectLst/>
                          <a:latin typeface="Garamond" panose="02020404030301010803" pitchFamily="18" charset="0"/>
                        </a:rPr>
                        <a:t>2.86% Municipal, </a:t>
                      </a:r>
                    </a:p>
                    <a:p>
                      <a:pPr marL="0" marR="0">
                        <a:lnSpc>
                          <a:spcPts val="1200"/>
                        </a:lnSpc>
                        <a:spcBef>
                          <a:spcPts val="0"/>
                        </a:spcBef>
                        <a:spcAft>
                          <a:spcPts val="600"/>
                        </a:spcAft>
                      </a:pPr>
                      <a:r>
                        <a:rPr lang="en-US" sz="1000" dirty="0">
                          <a:effectLst/>
                          <a:latin typeface="Garamond" panose="02020404030301010803" pitchFamily="18" charset="0"/>
                        </a:rPr>
                        <a:t>0.4%   Provincial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b="1" dirty="0">
                          <a:effectLst/>
                          <a:latin typeface="Garamond" panose="02020404030301010803" pitchFamily="18" charset="0"/>
                        </a:rPr>
                        <a:t>4.86%</a:t>
                      </a:r>
                      <a:r>
                        <a:rPr lang="en-US" sz="1000" dirty="0">
                          <a:effectLst/>
                          <a:latin typeface="Garamond" panose="02020404030301010803" pitchFamily="18" charset="0"/>
                        </a:rPr>
                        <a:t> </a:t>
                      </a:r>
                    </a:p>
                    <a:p>
                      <a:pPr marL="0" marR="0">
                        <a:lnSpc>
                          <a:spcPts val="1200"/>
                        </a:lnSpc>
                        <a:spcBef>
                          <a:spcPts val="0"/>
                        </a:spcBef>
                        <a:spcAft>
                          <a:spcPts val="600"/>
                        </a:spcAft>
                      </a:pPr>
                      <a:r>
                        <a:rPr lang="en-US" sz="1000" dirty="0">
                          <a:effectLst/>
                          <a:latin typeface="Garamond" panose="02020404030301010803" pitchFamily="18" charset="0"/>
                        </a:rPr>
                        <a:t>2.68%  Municipal</a:t>
                      </a:r>
                    </a:p>
                    <a:p>
                      <a:pPr marL="0" marR="0">
                        <a:lnSpc>
                          <a:spcPts val="1200"/>
                        </a:lnSpc>
                        <a:spcBef>
                          <a:spcPts val="0"/>
                        </a:spcBef>
                        <a:spcAft>
                          <a:spcPts val="600"/>
                        </a:spcAft>
                      </a:pPr>
                      <a:r>
                        <a:rPr lang="en-US" sz="1000" dirty="0">
                          <a:effectLst/>
                          <a:latin typeface="Garamond" panose="02020404030301010803" pitchFamily="18" charset="0"/>
                        </a:rPr>
                        <a:t> 2.18% Provincial</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solidFill>
                      <a:srgbClr val="F5EFAD"/>
                    </a:solidFill>
                  </a:tcPr>
                </a:tc>
                <a:tc>
                  <a:txBody>
                    <a:bodyPr/>
                    <a:lstStyle/>
                    <a:p>
                      <a:pPr marL="0" marR="0">
                        <a:lnSpc>
                          <a:spcPts val="1200"/>
                        </a:lnSpc>
                        <a:spcBef>
                          <a:spcPts val="0"/>
                        </a:spcBef>
                        <a:spcAft>
                          <a:spcPts val="600"/>
                        </a:spcAft>
                      </a:pPr>
                      <a:r>
                        <a:rPr lang="en-US" sz="1000" b="1" dirty="0">
                          <a:effectLst/>
                          <a:latin typeface="Garamond" panose="02020404030301010803" pitchFamily="18" charset="0"/>
                        </a:rPr>
                        <a:t>4.66%</a:t>
                      </a:r>
                    </a:p>
                    <a:p>
                      <a:pPr marL="0" marR="0">
                        <a:lnSpc>
                          <a:spcPts val="1200"/>
                        </a:lnSpc>
                        <a:spcBef>
                          <a:spcPts val="0"/>
                        </a:spcBef>
                        <a:spcAft>
                          <a:spcPts val="600"/>
                        </a:spcAft>
                      </a:pPr>
                      <a:r>
                        <a:rPr lang="en-US" sz="1000" dirty="0">
                          <a:effectLst/>
                          <a:latin typeface="Garamond" panose="02020404030301010803" pitchFamily="18" charset="0"/>
                        </a:rPr>
                        <a:t> 2.47% Municipal </a:t>
                      </a:r>
                    </a:p>
                    <a:p>
                      <a:pPr marL="0" marR="0">
                        <a:lnSpc>
                          <a:spcPts val="1200"/>
                        </a:lnSpc>
                        <a:spcBef>
                          <a:spcPts val="0"/>
                        </a:spcBef>
                        <a:spcAft>
                          <a:spcPts val="600"/>
                        </a:spcAft>
                      </a:pPr>
                      <a:r>
                        <a:rPr lang="en-US" sz="1000" dirty="0">
                          <a:effectLst/>
                          <a:latin typeface="Garamond" panose="02020404030301010803" pitchFamily="18" charset="0"/>
                        </a:rPr>
                        <a:t>2.18%  Provincial</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solidFill>
                      <a:srgbClr val="F5EFAD"/>
                    </a:solidFill>
                  </a:tcPr>
                </a:tc>
                <a:tc>
                  <a:txBody>
                    <a:bodyPr/>
                    <a:lstStyle/>
                    <a:p>
                      <a:pPr marL="0" marR="0">
                        <a:lnSpc>
                          <a:spcPts val="1200"/>
                        </a:lnSpc>
                        <a:spcBef>
                          <a:spcPts val="0"/>
                        </a:spcBef>
                        <a:spcAft>
                          <a:spcPts val="600"/>
                        </a:spcAft>
                      </a:pPr>
                      <a:r>
                        <a:rPr lang="en-US" sz="1000" b="1" dirty="0">
                          <a:effectLst/>
                          <a:latin typeface="Garamond" panose="02020404030301010803" pitchFamily="18" charset="0"/>
                        </a:rPr>
                        <a:t>3.55% </a:t>
                      </a:r>
                    </a:p>
                    <a:p>
                      <a:pPr marL="0" marR="0">
                        <a:lnSpc>
                          <a:spcPts val="1200"/>
                        </a:lnSpc>
                        <a:spcBef>
                          <a:spcPts val="0"/>
                        </a:spcBef>
                        <a:spcAft>
                          <a:spcPts val="600"/>
                        </a:spcAft>
                      </a:pPr>
                      <a:r>
                        <a:rPr lang="en-US" sz="1000" dirty="0">
                          <a:effectLst/>
                          <a:latin typeface="Garamond" panose="02020404030301010803" pitchFamily="18" charset="0"/>
                        </a:rPr>
                        <a:t>3.38%  Municipal</a:t>
                      </a:r>
                    </a:p>
                    <a:p>
                      <a:pPr marL="0" marR="0">
                        <a:lnSpc>
                          <a:spcPts val="1200"/>
                        </a:lnSpc>
                        <a:spcBef>
                          <a:spcPts val="0"/>
                        </a:spcBef>
                        <a:spcAft>
                          <a:spcPts val="600"/>
                        </a:spcAft>
                      </a:pPr>
                      <a:r>
                        <a:rPr lang="en-US" sz="1000" dirty="0">
                          <a:effectLst/>
                          <a:latin typeface="Garamond" panose="02020404030301010803" pitchFamily="18" charset="0"/>
                        </a:rPr>
                        <a:t> 0.17% Provincial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solidFill>
                      <a:schemeClr val="accent5">
                        <a:lumMod val="60000"/>
                        <a:lumOff val="40000"/>
                      </a:schemeClr>
                    </a:solidFill>
                  </a:tcPr>
                </a:tc>
                <a:extLst>
                  <a:ext uri="{0D108BD9-81ED-4DB2-BD59-A6C34878D82A}">
                    <a16:rowId xmlns:a16="http://schemas.microsoft.com/office/drawing/2014/main" val="10002"/>
                  </a:ext>
                </a:extLst>
              </a:tr>
              <a:tr h="451197">
                <a:tc>
                  <a:txBody>
                    <a:bodyPr/>
                    <a:lstStyle/>
                    <a:p>
                      <a:pPr marL="0" marR="0">
                        <a:lnSpc>
                          <a:spcPts val="1200"/>
                        </a:lnSpc>
                        <a:spcBef>
                          <a:spcPts val="0"/>
                        </a:spcBef>
                        <a:spcAft>
                          <a:spcPts val="600"/>
                        </a:spcAft>
                      </a:pPr>
                      <a:r>
                        <a:rPr lang="en-US" sz="1000" dirty="0">
                          <a:effectLst/>
                          <a:latin typeface="Garamond" panose="02020404030301010803" pitchFamily="18" charset="0"/>
                        </a:rPr>
                        <a:t>Commercial to Residential Ratio</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2.5:1</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solidFill>
                      <a:schemeClr val="bg2">
                        <a:lumMod val="20000"/>
                        <a:lumOff val="8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2.8:1</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2.7:1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solidFill>
                      <a:srgbClr val="FA573C"/>
                    </a:solidFill>
                  </a:tcPr>
                </a:tc>
                <a:tc>
                  <a:txBody>
                    <a:bodyPr/>
                    <a:lstStyle/>
                    <a:p>
                      <a:pPr marL="0" marR="0">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2.8:1 </a:t>
                      </a:r>
                    </a:p>
                  </a:txBody>
                  <a:tcPr marL="61831" marR="61831" marT="0" marB="0" anchor="ctr">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2.3:1</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1831" marR="61831" marT="0" marB="0" anchor="ctr">
                    <a:solidFill>
                      <a:srgbClr val="F5EFAD"/>
                    </a:solidFill>
                  </a:tcPr>
                </a:tc>
                <a:extLst>
                  <a:ext uri="{0D108BD9-81ED-4DB2-BD59-A6C34878D82A}">
                    <a16:rowId xmlns:a16="http://schemas.microsoft.com/office/drawing/2014/main" val="10003"/>
                  </a:ext>
                </a:extLst>
              </a:tr>
            </a:tbl>
          </a:graphicData>
        </a:graphic>
      </p:graphicFrame>
      <p:grpSp>
        <p:nvGrpSpPr>
          <p:cNvPr id="11" name="Group 10"/>
          <p:cNvGrpSpPr/>
          <p:nvPr/>
        </p:nvGrpSpPr>
        <p:grpSpPr>
          <a:xfrm>
            <a:off x="485998" y="4501891"/>
            <a:ext cx="1434544" cy="358153"/>
            <a:chOff x="485998" y="4501891"/>
            <a:chExt cx="1434544" cy="358153"/>
          </a:xfrm>
        </p:grpSpPr>
        <p:grpSp>
          <p:nvGrpSpPr>
            <p:cNvPr id="8" name="Group 7"/>
            <p:cNvGrpSpPr/>
            <p:nvPr/>
          </p:nvGrpSpPr>
          <p:grpSpPr>
            <a:xfrm>
              <a:off x="485998" y="4602193"/>
              <a:ext cx="1328058" cy="257851"/>
              <a:chOff x="471996" y="4547468"/>
              <a:chExt cx="1328058" cy="257851"/>
            </a:xfrm>
          </p:grpSpPr>
          <p:sp>
            <p:nvSpPr>
              <p:cNvPr id="3" name="Rectangle 2"/>
              <p:cNvSpPr/>
              <p:nvPr/>
            </p:nvSpPr>
            <p:spPr>
              <a:xfrm>
                <a:off x="914682" y="4725490"/>
                <a:ext cx="442686" cy="79829"/>
              </a:xfrm>
              <a:prstGeom prst="rect">
                <a:avLst/>
              </a:prstGeom>
              <a:solidFill>
                <a:srgbClr val="F5EF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1357368" y="4725490"/>
                <a:ext cx="442686" cy="79829"/>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71996" y="4725490"/>
                <a:ext cx="442686" cy="79829"/>
              </a:xfrm>
              <a:prstGeom prst="rect">
                <a:avLst/>
              </a:prstGeom>
              <a:solidFill>
                <a:srgbClr val="FA57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p:cNvSpPr txBox="1"/>
              <p:nvPr/>
            </p:nvSpPr>
            <p:spPr>
              <a:xfrm>
                <a:off x="505643" y="4554888"/>
                <a:ext cx="409039" cy="215444"/>
              </a:xfrm>
              <a:prstGeom prst="rect">
                <a:avLst/>
              </a:prstGeom>
              <a:noFill/>
            </p:spPr>
            <p:txBody>
              <a:bodyPr wrap="square" rtlCol="0">
                <a:spAutoFit/>
              </a:bodyPr>
              <a:lstStyle/>
              <a:p>
                <a:r>
                  <a:rPr lang="en-US" sz="800" i="1" dirty="0">
                    <a:latin typeface="Garamond" panose="02020404030301010803" pitchFamily="18" charset="0"/>
                  </a:rPr>
                  <a:t>High</a:t>
                </a:r>
              </a:p>
            </p:txBody>
          </p:sp>
          <p:sp>
            <p:nvSpPr>
              <p:cNvPr id="12" name="TextBox 11"/>
              <p:cNvSpPr txBox="1"/>
              <p:nvPr/>
            </p:nvSpPr>
            <p:spPr>
              <a:xfrm>
                <a:off x="874604" y="4547468"/>
                <a:ext cx="522843" cy="215444"/>
              </a:xfrm>
              <a:prstGeom prst="rect">
                <a:avLst/>
              </a:prstGeom>
              <a:noFill/>
            </p:spPr>
            <p:txBody>
              <a:bodyPr wrap="square" rtlCol="0">
                <a:spAutoFit/>
              </a:bodyPr>
              <a:lstStyle/>
              <a:p>
                <a:r>
                  <a:rPr lang="en-US" sz="800" i="1" dirty="0">
                    <a:latin typeface="Garamond" panose="02020404030301010803" pitchFamily="18" charset="0"/>
                  </a:rPr>
                  <a:t>Medium</a:t>
                </a:r>
              </a:p>
            </p:txBody>
          </p:sp>
          <p:sp>
            <p:nvSpPr>
              <p:cNvPr id="13" name="TextBox 12"/>
              <p:cNvSpPr txBox="1"/>
              <p:nvPr/>
            </p:nvSpPr>
            <p:spPr>
              <a:xfrm>
                <a:off x="1391015" y="4554888"/>
                <a:ext cx="409039" cy="215444"/>
              </a:xfrm>
              <a:prstGeom prst="rect">
                <a:avLst/>
              </a:prstGeom>
              <a:noFill/>
            </p:spPr>
            <p:txBody>
              <a:bodyPr wrap="square" rtlCol="0">
                <a:spAutoFit/>
              </a:bodyPr>
              <a:lstStyle/>
              <a:p>
                <a:r>
                  <a:rPr lang="en-US" sz="800" i="1" dirty="0">
                    <a:latin typeface="Garamond" panose="02020404030301010803" pitchFamily="18" charset="0"/>
                  </a:rPr>
                  <a:t>Low</a:t>
                </a:r>
              </a:p>
            </p:txBody>
          </p:sp>
        </p:grpSp>
        <p:sp>
          <p:nvSpPr>
            <p:cNvPr id="15" name="TextBox 14"/>
            <p:cNvSpPr txBox="1"/>
            <p:nvPr/>
          </p:nvSpPr>
          <p:spPr>
            <a:xfrm>
              <a:off x="519645" y="4501891"/>
              <a:ext cx="1400897" cy="215444"/>
            </a:xfrm>
            <a:prstGeom prst="rect">
              <a:avLst/>
            </a:prstGeom>
            <a:noFill/>
          </p:spPr>
          <p:txBody>
            <a:bodyPr wrap="square" rtlCol="0">
              <a:spAutoFit/>
            </a:bodyPr>
            <a:lstStyle/>
            <a:p>
              <a:r>
                <a:rPr lang="en-US" sz="800" b="1" dirty="0">
                  <a:latin typeface="Garamond" panose="02020404030301010803" pitchFamily="18" charset="0"/>
                </a:rPr>
                <a:t>Scale in relation to CBRM</a:t>
              </a:r>
            </a:p>
          </p:txBody>
        </p:sp>
      </p:grpSp>
      <p:sp>
        <p:nvSpPr>
          <p:cNvPr id="16" name="Rounded Rectangle 15"/>
          <p:cNvSpPr/>
          <p:nvPr/>
        </p:nvSpPr>
        <p:spPr>
          <a:xfrm>
            <a:off x="6383338" y="899420"/>
            <a:ext cx="1527401"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17" name="TextBox 16"/>
          <p:cNvSpPr txBox="1"/>
          <p:nvPr/>
        </p:nvSpPr>
        <p:spPr>
          <a:xfrm>
            <a:off x="6383338" y="1291845"/>
            <a:ext cx="2594407" cy="2315528"/>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marL="171450" indent="-171450">
              <a:spcAft>
                <a:spcPts val="600"/>
              </a:spcAft>
              <a:buFont typeface="Arial" panose="020B0604020202020204" pitchFamily="34" charset="0"/>
              <a:buChar char="•"/>
            </a:pPr>
            <a:r>
              <a:rPr lang="en-US" dirty="0"/>
              <a:t>Although the commercial to residential ratio for HRM, Saint John and Moncton is relatively high, these ratios are in line with the national average i.e. 2.8</a:t>
            </a:r>
          </a:p>
          <a:p>
            <a:pPr marL="171450" indent="-171450">
              <a:spcAft>
                <a:spcPts val="600"/>
              </a:spcAft>
              <a:buFont typeface="Arial" panose="020B0604020202020204" pitchFamily="34" charset="0"/>
              <a:buChar char="•"/>
            </a:pPr>
            <a:r>
              <a:rPr lang="en-US" dirty="0"/>
              <a:t>Although commercial to residential ratio is widely used a metric to determine the competitiveness of commercial rates, it is only a limited measure to determine the rates in the municipality </a:t>
            </a:r>
          </a:p>
          <a:p>
            <a:pPr marL="171450" indent="-171450">
              <a:spcAft>
                <a:spcPts val="600"/>
              </a:spcAft>
              <a:buFont typeface="Arial" panose="020B0604020202020204" pitchFamily="34" charset="0"/>
              <a:buChar char="•"/>
            </a:pPr>
            <a:r>
              <a:rPr lang="en-US" dirty="0"/>
              <a:t>In New Brunswick, the provincial portion of property taxation is more focused on the non residential sector.</a:t>
            </a:r>
          </a:p>
        </p:txBody>
      </p:sp>
      <p:grpSp>
        <p:nvGrpSpPr>
          <p:cNvPr id="19" name="Group 18"/>
          <p:cNvGrpSpPr/>
          <p:nvPr/>
        </p:nvGrpSpPr>
        <p:grpSpPr>
          <a:xfrm>
            <a:off x="4781112" y="115726"/>
            <a:ext cx="4090710" cy="147880"/>
            <a:chOff x="2735757" y="114918"/>
            <a:chExt cx="4090710" cy="147880"/>
          </a:xfrm>
        </p:grpSpPr>
        <p:sp>
          <p:nvSpPr>
            <p:cNvPr id="20" name="Chevron 19"/>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1" name="Chevron 20"/>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4" name="Chevron 23"/>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5" name="Chevron 24"/>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6" name="Chevron 25"/>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7" name="Chevron 26"/>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3797835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13</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Municipal Taxes and Rate Structure</a:t>
            </a:r>
            <a:br>
              <a:rPr lang="en-US" sz="2400" dirty="0">
                <a:latin typeface="Garamond" panose="02020404030301010803" pitchFamily="18" charset="0"/>
              </a:rPr>
            </a:br>
            <a:r>
              <a:rPr lang="en-US" sz="1400" dirty="0">
                <a:solidFill>
                  <a:schemeClr val="tx1"/>
                </a:solidFill>
                <a:latin typeface="Garamond" panose="02020404030301010803" pitchFamily="18" charset="0"/>
              </a:rPr>
              <a:t>Property Tax Rate Revenues</a:t>
            </a:r>
            <a:endParaRPr lang="en-US" sz="1800" dirty="0">
              <a:solidFill>
                <a:schemeClr val="tx1"/>
              </a:solidFill>
              <a:latin typeface="Garamond" panose="02020404030301010803" pitchFamily="18" charset="0"/>
            </a:endParaRPr>
          </a:p>
        </p:txBody>
      </p:sp>
      <p:sp>
        <p:nvSpPr>
          <p:cNvPr id="7" name="Rectangle 1"/>
          <p:cNvSpPr>
            <a:spLocks noChangeArrowheads="1"/>
          </p:cNvSpPr>
          <p:nvPr/>
        </p:nvSpPr>
        <p:spPr bwMode="auto">
          <a:xfrm>
            <a:off x="3365500" y="-26700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
          <p:cNvSpPr>
            <a:spLocks noChangeArrowheads="1"/>
          </p:cNvSpPr>
          <p:nvPr/>
        </p:nvSpPr>
        <p:spPr bwMode="auto">
          <a:xfrm>
            <a:off x="3365500" y="-26700163"/>
            <a:ext cx="3017838" cy="4763"/>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3" name="Rectangle 3"/>
          <p:cNvSpPr>
            <a:spLocks noChangeArrowheads="1"/>
          </p:cNvSpPr>
          <p:nvPr/>
        </p:nvSpPr>
        <p:spPr bwMode="auto">
          <a:xfrm>
            <a:off x="3365500" y="-26695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800" b="0" i="0" u="none" strike="noStrike" cap="none" normalizeH="0" baseline="3000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a:t>
            </a:r>
            <a:r>
              <a:rPr kumimoji="0" lang="en-CA" altLang="en-US" sz="800" b="0" i="0" u="none" strike="noStrike" cap="none" normalizeH="0" baseline="30000" dirty="0" bmk="">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1]</a:t>
            </a:r>
            <a:r>
              <a:rPr kumimoji="0" lang="en-CA" altLang="en-US" sz="12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 </a:t>
            </a:r>
            <a:r>
              <a:rPr kumimoji="0" lang="en-CA" altLang="en-US" sz="8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Municipal Government Act, Chapter 18 of the Acts of 1998, Current as of 2018</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374573611"/>
              </p:ext>
            </p:extLst>
          </p:nvPr>
        </p:nvGraphicFramePr>
        <p:xfrm>
          <a:off x="469372" y="1010518"/>
          <a:ext cx="5416041" cy="3079022"/>
        </p:xfrm>
        <a:graphic>
          <a:graphicData uri="http://schemas.openxmlformats.org/drawingml/2006/table">
            <a:tbl>
              <a:tblPr firstRow="1" firstCol="1" bandRow="1">
                <a:tableStyleId>{5C22544A-7EE6-4342-B048-85BDC9FD1C3A}</a:tableStyleId>
              </a:tblPr>
              <a:tblGrid>
                <a:gridCol w="1123566">
                  <a:extLst>
                    <a:ext uri="{9D8B030D-6E8A-4147-A177-3AD203B41FA5}">
                      <a16:colId xmlns:a16="http://schemas.microsoft.com/office/drawing/2014/main" val="20000"/>
                    </a:ext>
                  </a:extLst>
                </a:gridCol>
                <a:gridCol w="845828">
                  <a:extLst>
                    <a:ext uri="{9D8B030D-6E8A-4147-A177-3AD203B41FA5}">
                      <a16:colId xmlns:a16="http://schemas.microsoft.com/office/drawing/2014/main" val="20001"/>
                    </a:ext>
                  </a:extLst>
                </a:gridCol>
                <a:gridCol w="864842">
                  <a:extLst>
                    <a:ext uri="{9D8B030D-6E8A-4147-A177-3AD203B41FA5}">
                      <a16:colId xmlns:a16="http://schemas.microsoft.com/office/drawing/2014/main" val="20002"/>
                    </a:ext>
                  </a:extLst>
                </a:gridCol>
                <a:gridCol w="858482">
                  <a:extLst>
                    <a:ext uri="{9D8B030D-6E8A-4147-A177-3AD203B41FA5}">
                      <a16:colId xmlns:a16="http://schemas.microsoft.com/office/drawing/2014/main" val="20003"/>
                    </a:ext>
                  </a:extLst>
                </a:gridCol>
                <a:gridCol w="852122">
                  <a:extLst>
                    <a:ext uri="{9D8B030D-6E8A-4147-A177-3AD203B41FA5}">
                      <a16:colId xmlns:a16="http://schemas.microsoft.com/office/drawing/2014/main" val="20004"/>
                    </a:ext>
                  </a:extLst>
                </a:gridCol>
                <a:gridCol w="871201">
                  <a:extLst>
                    <a:ext uri="{9D8B030D-6E8A-4147-A177-3AD203B41FA5}">
                      <a16:colId xmlns:a16="http://schemas.microsoft.com/office/drawing/2014/main" val="20005"/>
                    </a:ext>
                  </a:extLst>
                </a:gridCol>
              </a:tblGrid>
              <a:tr h="520185">
                <a:tc>
                  <a:txBody>
                    <a:bodyPr/>
                    <a:lstStyle/>
                    <a:p>
                      <a:pPr marL="0" marR="0">
                        <a:lnSpc>
                          <a:spcPts val="1200"/>
                        </a:lnSpc>
                        <a:spcBef>
                          <a:spcPts val="0"/>
                        </a:spcBef>
                        <a:spcAft>
                          <a:spcPts val="600"/>
                        </a:spcAft>
                      </a:pPr>
                      <a:r>
                        <a:rPr lang="en-US" sz="1000" dirty="0">
                          <a:effectLst/>
                          <a:latin typeface="Garamond" panose="02020404030301010803" pitchFamily="18" charset="0"/>
                        </a:rPr>
                        <a:t>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CBRM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HRM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Saint John</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Moncton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Sarnia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0"/>
                  </a:ext>
                </a:extLst>
              </a:tr>
              <a:tr h="632908">
                <a:tc>
                  <a:txBody>
                    <a:bodyPr/>
                    <a:lstStyle/>
                    <a:p>
                      <a:pPr marL="0" marR="0">
                        <a:lnSpc>
                          <a:spcPts val="1200"/>
                        </a:lnSpc>
                        <a:spcBef>
                          <a:spcPts val="0"/>
                        </a:spcBef>
                        <a:spcAft>
                          <a:spcPts val="600"/>
                        </a:spcAft>
                      </a:pPr>
                      <a:r>
                        <a:rPr lang="en-US" sz="1000" dirty="0">
                          <a:effectLst/>
                          <a:latin typeface="Garamond" panose="02020404030301010803" pitchFamily="18" charset="0"/>
                        </a:rPr>
                        <a:t>Total Operating Budget Expenditure 2017/18</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$147.79M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20000"/>
                        <a:lumOff val="8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$853.4M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$152.6M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FFF99"/>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$165M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FFF99"/>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$181.9M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FFF99"/>
                    </a:solidFill>
                  </a:tcPr>
                </a:tc>
                <a:extLst>
                  <a:ext uri="{0D108BD9-81ED-4DB2-BD59-A6C34878D82A}">
                    <a16:rowId xmlns:a16="http://schemas.microsoft.com/office/drawing/2014/main" val="10001"/>
                  </a:ext>
                </a:extLst>
              </a:tr>
              <a:tr h="429911">
                <a:tc>
                  <a:txBody>
                    <a:bodyPr/>
                    <a:lstStyle/>
                    <a:p>
                      <a:pPr marL="0" marR="0">
                        <a:lnSpc>
                          <a:spcPts val="1200"/>
                        </a:lnSpc>
                        <a:spcBef>
                          <a:spcPts val="0"/>
                        </a:spcBef>
                        <a:spcAft>
                          <a:spcPts val="600"/>
                        </a:spcAft>
                      </a:pPr>
                      <a:r>
                        <a:rPr lang="en-US" sz="1000" dirty="0">
                          <a:effectLst/>
                          <a:latin typeface="Garamond" panose="02020404030301010803" pitchFamily="18" charset="0"/>
                        </a:rPr>
                        <a:t>Property Tax Revenues 2017/18</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$89.5M </a:t>
                      </a:r>
                    </a:p>
                  </a:txBody>
                  <a:tcPr marL="68580" marR="68580" marT="0" marB="0" anchor="ctr">
                    <a:solidFill>
                      <a:schemeClr val="bg2">
                        <a:lumMod val="20000"/>
                        <a:lumOff val="8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$485.1M </a:t>
                      </a:r>
                    </a:p>
                  </a:txBody>
                  <a:tcPr marL="68580" marR="68580" marT="0" marB="0" anchor="ctr">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$121.3M </a:t>
                      </a:r>
                    </a:p>
                  </a:txBody>
                  <a:tcPr marL="68580" marR="68580" marT="0" marB="0" anchor="ctr">
                    <a:solidFill>
                      <a:srgbClr val="FFFF99"/>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$128.6M </a:t>
                      </a:r>
                    </a:p>
                  </a:txBody>
                  <a:tcPr marL="68580" marR="68580" marT="0" marB="0" anchor="ctr">
                    <a:solidFill>
                      <a:srgbClr val="FFFF99"/>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$73.3M</a:t>
                      </a:r>
                    </a:p>
                  </a:txBody>
                  <a:tcPr marL="68580" marR="68580" marT="0" marB="0" anchor="ctr">
                    <a:solidFill>
                      <a:srgbClr val="C3E784"/>
                    </a:solidFill>
                  </a:tcPr>
                </a:tc>
                <a:extLst>
                  <a:ext uri="{0D108BD9-81ED-4DB2-BD59-A6C34878D82A}">
                    <a16:rowId xmlns:a16="http://schemas.microsoft.com/office/drawing/2014/main" val="10002"/>
                  </a:ext>
                </a:extLst>
              </a:tr>
              <a:tr h="392836">
                <a:tc>
                  <a:txBody>
                    <a:bodyPr/>
                    <a:lstStyle/>
                    <a:p>
                      <a:pPr marL="0" marR="0">
                        <a:lnSpc>
                          <a:spcPts val="1200"/>
                        </a:lnSpc>
                        <a:spcBef>
                          <a:spcPts val="0"/>
                        </a:spcBef>
                        <a:spcAft>
                          <a:spcPts val="600"/>
                        </a:spcAft>
                      </a:pPr>
                      <a:r>
                        <a:rPr lang="en-US" sz="1000" dirty="0">
                          <a:effectLst/>
                          <a:latin typeface="Garamond" panose="02020404030301010803" pitchFamily="18" charset="0"/>
                          <a:ea typeface="Times New Roman" panose="02020603050405020304" pitchFamily="18" charset="0"/>
                          <a:cs typeface="Arial" panose="020B0604020202020204" pitchFamily="34" charset="0"/>
                        </a:rPr>
                        <a:t>Proportion</a:t>
                      </a:r>
                      <a:r>
                        <a:rPr lang="en-US" sz="1000" baseline="0" dirty="0">
                          <a:effectLst/>
                          <a:latin typeface="Garamond" panose="02020404030301010803" pitchFamily="18" charset="0"/>
                          <a:ea typeface="Times New Roman" panose="02020603050405020304" pitchFamily="18" charset="0"/>
                          <a:cs typeface="Arial" panose="020B0604020202020204" pitchFamily="34" charset="0"/>
                        </a:rPr>
                        <a:t> of total expenditures</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200" i="0" dirty="0">
                          <a:effectLst/>
                          <a:latin typeface="Garamond" panose="02020404030301010803" pitchFamily="18" charset="0"/>
                          <a:ea typeface="Times New Roman" panose="02020603050405020304" pitchFamily="18" charset="0"/>
                          <a:cs typeface="Arial" panose="020B0604020202020204" pitchFamily="34" charset="0"/>
                        </a:rPr>
                        <a:t>60%</a:t>
                      </a:r>
                    </a:p>
                  </a:txBody>
                  <a:tcPr marL="68580" marR="68580" marT="0" marB="0" anchor="ctr">
                    <a:solidFill>
                      <a:schemeClr val="bg2">
                        <a:lumMod val="20000"/>
                        <a:lumOff val="80000"/>
                      </a:schemeClr>
                    </a:solidFill>
                  </a:tcPr>
                </a:tc>
                <a:tc>
                  <a:txBody>
                    <a:bodyPr/>
                    <a:lstStyle/>
                    <a:p>
                      <a:pPr marL="0" marR="0">
                        <a:lnSpc>
                          <a:spcPts val="1200"/>
                        </a:lnSpc>
                        <a:spcBef>
                          <a:spcPts val="0"/>
                        </a:spcBef>
                        <a:spcAft>
                          <a:spcPts val="600"/>
                        </a:spcAft>
                      </a:pPr>
                      <a:r>
                        <a:rPr lang="en-US" sz="1200" i="0" dirty="0">
                          <a:effectLst/>
                          <a:latin typeface="Garamond" panose="02020404030301010803" pitchFamily="18" charset="0"/>
                          <a:ea typeface="Times New Roman" panose="02020603050405020304" pitchFamily="18" charset="0"/>
                          <a:cs typeface="Arial" panose="020B0604020202020204" pitchFamily="34" charset="0"/>
                        </a:rPr>
                        <a:t>57%</a:t>
                      </a:r>
                    </a:p>
                  </a:txBody>
                  <a:tcPr marL="68580" marR="68580" marT="0" marB="0" anchor="ctr">
                    <a:solidFill>
                      <a:srgbClr val="F5EFAD"/>
                    </a:solidFill>
                  </a:tcPr>
                </a:tc>
                <a:tc>
                  <a:txBody>
                    <a:bodyPr/>
                    <a:lstStyle/>
                    <a:p>
                      <a:pPr marL="0" marR="0">
                        <a:lnSpc>
                          <a:spcPts val="1200"/>
                        </a:lnSpc>
                        <a:spcBef>
                          <a:spcPts val="0"/>
                        </a:spcBef>
                        <a:spcAft>
                          <a:spcPts val="600"/>
                        </a:spcAft>
                      </a:pPr>
                      <a:r>
                        <a:rPr lang="en-US" sz="1200" i="0" dirty="0">
                          <a:effectLst/>
                          <a:latin typeface="Garamond" panose="02020404030301010803" pitchFamily="18" charset="0"/>
                          <a:ea typeface="Times New Roman" panose="02020603050405020304" pitchFamily="18" charset="0"/>
                          <a:cs typeface="Arial" panose="020B0604020202020204" pitchFamily="34" charset="0"/>
                        </a:rPr>
                        <a:t>79%</a:t>
                      </a:r>
                    </a:p>
                  </a:txBody>
                  <a:tcPr marL="68580" marR="68580" marT="0" marB="0" anchor="ctr">
                    <a:solidFill>
                      <a:srgbClr val="FA573C"/>
                    </a:solidFill>
                  </a:tcPr>
                </a:tc>
                <a:tc>
                  <a:txBody>
                    <a:bodyPr/>
                    <a:lstStyle/>
                    <a:p>
                      <a:pPr marL="0" marR="0">
                        <a:lnSpc>
                          <a:spcPts val="1200"/>
                        </a:lnSpc>
                        <a:spcBef>
                          <a:spcPts val="0"/>
                        </a:spcBef>
                        <a:spcAft>
                          <a:spcPts val="600"/>
                        </a:spcAft>
                      </a:pPr>
                      <a:r>
                        <a:rPr lang="en-US" sz="1200" i="0" dirty="0">
                          <a:effectLst/>
                          <a:latin typeface="Garamond" panose="02020404030301010803" pitchFamily="18" charset="0"/>
                          <a:ea typeface="Times New Roman" panose="02020603050405020304" pitchFamily="18" charset="0"/>
                          <a:cs typeface="Arial" panose="020B0604020202020204" pitchFamily="34" charset="0"/>
                        </a:rPr>
                        <a:t>78%</a:t>
                      </a:r>
                    </a:p>
                  </a:txBody>
                  <a:tcPr marL="68580" marR="68580" marT="0" marB="0" anchor="ctr">
                    <a:solidFill>
                      <a:srgbClr val="FA573C"/>
                    </a:solidFill>
                  </a:tcPr>
                </a:tc>
                <a:tc>
                  <a:txBody>
                    <a:bodyPr/>
                    <a:lstStyle/>
                    <a:p>
                      <a:pPr marL="0" marR="0">
                        <a:lnSpc>
                          <a:spcPts val="1200"/>
                        </a:lnSpc>
                        <a:spcBef>
                          <a:spcPts val="0"/>
                        </a:spcBef>
                        <a:spcAft>
                          <a:spcPts val="600"/>
                        </a:spcAft>
                      </a:pPr>
                      <a:r>
                        <a:rPr lang="en-US" sz="1200" i="0" dirty="0">
                          <a:effectLst/>
                          <a:latin typeface="Garamond" panose="02020404030301010803" pitchFamily="18" charset="0"/>
                          <a:ea typeface="Times New Roman" panose="02020603050405020304" pitchFamily="18" charset="0"/>
                          <a:cs typeface="Arial" panose="020B0604020202020204" pitchFamily="34" charset="0"/>
                        </a:rPr>
                        <a:t>40%</a:t>
                      </a:r>
                    </a:p>
                  </a:txBody>
                  <a:tcPr marL="68580" marR="68580" marT="0" marB="0" anchor="ctr">
                    <a:solidFill>
                      <a:schemeClr val="accent5">
                        <a:lumMod val="60000"/>
                        <a:lumOff val="40000"/>
                      </a:schemeClr>
                    </a:solidFill>
                  </a:tcPr>
                </a:tc>
                <a:extLst>
                  <a:ext uri="{0D108BD9-81ED-4DB2-BD59-A6C34878D82A}">
                    <a16:rowId xmlns:a16="http://schemas.microsoft.com/office/drawing/2014/main" val="10003"/>
                  </a:ext>
                </a:extLst>
              </a:tr>
              <a:tr h="626074">
                <a:tc>
                  <a:txBody>
                    <a:bodyPr/>
                    <a:lstStyle/>
                    <a:p>
                      <a:pPr marL="0" marR="0">
                        <a:lnSpc>
                          <a:spcPts val="1200"/>
                        </a:lnSpc>
                        <a:spcBef>
                          <a:spcPts val="0"/>
                        </a:spcBef>
                        <a:spcAft>
                          <a:spcPts val="600"/>
                        </a:spcAft>
                      </a:pPr>
                      <a:r>
                        <a:rPr lang="en-US" sz="1000" dirty="0">
                          <a:effectLst/>
                          <a:latin typeface="Garamond" panose="02020404030301010803" pitchFamily="18" charset="0"/>
                        </a:rPr>
                        <a:t>Contribution Percentages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l">
                        <a:lnSpc>
                          <a:spcPts val="1200"/>
                        </a:lnSpc>
                        <a:spcBef>
                          <a:spcPts val="0"/>
                        </a:spcBef>
                        <a:spcAft>
                          <a:spcPts val="600"/>
                        </a:spcAft>
                      </a:pPr>
                      <a:r>
                        <a:rPr lang="en-US" sz="1000" dirty="0">
                          <a:effectLst/>
                          <a:latin typeface="Garamond" panose="02020404030301010803" pitchFamily="18" charset="0"/>
                        </a:rPr>
                        <a:t>70% Residential </a:t>
                      </a:r>
                    </a:p>
                    <a:p>
                      <a:pPr marL="0" marR="0" algn="l">
                        <a:lnSpc>
                          <a:spcPts val="1200"/>
                        </a:lnSpc>
                        <a:spcBef>
                          <a:spcPts val="0"/>
                        </a:spcBef>
                        <a:spcAft>
                          <a:spcPts val="600"/>
                        </a:spcAft>
                      </a:pPr>
                      <a:r>
                        <a:rPr lang="en-US" sz="1000" dirty="0">
                          <a:effectLst/>
                          <a:latin typeface="Garamond" panose="02020404030301010803" pitchFamily="18" charset="0"/>
                        </a:rPr>
                        <a:t>30% Commercial</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20000"/>
                        <a:lumOff val="80000"/>
                      </a:schemeClr>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62% Residential </a:t>
                      </a:r>
                    </a:p>
                    <a:p>
                      <a:pPr marL="0" marR="0" algn="l">
                        <a:lnSpc>
                          <a:spcPts val="1200"/>
                        </a:lnSpc>
                        <a:spcBef>
                          <a:spcPts val="0"/>
                        </a:spcBef>
                        <a:spcAft>
                          <a:spcPts val="600"/>
                        </a:spcAft>
                      </a:pPr>
                      <a:r>
                        <a:rPr lang="en-US" sz="1000" dirty="0">
                          <a:effectLst/>
                          <a:latin typeface="Garamond" panose="02020404030301010803" pitchFamily="18" charset="0"/>
                        </a:rPr>
                        <a:t>38% Non-residential</a:t>
                      </a:r>
                      <a:r>
                        <a:rPr lang="en-US" sz="1000" baseline="30000" dirty="0">
                          <a:effectLst/>
                          <a:latin typeface="Garamond" panose="02020404030301010803" pitchFamily="18" charset="0"/>
                        </a:rPr>
                        <a:t>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61% Residential </a:t>
                      </a:r>
                    </a:p>
                    <a:p>
                      <a:pPr marL="0" marR="0" algn="l">
                        <a:lnSpc>
                          <a:spcPts val="1200"/>
                        </a:lnSpc>
                        <a:spcBef>
                          <a:spcPts val="0"/>
                        </a:spcBef>
                        <a:spcAft>
                          <a:spcPts val="600"/>
                        </a:spcAft>
                      </a:pPr>
                      <a:r>
                        <a:rPr lang="en-US" sz="1000" dirty="0">
                          <a:effectLst/>
                          <a:latin typeface="Garamond" panose="02020404030301010803" pitchFamily="18" charset="0"/>
                        </a:rPr>
                        <a:t>39% Non-residential</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74% Residential </a:t>
                      </a:r>
                    </a:p>
                    <a:p>
                      <a:pPr marL="0" marR="0" algn="l">
                        <a:lnSpc>
                          <a:spcPts val="1200"/>
                        </a:lnSpc>
                        <a:spcBef>
                          <a:spcPts val="0"/>
                        </a:spcBef>
                        <a:spcAft>
                          <a:spcPts val="600"/>
                        </a:spcAft>
                      </a:pPr>
                      <a:r>
                        <a:rPr lang="en-US" sz="1000" dirty="0">
                          <a:effectLst/>
                          <a:latin typeface="Garamond" panose="02020404030301010803" pitchFamily="18" charset="0"/>
                        </a:rPr>
                        <a:t>26% Non-residential</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74% Residential</a:t>
                      </a:r>
                    </a:p>
                    <a:p>
                      <a:pPr marL="0" marR="0" algn="l">
                        <a:lnSpc>
                          <a:spcPts val="1200"/>
                        </a:lnSpc>
                        <a:spcBef>
                          <a:spcPts val="0"/>
                        </a:spcBef>
                        <a:spcAft>
                          <a:spcPts val="600"/>
                        </a:spcAft>
                      </a:pPr>
                      <a:r>
                        <a:rPr lang="en-US" sz="1000" dirty="0">
                          <a:effectLst/>
                          <a:latin typeface="Garamond" panose="02020404030301010803" pitchFamily="18" charset="0"/>
                        </a:rPr>
                        <a:t>26% Non-residential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extLst>
                  <a:ext uri="{0D108BD9-81ED-4DB2-BD59-A6C34878D82A}">
                    <a16:rowId xmlns:a16="http://schemas.microsoft.com/office/drawing/2014/main" val="10004"/>
                  </a:ext>
                </a:extLst>
              </a:tr>
              <a:tr h="417382">
                <a:tc>
                  <a:txBody>
                    <a:bodyPr/>
                    <a:lstStyle/>
                    <a:p>
                      <a:pPr marL="0" marR="0">
                        <a:lnSpc>
                          <a:spcPts val="1200"/>
                        </a:lnSpc>
                        <a:spcBef>
                          <a:spcPts val="0"/>
                        </a:spcBef>
                        <a:spcAft>
                          <a:spcPts val="600"/>
                        </a:spcAft>
                      </a:pPr>
                      <a:r>
                        <a:rPr lang="en-US" sz="1000" dirty="0">
                          <a:effectLst/>
                          <a:latin typeface="Garamond" panose="02020404030301010803" pitchFamily="18" charset="0"/>
                        </a:rPr>
                        <a:t>Property Tax Per Capita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l">
                        <a:lnSpc>
                          <a:spcPts val="1200"/>
                        </a:lnSpc>
                        <a:spcBef>
                          <a:spcPts val="0"/>
                        </a:spcBef>
                        <a:spcAft>
                          <a:spcPts val="600"/>
                        </a:spcAft>
                      </a:pPr>
                      <a:r>
                        <a:rPr lang="en-US" sz="1000" dirty="0">
                          <a:effectLst/>
                          <a:latin typeface="Garamond" panose="02020404030301010803" pitchFamily="18" charset="0"/>
                        </a:rPr>
                        <a:t>$960</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chemeClr val="bg2">
                        <a:lumMod val="20000"/>
                        <a:lumOff val="80000"/>
                      </a:schemeClr>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$1,120</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$1,746</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A573C"/>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$1,697</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A573C"/>
                    </a:solidFill>
                  </a:tcPr>
                </a:tc>
                <a:tc>
                  <a:txBody>
                    <a:bodyPr/>
                    <a:lstStyle/>
                    <a:p>
                      <a:pPr marL="0" marR="0" algn="l">
                        <a:lnSpc>
                          <a:spcPts val="1200"/>
                        </a:lnSpc>
                        <a:spcBef>
                          <a:spcPts val="0"/>
                        </a:spcBef>
                        <a:spcAft>
                          <a:spcPts val="600"/>
                        </a:spcAft>
                      </a:pPr>
                      <a:r>
                        <a:rPr lang="en-US" sz="1000" dirty="0">
                          <a:effectLst/>
                          <a:latin typeface="Garamond" panose="02020404030301010803" pitchFamily="18" charset="0"/>
                        </a:rPr>
                        <a:t>$1,016</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solidFill>
                      <a:srgbClr val="F5EFAD"/>
                    </a:solidFill>
                  </a:tcPr>
                </a:tc>
                <a:extLst>
                  <a:ext uri="{0D108BD9-81ED-4DB2-BD59-A6C34878D82A}">
                    <a16:rowId xmlns:a16="http://schemas.microsoft.com/office/drawing/2014/main" val="10005"/>
                  </a:ext>
                </a:extLst>
              </a:tr>
            </a:tbl>
          </a:graphicData>
        </a:graphic>
      </p:graphicFrame>
      <p:sp>
        <p:nvSpPr>
          <p:cNvPr id="6" name="Rectangle 1"/>
          <p:cNvSpPr>
            <a:spLocks noChangeArrowheads="1"/>
          </p:cNvSpPr>
          <p:nvPr/>
        </p:nvSpPr>
        <p:spPr bwMode="auto">
          <a:xfrm>
            <a:off x="1477963" y="2090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9" name="Group 8"/>
          <p:cNvGrpSpPr/>
          <p:nvPr/>
        </p:nvGrpSpPr>
        <p:grpSpPr>
          <a:xfrm>
            <a:off x="485998" y="4501891"/>
            <a:ext cx="1434544" cy="358153"/>
            <a:chOff x="485998" y="4501891"/>
            <a:chExt cx="1434544" cy="358153"/>
          </a:xfrm>
        </p:grpSpPr>
        <p:grpSp>
          <p:nvGrpSpPr>
            <p:cNvPr id="10" name="Group 9"/>
            <p:cNvGrpSpPr/>
            <p:nvPr/>
          </p:nvGrpSpPr>
          <p:grpSpPr>
            <a:xfrm>
              <a:off x="485998" y="4602193"/>
              <a:ext cx="1328058" cy="257851"/>
              <a:chOff x="471996" y="4547468"/>
              <a:chExt cx="1328058" cy="257851"/>
            </a:xfrm>
          </p:grpSpPr>
          <p:sp>
            <p:nvSpPr>
              <p:cNvPr id="12" name="Rectangle 11"/>
              <p:cNvSpPr/>
              <p:nvPr/>
            </p:nvSpPr>
            <p:spPr>
              <a:xfrm>
                <a:off x="914682" y="4725490"/>
                <a:ext cx="442686" cy="79829"/>
              </a:xfrm>
              <a:prstGeom prst="rect">
                <a:avLst/>
              </a:prstGeom>
              <a:solidFill>
                <a:srgbClr val="F5EF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p:nvSpPr>
            <p:spPr>
              <a:xfrm>
                <a:off x="1357368" y="4725490"/>
                <a:ext cx="442686" cy="79829"/>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p:cNvSpPr/>
              <p:nvPr/>
            </p:nvSpPr>
            <p:spPr>
              <a:xfrm>
                <a:off x="471996" y="4725490"/>
                <a:ext cx="442686" cy="79829"/>
              </a:xfrm>
              <a:prstGeom prst="rect">
                <a:avLst/>
              </a:prstGeom>
              <a:solidFill>
                <a:srgbClr val="FA57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p:cNvSpPr txBox="1"/>
              <p:nvPr/>
            </p:nvSpPr>
            <p:spPr>
              <a:xfrm>
                <a:off x="505643" y="4554888"/>
                <a:ext cx="409039" cy="215444"/>
              </a:xfrm>
              <a:prstGeom prst="rect">
                <a:avLst/>
              </a:prstGeom>
              <a:noFill/>
            </p:spPr>
            <p:txBody>
              <a:bodyPr wrap="square" rtlCol="0">
                <a:spAutoFit/>
              </a:bodyPr>
              <a:lstStyle/>
              <a:p>
                <a:r>
                  <a:rPr lang="en-US" sz="800" i="1" dirty="0">
                    <a:latin typeface="Garamond" panose="02020404030301010803" pitchFamily="18" charset="0"/>
                  </a:rPr>
                  <a:t>High</a:t>
                </a:r>
              </a:p>
            </p:txBody>
          </p:sp>
          <p:sp>
            <p:nvSpPr>
              <p:cNvPr id="16" name="TextBox 15"/>
              <p:cNvSpPr txBox="1"/>
              <p:nvPr/>
            </p:nvSpPr>
            <p:spPr>
              <a:xfrm>
                <a:off x="874604" y="4547468"/>
                <a:ext cx="522843" cy="215444"/>
              </a:xfrm>
              <a:prstGeom prst="rect">
                <a:avLst/>
              </a:prstGeom>
              <a:noFill/>
            </p:spPr>
            <p:txBody>
              <a:bodyPr wrap="square" rtlCol="0">
                <a:spAutoFit/>
              </a:bodyPr>
              <a:lstStyle/>
              <a:p>
                <a:r>
                  <a:rPr lang="en-US" sz="800" i="1" dirty="0">
                    <a:latin typeface="Garamond" panose="02020404030301010803" pitchFamily="18" charset="0"/>
                  </a:rPr>
                  <a:t>Medium</a:t>
                </a:r>
              </a:p>
            </p:txBody>
          </p:sp>
          <p:sp>
            <p:nvSpPr>
              <p:cNvPr id="17" name="TextBox 16"/>
              <p:cNvSpPr txBox="1"/>
              <p:nvPr/>
            </p:nvSpPr>
            <p:spPr>
              <a:xfrm>
                <a:off x="1391015" y="4554888"/>
                <a:ext cx="409039" cy="215444"/>
              </a:xfrm>
              <a:prstGeom prst="rect">
                <a:avLst/>
              </a:prstGeom>
              <a:noFill/>
            </p:spPr>
            <p:txBody>
              <a:bodyPr wrap="square" rtlCol="0">
                <a:spAutoFit/>
              </a:bodyPr>
              <a:lstStyle/>
              <a:p>
                <a:r>
                  <a:rPr lang="en-US" sz="800" i="1" dirty="0">
                    <a:latin typeface="Garamond" panose="02020404030301010803" pitchFamily="18" charset="0"/>
                  </a:rPr>
                  <a:t>Low</a:t>
                </a:r>
              </a:p>
            </p:txBody>
          </p:sp>
        </p:grpSp>
        <p:sp>
          <p:nvSpPr>
            <p:cNvPr id="11" name="TextBox 10"/>
            <p:cNvSpPr txBox="1"/>
            <p:nvPr/>
          </p:nvSpPr>
          <p:spPr>
            <a:xfrm>
              <a:off x="519645" y="4501891"/>
              <a:ext cx="1400897" cy="215444"/>
            </a:xfrm>
            <a:prstGeom prst="rect">
              <a:avLst/>
            </a:prstGeom>
            <a:noFill/>
          </p:spPr>
          <p:txBody>
            <a:bodyPr wrap="square" rtlCol="0">
              <a:spAutoFit/>
            </a:bodyPr>
            <a:lstStyle/>
            <a:p>
              <a:r>
                <a:rPr lang="en-US" sz="800" b="1" dirty="0">
                  <a:latin typeface="Garamond" panose="02020404030301010803" pitchFamily="18" charset="0"/>
                </a:rPr>
                <a:t>Scale in relation to CBRM</a:t>
              </a:r>
            </a:p>
          </p:txBody>
        </p:sp>
      </p:grpSp>
      <p:sp>
        <p:nvSpPr>
          <p:cNvPr id="18" name="Rounded Rectangle 17"/>
          <p:cNvSpPr/>
          <p:nvPr/>
        </p:nvSpPr>
        <p:spPr>
          <a:xfrm>
            <a:off x="6118168" y="1005578"/>
            <a:ext cx="1659567"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19" name="TextBox 18"/>
          <p:cNvSpPr txBox="1"/>
          <p:nvPr/>
        </p:nvSpPr>
        <p:spPr>
          <a:xfrm>
            <a:off x="6118168" y="1398003"/>
            <a:ext cx="2726574" cy="1038582"/>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marL="171450" indent="-171450">
              <a:spcAft>
                <a:spcPts val="600"/>
              </a:spcAft>
              <a:buFont typeface="Arial" panose="020B0604020202020204" pitchFamily="34" charset="0"/>
              <a:buChar char="•"/>
            </a:pPr>
            <a:r>
              <a:rPr lang="en-US" dirty="0"/>
              <a:t>Overall budget expenditure for CBRM is comparatively low</a:t>
            </a:r>
          </a:p>
          <a:p>
            <a:pPr marL="171450" indent="-171450">
              <a:spcAft>
                <a:spcPts val="600"/>
              </a:spcAft>
              <a:buFont typeface="Arial" panose="020B0604020202020204" pitchFamily="34" charset="0"/>
              <a:buChar char="•"/>
            </a:pPr>
            <a:r>
              <a:rPr lang="en-US" dirty="0"/>
              <a:t>The property tax per capita for CBRM was observed as the lowest among the benchmarking participants.</a:t>
            </a:r>
          </a:p>
        </p:txBody>
      </p:sp>
      <p:grpSp>
        <p:nvGrpSpPr>
          <p:cNvPr id="20" name="Group 19"/>
          <p:cNvGrpSpPr/>
          <p:nvPr/>
        </p:nvGrpSpPr>
        <p:grpSpPr>
          <a:xfrm>
            <a:off x="4781112" y="115726"/>
            <a:ext cx="4090710" cy="147880"/>
            <a:chOff x="2735757" y="114918"/>
            <a:chExt cx="4090710" cy="147880"/>
          </a:xfrm>
        </p:grpSpPr>
        <p:sp>
          <p:nvSpPr>
            <p:cNvPr id="21" name="Chevron 20"/>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4" name="Chevron 23"/>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5" name="Chevron 24"/>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6" name="Chevron 25"/>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7" name="Chevron 26"/>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8" name="Chevron 27"/>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1753213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14</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Value for Money</a:t>
            </a:r>
            <a:br>
              <a:rPr lang="en-US" sz="2400" dirty="0">
                <a:latin typeface="Garamond" panose="02020404030301010803" pitchFamily="18" charset="0"/>
              </a:rPr>
            </a:br>
            <a:r>
              <a:rPr lang="en-US" sz="1400" dirty="0">
                <a:solidFill>
                  <a:schemeClr val="tx1"/>
                </a:solidFill>
                <a:latin typeface="Garamond" panose="02020404030301010803" pitchFamily="18" charset="0"/>
              </a:rPr>
              <a:t>Key Themes across Selected Municipalities</a:t>
            </a:r>
          </a:p>
        </p:txBody>
      </p:sp>
      <p:sp>
        <p:nvSpPr>
          <p:cNvPr id="2" name="Rounded Rectangle 1"/>
          <p:cNvSpPr/>
          <p:nvPr/>
        </p:nvSpPr>
        <p:spPr>
          <a:xfrm>
            <a:off x="637214" y="1045286"/>
            <a:ext cx="1527401"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6" name="TextBox 5"/>
          <p:cNvSpPr txBox="1"/>
          <p:nvPr/>
        </p:nvSpPr>
        <p:spPr>
          <a:xfrm>
            <a:off x="645092" y="1531294"/>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Engineering &amp; Public Works and Protective Services are consistently the largest cost drivers for municipalities, however the specific cost drivers within the subgroups of the municipalities can vary significantly </a:t>
            </a:r>
          </a:p>
        </p:txBody>
      </p:sp>
      <p:sp>
        <p:nvSpPr>
          <p:cNvPr id="8" name="TextBox 7"/>
          <p:cNvSpPr txBox="1"/>
          <p:nvPr/>
        </p:nvSpPr>
        <p:spPr>
          <a:xfrm>
            <a:off x="403468" y="157477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42466" y="2152700"/>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Private / not-for-profit partnerships in areas such as recreation and facilities is increasingly being utilized as a means to drive efficiency and lower costs</a:t>
            </a:r>
          </a:p>
        </p:txBody>
      </p:sp>
      <p:sp>
        <p:nvSpPr>
          <p:cNvPr id="10" name="TextBox 9"/>
          <p:cNvSpPr txBox="1"/>
          <p:nvPr/>
        </p:nvSpPr>
        <p:spPr>
          <a:xfrm>
            <a:off x="394018" y="215260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1" name="TextBox 10"/>
          <p:cNvSpPr txBox="1"/>
          <p:nvPr/>
        </p:nvSpPr>
        <p:spPr>
          <a:xfrm>
            <a:off x="639840" y="259437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There is a spectrum of funding mechanisms for different services offered, with a visible trend of services that constitute a social good being fully or partially funded through the base tax rate, and user-specific services being funded through a consumption-based fee</a:t>
            </a:r>
          </a:p>
        </p:txBody>
      </p:sp>
      <p:sp>
        <p:nvSpPr>
          <p:cNvPr id="12" name="TextBox 11"/>
          <p:cNvSpPr txBox="1"/>
          <p:nvPr/>
        </p:nvSpPr>
        <p:spPr>
          <a:xfrm>
            <a:off x="391392" y="267825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3" name="TextBox 12"/>
          <p:cNvSpPr txBox="1"/>
          <p:nvPr/>
        </p:nvSpPr>
        <p:spPr>
          <a:xfrm>
            <a:off x="639840" y="3150676"/>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Age demographics are significantly influencing the services most needed in communities, and the level and types of funding</a:t>
            </a:r>
          </a:p>
        </p:txBody>
      </p:sp>
      <p:sp>
        <p:nvSpPr>
          <p:cNvPr id="14" name="TextBox 13"/>
          <p:cNvSpPr txBox="1"/>
          <p:nvPr/>
        </p:nvSpPr>
        <p:spPr>
          <a:xfrm>
            <a:off x="391392" y="3150585"/>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D</a:t>
            </a:r>
          </a:p>
        </p:txBody>
      </p:sp>
      <p:sp>
        <p:nvSpPr>
          <p:cNvPr id="15" name="TextBox 14"/>
          <p:cNvSpPr txBox="1"/>
          <p:nvPr/>
        </p:nvSpPr>
        <p:spPr>
          <a:xfrm>
            <a:off x="637214" y="3584615"/>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Although the overall tax burden influences the level of migration to a city, other social considerations routinely rank higher in determining the attractiveness of living in a jurisdiction</a:t>
            </a:r>
          </a:p>
        </p:txBody>
      </p:sp>
      <p:sp>
        <p:nvSpPr>
          <p:cNvPr id="16" name="TextBox 15"/>
          <p:cNvSpPr txBox="1"/>
          <p:nvPr/>
        </p:nvSpPr>
        <p:spPr>
          <a:xfrm>
            <a:off x="395590" y="3659172"/>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E</a:t>
            </a:r>
          </a:p>
        </p:txBody>
      </p:sp>
      <p:sp>
        <p:nvSpPr>
          <p:cNvPr id="17" name="TextBox 16"/>
          <p:cNvSpPr txBox="1"/>
          <p:nvPr/>
        </p:nvSpPr>
        <p:spPr>
          <a:xfrm>
            <a:off x="637214" y="4179301"/>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Collective bargaining agreements and binding arbitration make it difficult for cities to respond to economic changes through budget cuts</a:t>
            </a:r>
          </a:p>
        </p:txBody>
      </p:sp>
      <p:sp>
        <p:nvSpPr>
          <p:cNvPr id="18" name="TextBox 17"/>
          <p:cNvSpPr txBox="1"/>
          <p:nvPr/>
        </p:nvSpPr>
        <p:spPr>
          <a:xfrm>
            <a:off x="395590" y="417921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F</a:t>
            </a:r>
          </a:p>
        </p:txBody>
      </p:sp>
      <p:grpSp>
        <p:nvGrpSpPr>
          <p:cNvPr id="19" name="Group 18"/>
          <p:cNvGrpSpPr/>
          <p:nvPr/>
        </p:nvGrpSpPr>
        <p:grpSpPr>
          <a:xfrm>
            <a:off x="4781112" y="115726"/>
            <a:ext cx="4090710" cy="147880"/>
            <a:chOff x="2735757" y="114918"/>
            <a:chExt cx="4090710" cy="147880"/>
          </a:xfrm>
        </p:grpSpPr>
        <p:sp>
          <p:nvSpPr>
            <p:cNvPr id="20" name="Chevron 19"/>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1" name="Chevron 20"/>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2" name="Chevron 21"/>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3" name="Chevron 22"/>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4" name="Chevron 23"/>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5" name="Chevron 24"/>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2114904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15</a:t>
            </a:fld>
            <a:endParaRPr lang="en-GB" dirty="0"/>
          </a:p>
        </p:txBody>
      </p:sp>
      <p:sp>
        <p:nvSpPr>
          <p:cNvPr id="5" name="Title 5"/>
          <p:cNvSpPr>
            <a:spLocks noGrp="1"/>
          </p:cNvSpPr>
          <p:nvPr>
            <p:ph type="title"/>
          </p:nvPr>
        </p:nvSpPr>
        <p:spPr>
          <a:xfrm>
            <a:off x="471996" y="301619"/>
            <a:ext cx="8203692" cy="613555"/>
          </a:xfrm>
        </p:spPr>
        <p:txBody>
          <a:bodyPr>
            <a:normAutofit/>
          </a:bodyPr>
          <a:lstStyle/>
          <a:p>
            <a:r>
              <a:rPr lang="en-US" sz="2400" dirty="0">
                <a:latin typeface="Garamond" panose="02020404030301010803" pitchFamily="18" charset="0"/>
              </a:rPr>
              <a:t>Capital Spending &amp; Infrastructure Deficit</a:t>
            </a:r>
            <a:br>
              <a:rPr lang="en-US" sz="2400" dirty="0">
                <a:latin typeface="Garamond" panose="02020404030301010803" pitchFamily="18" charset="0"/>
              </a:rPr>
            </a:br>
            <a:r>
              <a:rPr lang="en-US" sz="1400" dirty="0">
                <a:solidFill>
                  <a:schemeClr val="tx1"/>
                </a:solidFill>
                <a:latin typeface="Garamond" panose="02020404030301010803" pitchFamily="18" charset="0"/>
              </a:rPr>
              <a:t>Key Themes across Selected Municipalities</a:t>
            </a:r>
          </a:p>
        </p:txBody>
      </p:sp>
      <p:sp>
        <p:nvSpPr>
          <p:cNvPr id="2" name="Rounded Rectangle 1"/>
          <p:cNvSpPr/>
          <p:nvPr/>
        </p:nvSpPr>
        <p:spPr>
          <a:xfrm>
            <a:off x="637214" y="1045286"/>
            <a:ext cx="1527401"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6" name="TextBox 5"/>
          <p:cNvSpPr txBox="1"/>
          <p:nvPr/>
        </p:nvSpPr>
        <p:spPr>
          <a:xfrm>
            <a:off x="645092" y="1531294"/>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Although capital budgets varied significantly among participants, all surveyed municipalities cited infrastructure deficits, with roads consistently ranking as the top contributing factor</a:t>
            </a:r>
          </a:p>
        </p:txBody>
      </p:sp>
      <p:sp>
        <p:nvSpPr>
          <p:cNvPr id="8" name="TextBox 7"/>
          <p:cNvSpPr txBox="1"/>
          <p:nvPr/>
        </p:nvSpPr>
        <p:spPr>
          <a:xfrm>
            <a:off x="403468" y="157477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34588" y="2089008"/>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Dependency on funding from other levels of government for capital projects was consistently cited by respondents, however, the availability of funding is often related to specific infrastructure categories which may not necessarily align with local needs and priorities</a:t>
            </a:r>
          </a:p>
        </p:txBody>
      </p:sp>
      <p:sp>
        <p:nvSpPr>
          <p:cNvPr id="10" name="TextBox 9"/>
          <p:cNvSpPr txBox="1"/>
          <p:nvPr/>
        </p:nvSpPr>
        <p:spPr>
          <a:xfrm>
            <a:off x="394018" y="215260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1" name="TextBox 10"/>
          <p:cNvSpPr txBox="1"/>
          <p:nvPr/>
        </p:nvSpPr>
        <p:spPr>
          <a:xfrm>
            <a:off x="634588" y="2743711"/>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Asset management programs and sustainability of existing infrastructure were listed by the surveyed municipalities as a key strategic priority moving forward</a:t>
            </a:r>
          </a:p>
        </p:txBody>
      </p:sp>
      <p:sp>
        <p:nvSpPr>
          <p:cNvPr id="12" name="TextBox 11"/>
          <p:cNvSpPr txBox="1"/>
          <p:nvPr/>
        </p:nvSpPr>
        <p:spPr>
          <a:xfrm>
            <a:off x="388766" y="2747495"/>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3" name="TextBox 12"/>
          <p:cNvSpPr txBox="1"/>
          <p:nvPr/>
        </p:nvSpPr>
        <p:spPr>
          <a:xfrm>
            <a:off x="637214" y="3219912"/>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Densification efforts are a priority for all municipalities surveyed, particularly in municipalities with geographically sprawling populations </a:t>
            </a:r>
          </a:p>
        </p:txBody>
      </p:sp>
      <p:sp>
        <p:nvSpPr>
          <p:cNvPr id="14" name="TextBox 13"/>
          <p:cNvSpPr txBox="1"/>
          <p:nvPr/>
        </p:nvSpPr>
        <p:spPr>
          <a:xfrm>
            <a:off x="388766" y="321982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D</a:t>
            </a:r>
          </a:p>
        </p:txBody>
      </p:sp>
      <p:sp>
        <p:nvSpPr>
          <p:cNvPr id="15" name="TextBox 14"/>
          <p:cNvSpPr txBox="1"/>
          <p:nvPr/>
        </p:nvSpPr>
        <p:spPr>
          <a:xfrm>
            <a:off x="634588" y="365385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Debt servicing is becoming an increasing challenge for municipalities, especially the respondents facing population declines. As such, the benchmarking respondents listed alternative funding mechanisms as a key priority moving forward</a:t>
            </a:r>
          </a:p>
        </p:txBody>
      </p:sp>
      <p:sp>
        <p:nvSpPr>
          <p:cNvPr id="16" name="TextBox 15"/>
          <p:cNvSpPr txBox="1"/>
          <p:nvPr/>
        </p:nvSpPr>
        <p:spPr>
          <a:xfrm>
            <a:off x="392964" y="372840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E</a:t>
            </a:r>
          </a:p>
        </p:txBody>
      </p:sp>
      <p:grpSp>
        <p:nvGrpSpPr>
          <p:cNvPr id="17" name="Group 16"/>
          <p:cNvGrpSpPr/>
          <p:nvPr/>
        </p:nvGrpSpPr>
        <p:grpSpPr>
          <a:xfrm>
            <a:off x="4781112" y="115726"/>
            <a:ext cx="4090710" cy="147880"/>
            <a:chOff x="2735757" y="114918"/>
            <a:chExt cx="4090710" cy="147880"/>
          </a:xfrm>
        </p:grpSpPr>
        <p:sp>
          <p:nvSpPr>
            <p:cNvPr id="18" name="Chevron 17"/>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19" name="Chevron 18"/>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0" name="Chevron 19"/>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1" name="Chevron 20"/>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2" name="Chevron 21"/>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3" name="Chevron 22"/>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415026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16</a:t>
            </a:fld>
            <a:endParaRPr lang="en-GB" dirty="0"/>
          </a:p>
        </p:txBody>
      </p:sp>
      <p:sp>
        <p:nvSpPr>
          <p:cNvPr id="7" name="Rectangle 1"/>
          <p:cNvSpPr>
            <a:spLocks noChangeArrowheads="1"/>
          </p:cNvSpPr>
          <p:nvPr/>
        </p:nvSpPr>
        <p:spPr bwMode="auto">
          <a:xfrm>
            <a:off x="3365500" y="-26700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Rectangle 2"/>
          <p:cNvSpPr>
            <a:spLocks noChangeArrowheads="1"/>
          </p:cNvSpPr>
          <p:nvPr/>
        </p:nvSpPr>
        <p:spPr bwMode="auto">
          <a:xfrm>
            <a:off x="3365500" y="-26700163"/>
            <a:ext cx="3017838" cy="4763"/>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sp>
        <p:nvSpPr>
          <p:cNvPr id="23" name="Rectangle 3"/>
          <p:cNvSpPr>
            <a:spLocks noChangeArrowheads="1"/>
          </p:cNvSpPr>
          <p:nvPr/>
        </p:nvSpPr>
        <p:spPr bwMode="auto">
          <a:xfrm>
            <a:off x="3365500" y="-26695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800" b="0" i="0" u="none" strike="noStrike" cap="none" normalizeH="0" baseline="3000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a:t>
            </a:r>
            <a:r>
              <a:rPr kumimoji="0" lang="en-CA" altLang="en-US" sz="800" b="0" i="0" u="none" strike="noStrike" cap="none" normalizeH="0" baseline="30000" dirty="0" bmk="">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hlinkClick r:id="rId3"/>
              </a:rPr>
              <a:t>1]</a:t>
            </a:r>
            <a:r>
              <a:rPr kumimoji="0" lang="en-CA" altLang="en-US" sz="12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 </a:t>
            </a:r>
            <a:r>
              <a:rPr kumimoji="0" lang="en-CA" altLang="en-US" sz="800" b="0" i="0" u="none" strike="noStrike" cap="none" normalizeH="0" baseline="0" dirty="0">
                <a:ln>
                  <a:noFill/>
                </a:ln>
                <a:solidFill>
                  <a:schemeClr val="tx1"/>
                </a:solidFill>
                <a:effectLst/>
                <a:latin typeface="Arial" panose="020B0604020202020204" pitchFamily="34" charset="0"/>
                <a:ea typeface="Garamond" panose="02020404030301010803" pitchFamily="18" charset="0"/>
                <a:cs typeface="Times New Roman" panose="02020603050405020304" pitchFamily="18" charset="0"/>
              </a:rPr>
              <a:t>Municipal Government Act, Chapter 18 of the Acts of 1998, Current as of 2018</a:t>
            </a:r>
            <a:endParaRPr kumimoji="0" lang="en-CA" altLang="en-US" sz="1800" b="0" i="0" u="none" strike="noStrike" cap="none" normalizeH="0" baseline="0" dirty="0">
              <a:ln>
                <a:noFill/>
              </a:ln>
              <a:solidFill>
                <a:schemeClr val="tx1"/>
              </a:solidFill>
              <a:effectLst/>
              <a:latin typeface="Arial" panose="020B0604020202020204" pitchFamily="34" charset="0"/>
            </a:endParaRPr>
          </a:p>
        </p:txBody>
      </p:sp>
      <p:sp>
        <p:nvSpPr>
          <p:cNvPr id="10" name="Title 5"/>
          <p:cNvSpPr txBox="1">
            <a:spLocks/>
          </p:cNvSpPr>
          <p:nvPr/>
        </p:nvSpPr>
        <p:spPr>
          <a:xfrm>
            <a:off x="485998" y="326983"/>
            <a:ext cx="8203692" cy="613555"/>
          </a:xfrm>
          <a:prstGeom prst="rect">
            <a:avLst/>
          </a:prstGeom>
        </p:spPr>
        <p:txBody>
          <a:bodyPr vert="horz" lIns="0" tIns="0" rIns="0" bIns="0" rtlCol="0" anchor="t" anchorCtr="0">
            <a:normAutofit/>
          </a:bodyPr>
          <a:lstStyle>
            <a:lvl1pPr algn="l" defTabSz="457200" rtl="0" eaLnBrk="1" latinLnBrk="0" hangingPunct="1">
              <a:spcBef>
                <a:spcPct val="0"/>
              </a:spcBef>
              <a:buNone/>
              <a:defRPr sz="3000" b="1" kern="1200">
                <a:solidFill>
                  <a:schemeClr val="accent1"/>
                </a:solidFill>
                <a:latin typeface="+mj-lt"/>
                <a:ea typeface="+mj-ea"/>
                <a:cs typeface="+mj-cs"/>
              </a:defRPr>
            </a:lvl1pPr>
          </a:lstStyle>
          <a:p>
            <a:r>
              <a:rPr lang="en-US" sz="2400" dirty="0">
                <a:latin typeface="Garamond" panose="02020404030301010803" pitchFamily="18" charset="0"/>
              </a:rPr>
              <a:t>Capital Spending &amp; Infrastructure Deficit</a:t>
            </a:r>
            <a:br>
              <a:rPr lang="en-US" sz="2400" dirty="0">
                <a:latin typeface="Garamond" panose="02020404030301010803" pitchFamily="18" charset="0"/>
              </a:rPr>
            </a:br>
            <a:r>
              <a:rPr lang="en-US" sz="1400" dirty="0">
                <a:solidFill>
                  <a:schemeClr val="tx1"/>
                </a:solidFill>
                <a:latin typeface="Garamond" panose="02020404030301010803" pitchFamily="18" charset="0"/>
              </a:rPr>
              <a:t>Total Municipal Debt, Capital Spending &amp; Road Infrastructure  </a:t>
            </a:r>
          </a:p>
        </p:txBody>
      </p:sp>
      <p:graphicFrame>
        <p:nvGraphicFramePr>
          <p:cNvPr id="8" name="Table 7"/>
          <p:cNvGraphicFramePr>
            <a:graphicFrameLocks noGrp="1"/>
          </p:cNvGraphicFramePr>
          <p:nvPr>
            <p:extLst>
              <p:ext uri="{D42A27DB-BD31-4B8C-83A1-F6EECF244321}">
                <p14:modId xmlns:p14="http://schemas.microsoft.com/office/powerpoint/2010/main" val="712109005"/>
              </p:ext>
            </p:extLst>
          </p:nvPr>
        </p:nvGraphicFramePr>
        <p:xfrm>
          <a:off x="485998" y="1038579"/>
          <a:ext cx="5177996" cy="3327415"/>
        </p:xfrm>
        <a:graphic>
          <a:graphicData uri="http://schemas.openxmlformats.org/drawingml/2006/table">
            <a:tbl>
              <a:tblPr firstRow="1" firstCol="1" bandRow="1">
                <a:tableStyleId>{5C22544A-7EE6-4342-B048-85BDC9FD1C3A}</a:tableStyleId>
              </a:tblPr>
              <a:tblGrid>
                <a:gridCol w="1063196">
                  <a:extLst>
                    <a:ext uri="{9D8B030D-6E8A-4147-A177-3AD203B41FA5}">
                      <a16:colId xmlns:a16="http://schemas.microsoft.com/office/drawing/2014/main" val="20000"/>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gridCol w="822960">
                  <a:extLst>
                    <a:ext uri="{9D8B030D-6E8A-4147-A177-3AD203B41FA5}">
                      <a16:colId xmlns:a16="http://schemas.microsoft.com/office/drawing/2014/main" val="20005"/>
                    </a:ext>
                  </a:extLst>
                </a:gridCol>
              </a:tblGrid>
              <a:tr h="352215">
                <a:tc>
                  <a:txBody>
                    <a:bodyPr/>
                    <a:lstStyle/>
                    <a:p>
                      <a:pPr marL="0" marR="0">
                        <a:lnSpc>
                          <a:spcPts val="1200"/>
                        </a:lnSpc>
                        <a:spcBef>
                          <a:spcPts val="0"/>
                        </a:spcBef>
                        <a:spcAft>
                          <a:spcPts val="600"/>
                        </a:spcAft>
                      </a:pPr>
                      <a:r>
                        <a:rPr lang="en-US" sz="1000" dirty="0">
                          <a:effectLst/>
                          <a:latin typeface="Garamond" panose="02020404030301010803" pitchFamily="18" charset="0"/>
                        </a:rPr>
                        <a:t>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CBRM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HRM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Saint John</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Moncton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Lambton County</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0000"/>
                  </a:ext>
                </a:extLst>
              </a:tr>
              <a:tr h="528323">
                <a:tc>
                  <a:txBody>
                    <a:bodyPr/>
                    <a:lstStyle/>
                    <a:p>
                      <a:pPr marL="0" marR="0">
                        <a:lnSpc>
                          <a:spcPts val="1200"/>
                        </a:lnSpc>
                        <a:spcBef>
                          <a:spcPts val="0"/>
                        </a:spcBef>
                        <a:spcAft>
                          <a:spcPts val="600"/>
                        </a:spcAft>
                      </a:pPr>
                      <a:r>
                        <a:rPr lang="en-US" sz="1000" b="1" dirty="0">
                          <a:solidFill>
                            <a:srgbClr val="FFFFFF"/>
                          </a:solidFill>
                          <a:effectLst/>
                          <a:latin typeface="Garamond" panose="02020404030301010803" pitchFamily="18" charset="0"/>
                          <a:ea typeface="Times New Roman" panose="02020603050405020304" pitchFamily="18" charset="0"/>
                          <a:cs typeface="Arial" panose="020B0604020202020204" pitchFamily="34" charset="0"/>
                        </a:rPr>
                        <a:t>Total Consolidated Debt</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l" defTabSz="457200" rtl="0" eaLnBrk="1" latinLnBrk="0" hangingPunct="1">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$148M</a:t>
                      </a:r>
                    </a:p>
                  </a:txBody>
                  <a:tcPr marL="68580" marR="68580" marT="0" marB="0"/>
                </a:tc>
                <a:tc>
                  <a:txBody>
                    <a:bodyPr/>
                    <a:lstStyle/>
                    <a:p>
                      <a:pPr marL="0" marR="0" algn="l" defTabSz="457200" rtl="0" eaLnBrk="1" latinLnBrk="0" hangingPunct="1">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$241M </a:t>
                      </a:r>
                    </a:p>
                  </a:txBody>
                  <a:tcPr marL="68580" marR="68580" marT="0" marB="0">
                    <a:solidFill>
                      <a:srgbClr val="FA573C"/>
                    </a:solidFill>
                  </a:tcPr>
                </a:tc>
                <a:tc>
                  <a:txBody>
                    <a:bodyPr/>
                    <a:lstStyle/>
                    <a:p>
                      <a:pPr marL="0" marR="0" algn="l" defTabSz="457200" rtl="0" eaLnBrk="1" latinLnBrk="0" hangingPunct="1">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$234M</a:t>
                      </a:r>
                    </a:p>
                  </a:txBody>
                  <a:tcPr marL="68580" marR="68580" marT="0" marB="0">
                    <a:solidFill>
                      <a:srgbClr val="FA573C"/>
                    </a:solidFill>
                  </a:tcPr>
                </a:tc>
                <a:tc>
                  <a:txBody>
                    <a:bodyPr/>
                    <a:lstStyle/>
                    <a:p>
                      <a:pPr marL="0" marR="0" algn="l" defTabSz="457200" rtl="0" eaLnBrk="1" latinLnBrk="0" hangingPunct="1">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$120M</a:t>
                      </a:r>
                    </a:p>
                  </a:txBody>
                  <a:tcPr marL="68580" marR="68580" marT="0" marB="0">
                    <a:solidFill>
                      <a:srgbClr val="FFFF99"/>
                    </a:solidFill>
                  </a:tcPr>
                </a:tc>
                <a:tc>
                  <a:txBody>
                    <a:bodyPr/>
                    <a:lstStyle/>
                    <a:p>
                      <a:pPr marL="0" marR="0" algn="l" defTabSz="457200" rtl="0" eaLnBrk="1" latinLnBrk="0" hangingPunct="1">
                        <a:lnSpc>
                          <a:spcPts val="1200"/>
                        </a:lnSpc>
                        <a:spcBef>
                          <a:spcPts val="0"/>
                        </a:spcBef>
                        <a:spcAft>
                          <a:spcPts val="600"/>
                        </a:spcAft>
                      </a:pPr>
                      <a:r>
                        <a:rPr lang="en-US" sz="1000" kern="1200" dirty="0">
                          <a:solidFill>
                            <a:schemeClr val="dk1"/>
                          </a:solidFill>
                          <a:effectLst/>
                          <a:latin typeface="Garamond" panose="02020404030301010803" pitchFamily="18" charset="0"/>
                          <a:ea typeface="+mn-ea"/>
                          <a:cs typeface="+mn-cs"/>
                        </a:rPr>
                        <a:t>$70M (Sarnia)</a:t>
                      </a:r>
                    </a:p>
                  </a:txBody>
                  <a:tcPr marL="68580" marR="68580" marT="0" marB="0">
                    <a:solidFill>
                      <a:schemeClr val="accent5">
                        <a:lumMod val="60000"/>
                        <a:lumOff val="40000"/>
                      </a:schemeClr>
                    </a:solidFill>
                  </a:tcPr>
                </a:tc>
                <a:extLst>
                  <a:ext uri="{0D108BD9-81ED-4DB2-BD59-A6C34878D82A}">
                    <a16:rowId xmlns:a16="http://schemas.microsoft.com/office/drawing/2014/main" val="10001"/>
                  </a:ext>
                </a:extLst>
              </a:tr>
              <a:tr h="528323">
                <a:tc>
                  <a:txBody>
                    <a:bodyPr/>
                    <a:lstStyle/>
                    <a:p>
                      <a:pPr marL="0" marR="0">
                        <a:lnSpc>
                          <a:spcPts val="1200"/>
                        </a:lnSpc>
                        <a:spcBef>
                          <a:spcPts val="0"/>
                        </a:spcBef>
                        <a:spcAft>
                          <a:spcPts val="600"/>
                        </a:spcAft>
                      </a:pPr>
                      <a:r>
                        <a:rPr lang="en-US" sz="1000" dirty="0">
                          <a:effectLst/>
                          <a:latin typeface="Garamond" panose="02020404030301010803" pitchFamily="18" charset="0"/>
                        </a:rPr>
                        <a:t>Total estimated Infrastructure Deficit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$126M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N/A</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$434M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$200M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$9M (Lambton) </a:t>
                      </a:r>
                    </a:p>
                    <a:p>
                      <a:pPr marL="0" marR="0">
                        <a:lnSpc>
                          <a:spcPts val="1200"/>
                        </a:lnSpc>
                        <a:spcBef>
                          <a:spcPts val="0"/>
                        </a:spcBef>
                        <a:spcAft>
                          <a:spcPts val="600"/>
                        </a:spcAft>
                      </a:pPr>
                      <a:r>
                        <a:rPr lang="en-US" sz="1000" b="1" dirty="0">
                          <a:effectLst/>
                          <a:latin typeface="Garamond" panose="02020404030301010803" pitchFamily="18" charset="0"/>
                        </a:rPr>
                        <a:t>$255M (Sarnia)</a:t>
                      </a:r>
                      <a:endParaRPr lang="en-US" sz="1000" b="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extLst>
                  <a:ext uri="{0D108BD9-81ED-4DB2-BD59-A6C34878D82A}">
                    <a16:rowId xmlns:a16="http://schemas.microsoft.com/office/drawing/2014/main" val="10002"/>
                  </a:ext>
                </a:extLst>
              </a:tr>
              <a:tr h="528323">
                <a:tc>
                  <a:txBody>
                    <a:bodyPr/>
                    <a:lstStyle/>
                    <a:p>
                      <a:pPr marL="0" marR="0">
                        <a:lnSpc>
                          <a:spcPts val="1200"/>
                        </a:lnSpc>
                        <a:spcBef>
                          <a:spcPts val="0"/>
                        </a:spcBef>
                        <a:spcAft>
                          <a:spcPts val="600"/>
                        </a:spcAft>
                      </a:pPr>
                      <a:r>
                        <a:rPr lang="en-US" sz="1000" dirty="0">
                          <a:effectLst/>
                          <a:latin typeface="Garamond" panose="02020404030301010803" pitchFamily="18" charset="0"/>
                        </a:rPr>
                        <a:t>Average Annual Capital Spending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$34M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$159M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$25M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$40M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FFF99"/>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$20M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0003"/>
                  </a:ext>
                </a:extLst>
              </a:tr>
              <a:tr h="352215">
                <a:tc>
                  <a:txBody>
                    <a:bodyPr/>
                    <a:lstStyle/>
                    <a:p>
                      <a:pPr marL="0" marR="0">
                        <a:lnSpc>
                          <a:spcPts val="1200"/>
                        </a:lnSpc>
                        <a:spcBef>
                          <a:spcPts val="0"/>
                        </a:spcBef>
                        <a:spcAft>
                          <a:spcPts val="600"/>
                        </a:spcAft>
                      </a:pPr>
                      <a:r>
                        <a:rPr lang="en-US" sz="1000" dirty="0">
                          <a:effectLst/>
                          <a:latin typeface="Garamond" panose="02020404030301010803" pitchFamily="18" charset="0"/>
                        </a:rPr>
                        <a:t>Lane km of Roads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1,004 Lane km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3,878 Lane km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760 Lane km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532 Lane km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1,383 Lane km </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4"/>
                  </a:ext>
                </a:extLst>
              </a:tr>
              <a:tr h="704431">
                <a:tc>
                  <a:txBody>
                    <a:bodyPr/>
                    <a:lstStyle/>
                    <a:p>
                      <a:pPr marL="0" marR="0">
                        <a:lnSpc>
                          <a:spcPts val="1200"/>
                        </a:lnSpc>
                        <a:spcBef>
                          <a:spcPts val="0"/>
                        </a:spcBef>
                        <a:spcAft>
                          <a:spcPts val="600"/>
                        </a:spcAft>
                      </a:pPr>
                      <a:r>
                        <a:rPr lang="en-US" sz="1000" dirty="0">
                          <a:effectLst/>
                          <a:latin typeface="Garamond" panose="02020404030301010803" pitchFamily="18" charset="0"/>
                        </a:rPr>
                        <a:t>Average annual budget for maintenance of roads</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$22M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$68M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$11M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$20M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$22.75M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5"/>
                  </a:ext>
                </a:extLst>
              </a:tr>
              <a:tr h="176108">
                <a:tc>
                  <a:txBody>
                    <a:bodyPr/>
                    <a:lstStyle/>
                    <a:p>
                      <a:pPr marL="0" marR="0">
                        <a:lnSpc>
                          <a:spcPts val="1200"/>
                        </a:lnSpc>
                        <a:spcBef>
                          <a:spcPts val="0"/>
                        </a:spcBef>
                        <a:spcAft>
                          <a:spcPts val="600"/>
                        </a:spcAft>
                      </a:pPr>
                      <a:r>
                        <a:rPr lang="en-US" sz="1000" dirty="0">
                          <a:effectLst/>
                          <a:latin typeface="Garamond" panose="02020404030301010803" pitchFamily="18" charset="0"/>
                        </a:rPr>
                        <a:t>Cost per km</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$21,912</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ts val="1200"/>
                        </a:lnSpc>
                        <a:spcBef>
                          <a:spcPts val="0"/>
                        </a:spcBef>
                        <a:spcAft>
                          <a:spcPts val="600"/>
                        </a:spcAft>
                      </a:pPr>
                      <a:r>
                        <a:rPr lang="en-US" sz="1000" dirty="0">
                          <a:effectLst/>
                          <a:latin typeface="Garamond" panose="02020404030301010803" pitchFamily="18" charset="0"/>
                        </a:rPr>
                        <a:t>$17,534</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$14,473</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$37,593</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nSpc>
                          <a:spcPts val="1200"/>
                        </a:lnSpc>
                        <a:spcBef>
                          <a:spcPts val="0"/>
                        </a:spcBef>
                        <a:spcAft>
                          <a:spcPts val="600"/>
                        </a:spcAft>
                      </a:pPr>
                      <a:r>
                        <a:rPr lang="en-US" sz="1000" dirty="0">
                          <a:effectLst/>
                          <a:latin typeface="Garamond" panose="02020404030301010803" pitchFamily="18" charset="0"/>
                        </a:rPr>
                        <a:t>$16,450</a:t>
                      </a:r>
                      <a:endParaRPr lang="en-US" sz="10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0006"/>
                  </a:ext>
                </a:extLst>
              </a:tr>
            </a:tbl>
          </a:graphicData>
        </a:graphic>
      </p:graphicFrame>
      <p:grpSp>
        <p:nvGrpSpPr>
          <p:cNvPr id="9" name="Group 8"/>
          <p:cNvGrpSpPr/>
          <p:nvPr/>
        </p:nvGrpSpPr>
        <p:grpSpPr>
          <a:xfrm>
            <a:off x="485998" y="4501891"/>
            <a:ext cx="1434544" cy="358153"/>
            <a:chOff x="485998" y="4501891"/>
            <a:chExt cx="1434544" cy="358153"/>
          </a:xfrm>
        </p:grpSpPr>
        <p:grpSp>
          <p:nvGrpSpPr>
            <p:cNvPr id="11" name="Group 10"/>
            <p:cNvGrpSpPr/>
            <p:nvPr/>
          </p:nvGrpSpPr>
          <p:grpSpPr>
            <a:xfrm>
              <a:off x="485998" y="4602193"/>
              <a:ext cx="1328058" cy="257851"/>
              <a:chOff x="471996" y="4547468"/>
              <a:chExt cx="1328058" cy="257851"/>
            </a:xfrm>
          </p:grpSpPr>
          <p:sp>
            <p:nvSpPr>
              <p:cNvPr id="13" name="Rectangle 12"/>
              <p:cNvSpPr/>
              <p:nvPr/>
            </p:nvSpPr>
            <p:spPr>
              <a:xfrm>
                <a:off x="914682" y="4725490"/>
                <a:ext cx="442686" cy="79829"/>
              </a:xfrm>
              <a:prstGeom prst="rect">
                <a:avLst/>
              </a:prstGeom>
              <a:solidFill>
                <a:srgbClr val="F5EF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Rectangle 13"/>
              <p:cNvSpPr/>
              <p:nvPr/>
            </p:nvSpPr>
            <p:spPr>
              <a:xfrm>
                <a:off x="1357368" y="4725490"/>
                <a:ext cx="442686" cy="79829"/>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p:cNvSpPr/>
              <p:nvPr/>
            </p:nvSpPr>
            <p:spPr>
              <a:xfrm>
                <a:off x="471996" y="4725490"/>
                <a:ext cx="442686" cy="79829"/>
              </a:xfrm>
              <a:prstGeom prst="rect">
                <a:avLst/>
              </a:prstGeom>
              <a:solidFill>
                <a:srgbClr val="FA57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6" name="TextBox 15"/>
              <p:cNvSpPr txBox="1"/>
              <p:nvPr/>
            </p:nvSpPr>
            <p:spPr>
              <a:xfrm>
                <a:off x="505643" y="4554888"/>
                <a:ext cx="409039" cy="215444"/>
              </a:xfrm>
              <a:prstGeom prst="rect">
                <a:avLst/>
              </a:prstGeom>
              <a:noFill/>
            </p:spPr>
            <p:txBody>
              <a:bodyPr wrap="square" rtlCol="0">
                <a:spAutoFit/>
              </a:bodyPr>
              <a:lstStyle/>
              <a:p>
                <a:r>
                  <a:rPr lang="en-US" sz="800" i="1" dirty="0">
                    <a:latin typeface="Garamond" panose="02020404030301010803" pitchFamily="18" charset="0"/>
                  </a:rPr>
                  <a:t>High</a:t>
                </a:r>
              </a:p>
            </p:txBody>
          </p:sp>
          <p:sp>
            <p:nvSpPr>
              <p:cNvPr id="17" name="TextBox 16"/>
              <p:cNvSpPr txBox="1"/>
              <p:nvPr/>
            </p:nvSpPr>
            <p:spPr>
              <a:xfrm>
                <a:off x="874604" y="4547468"/>
                <a:ext cx="522843" cy="215444"/>
              </a:xfrm>
              <a:prstGeom prst="rect">
                <a:avLst/>
              </a:prstGeom>
              <a:noFill/>
            </p:spPr>
            <p:txBody>
              <a:bodyPr wrap="square" rtlCol="0">
                <a:spAutoFit/>
              </a:bodyPr>
              <a:lstStyle/>
              <a:p>
                <a:r>
                  <a:rPr lang="en-US" sz="800" i="1" dirty="0">
                    <a:latin typeface="Garamond" panose="02020404030301010803" pitchFamily="18" charset="0"/>
                  </a:rPr>
                  <a:t>Medium</a:t>
                </a:r>
              </a:p>
            </p:txBody>
          </p:sp>
          <p:sp>
            <p:nvSpPr>
              <p:cNvPr id="18" name="TextBox 17"/>
              <p:cNvSpPr txBox="1"/>
              <p:nvPr/>
            </p:nvSpPr>
            <p:spPr>
              <a:xfrm>
                <a:off x="1391015" y="4554888"/>
                <a:ext cx="409039" cy="215444"/>
              </a:xfrm>
              <a:prstGeom prst="rect">
                <a:avLst/>
              </a:prstGeom>
              <a:noFill/>
            </p:spPr>
            <p:txBody>
              <a:bodyPr wrap="square" rtlCol="0">
                <a:spAutoFit/>
              </a:bodyPr>
              <a:lstStyle/>
              <a:p>
                <a:r>
                  <a:rPr lang="en-US" sz="800" i="1" dirty="0">
                    <a:latin typeface="Garamond" panose="02020404030301010803" pitchFamily="18" charset="0"/>
                  </a:rPr>
                  <a:t>Low</a:t>
                </a:r>
              </a:p>
            </p:txBody>
          </p:sp>
        </p:grpSp>
        <p:sp>
          <p:nvSpPr>
            <p:cNvPr id="12" name="TextBox 11"/>
            <p:cNvSpPr txBox="1"/>
            <p:nvPr/>
          </p:nvSpPr>
          <p:spPr>
            <a:xfrm>
              <a:off x="519645" y="4501891"/>
              <a:ext cx="1400897" cy="215444"/>
            </a:xfrm>
            <a:prstGeom prst="rect">
              <a:avLst/>
            </a:prstGeom>
            <a:noFill/>
          </p:spPr>
          <p:txBody>
            <a:bodyPr wrap="square" rtlCol="0">
              <a:spAutoFit/>
            </a:bodyPr>
            <a:lstStyle/>
            <a:p>
              <a:r>
                <a:rPr lang="en-US" sz="800" b="1" dirty="0">
                  <a:latin typeface="Garamond" panose="02020404030301010803" pitchFamily="18" charset="0"/>
                </a:rPr>
                <a:t>Scale in relation to CBRM</a:t>
              </a:r>
            </a:p>
          </p:txBody>
        </p:sp>
      </p:grpSp>
      <p:sp>
        <p:nvSpPr>
          <p:cNvPr id="19" name="Rounded Rectangle 18"/>
          <p:cNvSpPr/>
          <p:nvPr/>
        </p:nvSpPr>
        <p:spPr>
          <a:xfrm>
            <a:off x="6118168" y="1005578"/>
            <a:ext cx="1659567"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20" name="TextBox 19"/>
          <p:cNvSpPr txBox="1"/>
          <p:nvPr/>
        </p:nvSpPr>
        <p:spPr>
          <a:xfrm>
            <a:off x="6118168" y="1398003"/>
            <a:ext cx="2726574" cy="2485787"/>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marL="171450" indent="-171450">
              <a:spcAft>
                <a:spcPts val="600"/>
              </a:spcAft>
              <a:buFont typeface="Arial" panose="020B0604020202020204" pitchFamily="34" charset="0"/>
              <a:buChar char="•"/>
            </a:pPr>
            <a:r>
              <a:rPr lang="en-US" dirty="0"/>
              <a:t>The consolidated debt of all benchmarking participants has varied composition with the most significant contributing factor being capital costs associated with water and wastewater utility. </a:t>
            </a:r>
          </a:p>
          <a:p>
            <a:pPr marL="171450" indent="-171450">
              <a:spcAft>
                <a:spcPts val="600"/>
              </a:spcAft>
              <a:buFont typeface="Arial" panose="020B0604020202020204" pitchFamily="34" charset="0"/>
              <a:buChar char="•"/>
            </a:pPr>
            <a:r>
              <a:rPr lang="en-US" dirty="0"/>
              <a:t>Infrastructure deficits are driven by lack of capital or increasing focus on growth related projects </a:t>
            </a:r>
          </a:p>
          <a:p>
            <a:pPr marL="171450" indent="-171450">
              <a:spcAft>
                <a:spcPts val="600"/>
              </a:spcAft>
              <a:buFont typeface="Arial" panose="020B0604020202020204" pitchFamily="34" charset="0"/>
              <a:buChar char="•"/>
            </a:pPr>
            <a:r>
              <a:rPr lang="en-US" dirty="0"/>
              <a:t>HRM did not provide an estimation of infrastructure deficit but a substantial portion of the deficit is to account for growth related projects (i.e. to accommodate new communities).</a:t>
            </a:r>
          </a:p>
        </p:txBody>
      </p:sp>
      <p:grpSp>
        <p:nvGrpSpPr>
          <p:cNvPr id="21" name="Group 20"/>
          <p:cNvGrpSpPr/>
          <p:nvPr/>
        </p:nvGrpSpPr>
        <p:grpSpPr>
          <a:xfrm>
            <a:off x="4781112" y="115726"/>
            <a:ext cx="4090710" cy="147880"/>
            <a:chOff x="2735757" y="114918"/>
            <a:chExt cx="4090710" cy="147880"/>
          </a:xfrm>
        </p:grpSpPr>
        <p:sp>
          <p:nvSpPr>
            <p:cNvPr id="24" name="Chevron 23"/>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5" name="Chevron 24"/>
            <p:cNvSpPr/>
            <p:nvPr/>
          </p:nvSpPr>
          <p:spPr>
            <a:xfrm>
              <a:off x="4705343" y="115726"/>
              <a:ext cx="705663"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6" name="Chevron 25"/>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7" name="Chevron 26"/>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8" name="Chevron 27"/>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9" name="Chevron 28"/>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942280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324622" y="2100486"/>
            <a:ext cx="5887492" cy="2334354"/>
          </a:xfrm>
        </p:spPr>
        <p:txBody>
          <a:bodyPr/>
          <a:lstStyle/>
          <a:p>
            <a:r>
              <a:rPr lang="en-US" sz="2800" dirty="0">
                <a:latin typeface="Garamond" panose="02020404030301010803" pitchFamily="18" charset="0"/>
              </a:rPr>
              <a:t>05 Comparative Analysis</a:t>
            </a:r>
          </a:p>
          <a:p>
            <a:pPr marL="631825" indent="-174625">
              <a:buFont typeface="Arial" panose="020B0604020202020204" pitchFamily="34" charset="0"/>
              <a:buChar char="•"/>
            </a:pPr>
            <a:r>
              <a:rPr lang="en-US" sz="1600" dirty="0">
                <a:latin typeface="Garamond" panose="02020404030301010803" pitchFamily="18" charset="0"/>
              </a:rPr>
              <a:t>Halifax, NS </a:t>
            </a:r>
          </a:p>
          <a:p>
            <a:pPr marL="631825" indent="-174625">
              <a:buFont typeface="Arial" panose="020B0604020202020204" pitchFamily="34" charset="0"/>
              <a:buChar char="•"/>
            </a:pPr>
            <a:r>
              <a:rPr lang="en-US" sz="1600" dirty="0">
                <a:latin typeface="Garamond" panose="02020404030301010803" pitchFamily="18" charset="0"/>
              </a:rPr>
              <a:t>Saint John, NB</a:t>
            </a:r>
          </a:p>
          <a:p>
            <a:pPr marL="631825" indent="-174625">
              <a:buFont typeface="Arial" panose="020B0604020202020204" pitchFamily="34" charset="0"/>
              <a:buChar char="•"/>
            </a:pPr>
            <a:r>
              <a:rPr lang="en-US" sz="1600" dirty="0">
                <a:latin typeface="Garamond" panose="02020404030301010803" pitchFamily="18" charset="0"/>
              </a:rPr>
              <a:t>Moncton, NB</a:t>
            </a:r>
          </a:p>
          <a:p>
            <a:pPr marL="631825" indent="-174625">
              <a:buFont typeface="Arial" panose="020B0604020202020204" pitchFamily="34" charset="0"/>
              <a:buChar char="•"/>
            </a:pPr>
            <a:r>
              <a:rPr lang="en-US" sz="1600" dirty="0">
                <a:latin typeface="Garamond" panose="02020404030301010803" pitchFamily="18" charset="0"/>
              </a:rPr>
              <a:t>Sarnia, ON</a:t>
            </a:r>
            <a:endParaRPr lang="en-US" sz="1100" dirty="0">
              <a:latin typeface="Garamond" panose="02020404030301010803" pitchFamily="18" charset="0"/>
            </a:endParaRPr>
          </a:p>
          <a:p>
            <a:endParaRPr lang="en-US" sz="2800" dirty="0">
              <a:latin typeface="Garamond" panose="02020404030301010803" pitchFamily="18" charset="0"/>
            </a:endParaRPr>
          </a:p>
          <a:p>
            <a:endParaRPr lang="en-US" sz="2800" dirty="0"/>
          </a:p>
        </p:txBody>
      </p:sp>
    </p:spTree>
    <p:extLst>
      <p:ext uri="{BB962C8B-B14F-4D97-AF65-F5344CB8AC3E}">
        <p14:creationId xmlns:p14="http://schemas.microsoft.com/office/powerpoint/2010/main" val="342900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18</a:t>
            </a:fld>
            <a:endParaRPr lang="en-GB" dirty="0"/>
          </a:p>
        </p:txBody>
      </p:sp>
      <p:sp>
        <p:nvSpPr>
          <p:cNvPr id="14" name="Title 5"/>
          <p:cNvSpPr txBox="1">
            <a:spLocks/>
          </p:cNvSpPr>
          <p:nvPr/>
        </p:nvSpPr>
        <p:spPr>
          <a:xfrm>
            <a:off x="414846" y="152378"/>
            <a:ext cx="8203692" cy="613555"/>
          </a:xfrm>
          <a:prstGeom prst="rect">
            <a:avLst/>
          </a:prstGeom>
        </p:spPr>
        <p:txBody>
          <a:bodyPr vert="horz" lIns="0" tIns="0" rIns="0" bIns="0" rtlCol="0" anchor="t" anchorCtr="0">
            <a:noAutofit/>
          </a:bodyPr>
          <a:lstStyle>
            <a:lvl1pPr algn="l" defTabSz="457200" rtl="0" eaLnBrk="1" latinLnBrk="0" hangingPunct="1">
              <a:spcBef>
                <a:spcPct val="0"/>
              </a:spcBef>
              <a:buNone/>
              <a:defRPr sz="3000" b="1" kern="1200">
                <a:solidFill>
                  <a:schemeClr val="accent1"/>
                </a:solidFill>
                <a:latin typeface="+mj-lt"/>
                <a:ea typeface="+mj-ea"/>
                <a:cs typeface="+mj-cs"/>
              </a:defRPr>
            </a:lvl1pPr>
          </a:lstStyle>
          <a:p>
            <a:pPr>
              <a:spcBef>
                <a:spcPts val="600"/>
              </a:spcBef>
              <a:spcAft>
                <a:spcPts val="600"/>
              </a:spcAft>
            </a:pPr>
            <a:r>
              <a:rPr lang="en-US" sz="2400" dirty="0">
                <a:latin typeface="Garamond" panose="02020404030301010803" pitchFamily="18" charset="0"/>
              </a:rPr>
              <a:t>Municipal Expenditures</a:t>
            </a:r>
            <a:br>
              <a:rPr lang="en-US" sz="1600" dirty="0">
                <a:latin typeface="Garamond" panose="02020404030301010803" pitchFamily="18" charset="0"/>
              </a:rPr>
            </a:br>
            <a:r>
              <a:rPr lang="en-US" sz="1600" dirty="0">
                <a:solidFill>
                  <a:schemeClr val="tx1"/>
                </a:solidFill>
                <a:latin typeface="Garamond" panose="02020404030301010803" pitchFamily="18" charset="0"/>
              </a:rPr>
              <a:t>Summary</a:t>
            </a:r>
            <a:r>
              <a:rPr lang="en-US" sz="200" dirty="0">
                <a:latin typeface="Garamond" panose="02020404030301010803" pitchFamily="18" charset="0"/>
              </a:rPr>
              <a:t>     </a:t>
            </a:r>
            <a:r>
              <a:rPr lang="en-US" sz="1600" dirty="0">
                <a:solidFill>
                  <a:schemeClr val="tx1"/>
                </a:solidFill>
                <a:latin typeface="Garamond" panose="02020404030301010803" pitchFamily="18" charset="0"/>
              </a:rPr>
              <a:t>of the relevant 2017 expenditures among all selected municipalities</a:t>
            </a:r>
            <a:endParaRPr lang="en-US" sz="2000" dirty="0">
              <a:solidFill>
                <a:schemeClr val="tx1"/>
              </a:solidFill>
              <a:latin typeface="Garamond" panose="02020404030301010803"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65342296"/>
              </p:ext>
            </p:extLst>
          </p:nvPr>
        </p:nvGraphicFramePr>
        <p:xfrm>
          <a:off x="414846" y="884787"/>
          <a:ext cx="5170614" cy="3617103"/>
        </p:xfrm>
        <a:graphic>
          <a:graphicData uri="http://schemas.openxmlformats.org/drawingml/2006/table">
            <a:tbl>
              <a:tblPr firstRow="1" firstCol="1" bandRow="1">
                <a:tableStyleId>{5C22544A-7EE6-4342-B048-85BDC9FD1C3A}</a:tableStyleId>
              </a:tblPr>
              <a:tblGrid>
                <a:gridCol w="1056565">
                  <a:extLst>
                    <a:ext uri="{9D8B030D-6E8A-4147-A177-3AD203B41FA5}">
                      <a16:colId xmlns:a16="http://schemas.microsoft.com/office/drawing/2014/main" val="20000"/>
                    </a:ext>
                  </a:extLst>
                </a:gridCol>
                <a:gridCol w="822209">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gridCol w="822960">
                  <a:extLst>
                    <a:ext uri="{9D8B030D-6E8A-4147-A177-3AD203B41FA5}">
                      <a16:colId xmlns:a16="http://schemas.microsoft.com/office/drawing/2014/main" val="20005"/>
                    </a:ext>
                  </a:extLst>
                </a:gridCol>
              </a:tblGrid>
              <a:tr h="172243">
                <a:tc>
                  <a:txBody>
                    <a:bodyPr/>
                    <a:lstStyle/>
                    <a:p>
                      <a:pPr marL="0" marR="0">
                        <a:lnSpc>
                          <a:spcPts val="1200"/>
                        </a:lnSpc>
                        <a:spcBef>
                          <a:spcPts val="0"/>
                        </a:spcBef>
                        <a:spcAft>
                          <a:spcPts val="600"/>
                        </a:spcAft>
                      </a:pPr>
                      <a:r>
                        <a:rPr lang="en-US" sz="1000" dirty="0">
                          <a:effectLst/>
                          <a:latin typeface="Garamond" panose="02020404030301010803" pitchFamily="18" charset="0"/>
                        </a:rPr>
                        <a:t>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CBRM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HRM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Saint John</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Moncton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Sarnia</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000"/>
                  </a:ext>
                </a:extLst>
              </a:tr>
              <a:tr h="516729">
                <a:tc>
                  <a:txBody>
                    <a:bodyPr/>
                    <a:lstStyle/>
                    <a:p>
                      <a:pPr marL="0" marR="0">
                        <a:lnSpc>
                          <a:spcPts val="1200"/>
                        </a:lnSpc>
                        <a:spcBef>
                          <a:spcPts val="0"/>
                        </a:spcBef>
                        <a:spcAft>
                          <a:spcPts val="600"/>
                        </a:spcAft>
                      </a:pPr>
                      <a:r>
                        <a:rPr lang="en-US" sz="1000" dirty="0">
                          <a:effectLst/>
                          <a:latin typeface="Garamond" panose="02020404030301010803" pitchFamily="18" charset="0"/>
                        </a:rPr>
                        <a:t>General Government Services</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$17.2M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$110.9M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$35.8M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$45.5M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$47.5M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extLst>
                  <a:ext uri="{0D108BD9-81ED-4DB2-BD59-A6C34878D82A}">
                    <a16:rowId xmlns:a16="http://schemas.microsoft.com/office/drawing/2014/main" val="10001"/>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$185</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$256</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$515</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$600</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$659</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extLst>
                  <a:ext uri="{0D108BD9-81ED-4DB2-BD59-A6C34878D82A}">
                    <a16:rowId xmlns:a16="http://schemas.microsoft.com/office/drawing/2014/main" val="10002"/>
                  </a:ext>
                </a:extLst>
              </a:tr>
              <a:tr h="344486">
                <a:tc>
                  <a:txBody>
                    <a:bodyPr/>
                    <a:lstStyle/>
                    <a:p>
                      <a:pPr marL="0" marR="0">
                        <a:lnSpc>
                          <a:spcPts val="1200"/>
                        </a:lnSpc>
                        <a:spcBef>
                          <a:spcPts val="0"/>
                        </a:spcBef>
                        <a:spcAft>
                          <a:spcPts val="1440"/>
                        </a:spcAft>
                      </a:pPr>
                      <a:r>
                        <a:rPr lang="en-US" sz="1000" dirty="0">
                          <a:effectLst/>
                          <a:latin typeface="Garamond" panose="02020404030301010803" pitchFamily="18" charset="0"/>
                        </a:rPr>
                        <a:t>Protective Services</a:t>
                      </a:r>
                      <a:endParaRPr lang="en-US" sz="900" dirty="0">
                        <a:effectLst/>
                        <a:latin typeface="Garamond" panose="02020404030301010803" pitchFamily="18" charset="0"/>
                        <a:ea typeface="Times New Roman" panose="02020603050405020304" pitchFamily="18"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$38.9M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$220.6M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$52.5M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$38.5M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$38.7M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3"/>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$417</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$509</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$756</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$508</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$537</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4"/>
                  </a:ext>
                </a:extLst>
              </a:tr>
              <a:tr h="344486">
                <a:tc>
                  <a:txBody>
                    <a:bodyPr/>
                    <a:lstStyle/>
                    <a:p>
                      <a:pPr marL="0" marR="0">
                        <a:lnSpc>
                          <a:spcPts val="1200"/>
                        </a:lnSpc>
                        <a:spcBef>
                          <a:spcPts val="0"/>
                        </a:spcBef>
                        <a:spcAft>
                          <a:spcPts val="600"/>
                        </a:spcAft>
                      </a:pPr>
                      <a:r>
                        <a:rPr lang="en-US" sz="1000" dirty="0">
                          <a:effectLst/>
                          <a:latin typeface="Garamond" panose="02020404030301010803" pitchFamily="18" charset="0"/>
                        </a:rPr>
                        <a:t>Transportation Services</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$38.9M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$271.8M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$48.5M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$27.9M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$28.3M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extLst>
                  <a:ext uri="{0D108BD9-81ED-4DB2-BD59-A6C34878D82A}">
                    <a16:rowId xmlns:a16="http://schemas.microsoft.com/office/drawing/2014/main" val="10005"/>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$417</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$628</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$698</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$368</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$392</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6"/>
                  </a:ext>
                </a:extLst>
              </a:tr>
              <a:tr h="344486">
                <a:tc>
                  <a:txBody>
                    <a:bodyPr/>
                    <a:lstStyle/>
                    <a:p>
                      <a:pPr marL="0" marR="0">
                        <a:lnSpc>
                          <a:spcPts val="1200"/>
                        </a:lnSpc>
                        <a:spcBef>
                          <a:spcPts val="0"/>
                        </a:spcBef>
                        <a:spcAft>
                          <a:spcPts val="1440"/>
                        </a:spcAft>
                      </a:pPr>
                      <a:r>
                        <a:rPr lang="en-US" sz="1000" dirty="0">
                          <a:effectLst/>
                          <a:latin typeface="Garamond" panose="02020404030301010803" pitchFamily="18" charset="0"/>
                        </a:rPr>
                        <a:t>Environmental Services</a:t>
                      </a:r>
                      <a:endParaRPr lang="en-US" sz="900" dirty="0">
                        <a:effectLst/>
                        <a:latin typeface="Garamond" panose="02020404030301010803" pitchFamily="18" charset="0"/>
                        <a:ea typeface="Times New Roman" panose="02020603050405020304" pitchFamily="18"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$16.2M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$41.1M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$21.5M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$9.9M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$10.0M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7"/>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$174</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$94</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chemeClr val="accent5">
                        <a:lumMod val="60000"/>
                        <a:lumOff val="40000"/>
                      </a:schemeClr>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$310</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$131</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$139</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8"/>
                  </a:ext>
                </a:extLst>
              </a:tr>
              <a:tr h="516729">
                <a:tc>
                  <a:txBody>
                    <a:bodyPr/>
                    <a:lstStyle/>
                    <a:p>
                      <a:pPr marL="0" marR="0">
                        <a:lnSpc>
                          <a:spcPts val="1200"/>
                        </a:lnSpc>
                        <a:spcBef>
                          <a:spcPts val="0"/>
                        </a:spcBef>
                        <a:spcAft>
                          <a:spcPts val="1440"/>
                        </a:spcAft>
                      </a:pPr>
                      <a:r>
                        <a:rPr lang="en-US" sz="1000" dirty="0">
                          <a:effectLst/>
                          <a:latin typeface="Garamond" panose="02020404030301010803" pitchFamily="18" charset="0"/>
                        </a:rPr>
                        <a:t>Recreation and Cultural Services</a:t>
                      </a:r>
                      <a:endParaRPr lang="en-US" sz="900" dirty="0">
                        <a:effectLst/>
                        <a:latin typeface="Garamond" panose="02020404030301010803" pitchFamily="18" charset="0"/>
                        <a:ea typeface="Times New Roman" panose="02020603050405020304" pitchFamily="18"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$10.5M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$131.6M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$10.9M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$15.4M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$15.9M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09"/>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$113</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$304</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$157</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$203</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$220</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5EFAD"/>
                    </a:solidFill>
                  </a:tcPr>
                </a:tc>
                <a:extLst>
                  <a:ext uri="{0D108BD9-81ED-4DB2-BD59-A6C34878D82A}">
                    <a16:rowId xmlns:a16="http://schemas.microsoft.com/office/drawing/2014/main" val="10010"/>
                  </a:ext>
                </a:extLst>
              </a:tr>
              <a:tr h="344486">
                <a:tc>
                  <a:txBody>
                    <a:bodyPr/>
                    <a:lstStyle/>
                    <a:p>
                      <a:pPr marL="0" marR="0">
                        <a:lnSpc>
                          <a:spcPts val="1200"/>
                        </a:lnSpc>
                        <a:spcBef>
                          <a:spcPts val="0"/>
                        </a:spcBef>
                        <a:spcAft>
                          <a:spcPts val="600"/>
                        </a:spcAft>
                      </a:pPr>
                      <a:r>
                        <a:rPr lang="en-US" sz="1000" dirty="0">
                          <a:effectLst/>
                          <a:latin typeface="Garamond" panose="02020404030301010803" pitchFamily="18" charset="0"/>
                        </a:rPr>
                        <a:t>Water and Wastewater</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$12.5M (wastewater)</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N/A </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$35.8M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$27.7M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dirty="0">
                          <a:effectLst/>
                          <a:latin typeface="Garamond" panose="02020404030301010803" pitchFamily="18" charset="0"/>
                        </a:rPr>
                        <a:t>$27.3M</a:t>
                      </a:r>
                      <a:endParaRPr lang="en-US" sz="1200"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extLst>
                  <a:ext uri="{0D108BD9-81ED-4DB2-BD59-A6C34878D82A}">
                    <a16:rowId xmlns:a16="http://schemas.microsoft.com/office/drawing/2014/main" val="10011"/>
                  </a:ext>
                </a:extLst>
              </a:tr>
              <a:tr h="172243">
                <a:tc>
                  <a:txBody>
                    <a:bodyPr/>
                    <a:lstStyle/>
                    <a:p>
                      <a:pPr marL="0" marR="0">
                        <a:lnSpc>
                          <a:spcPts val="1200"/>
                        </a:lnSpc>
                        <a:spcBef>
                          <a:spcPts val="0"/>
                        </a:spcBef>
                        <a:spcAft>
                          <a:spcPts val="600"/>
                        </a:spcAft>
                      </a:pPr>
                      <a:r>
                        <a:rPr lang="en-US" sz="1000" i="1" dirty="0">
                          <a:effectLst/>
                          <a:latin typeface="Garamond" panose="02020404030301010803" pitchFamily="18" charset="0"/>
                        </a:rPr>
                        <a:t>Per Capita Cost</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$134</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N/A</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$515</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$366</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tc>
                  <a:txBody>
                    <a:bodyPr/>
                    <a:lstStyle/>
                    <a:p>
                      <a:pPr marL="0" marR="0" algn="ctr">
                        <a:lnSpc>
                          <a:spcPts val="1200"/>
                        </a:lnSpc>
                        <a:spcBef>
                          <a:spcPts val="0"/>
                        </a:spcBef>
                        <a:spcAft>
                          <a:spcPts val="600"/>
                        </a:spcAft>
                      </a:pPr>
                      <a:r>
                        <a:rPr lang="en-US" sz="1000" i="1" dirty="0">
                          <a:effectLst/>
                          <a:latin typeface="Garamond" panose="02020404030301010803" pitchFamily="18" charset="0"/>
                        </a:rPr>
                        <a:t>$379</a:t>
                      </a:r>
                      <a:endParaRPr lang="en-US" sz="1200" i="1" dirty="0">
                        <a:effectLst/>
                        <a:latin typeface="Garamond" panose="02020404030301010803" pitchFamily="18" charset="0"/>
                        <a:ea typeface="Times New Roman" panose="02020603050405020304" pitchFamily="18" charset="0"/>
                        <a:cs typeface="Arial" panose="020B0604020202020204" pitchFamily="34" charset="0"/>
                      </a:endParaRPr>
                    </a:p>
                  </a:txBody>
                  <a:tcPr marL="68580" marR="68580" marT="0" marB="0">
                    <a:solidFill>
                      <a:srgbClr val="FA573C"/>
                    </a:solidFill>
                  </a:tcPr>
                </a:tc>
                <a:extLst>
                  <a:ext uri="{0D108BD9-81ED-4DB2-BD59-A6C34878D82A}">
                    <a16:rowId xmlns:a16="http://schemas.microsoft.com/office/drawing/2014/main" val="10012"/>
                  </a:ext>
                </a:extLst>
              </a:tr>
            </a:tbl>
          </a:graphicData>
        </a:graphic>
      </p:graphicFrame>
      <p:grpSp>
        <p:nvGrpSpPr>
          <p:cNvPr id="5" name="Group 4"/>
          <p:cNvGrpSpPr/>
          <p:nvPr/>
        </p:nvGrpSpPr>
        <p:grpSpPr>
          <a:xfrm>
            <a:off x="485998" y="4501891"/>
            <a:ext cx="1434544" cy="358153"/>
            <a:chOff x="485998" y="4501891"/>
            <a:chExt cx="1434544" cy="358153"/>
          </a:xfrm>
        </p:grpSpPr>
        <p:grpSp>
          <p:nvGrpSpPr>
            <p:cNvPr id="6" name="Group 5"/>
            <p:cNvGrpSpPr/>
            <p:nvPr/>
          </p:nvGrpSpPr>
          <p:grpSpPr>
            <a:xfrm>
              <a:off x="485998" y="4602193"/>
              <a:ext cx="1328058" cy="257851"/>
              <a:chOff x="471996" y="4547468"/>
              <a:chExt cx="1328058" cy="257851"/>
            </a:xfrm>
          </p:grpSpPr>
          <p:sp>
            <p:nvSpPr>
              <p:cNvPr id="8" name="Rectangle 7"/>
              <p:cNvSpPr/>
              <p:nvPr/>
            </p:nvSpPr>
            <p:spPr>
              <a:xfrm>
                <a:off x="914682" y="4725490"/>
                <a:ext cx="442686" cy="79829"/>
              </a:xfrm>
              <a:prstGeom prst="rect">
                <a:avLst/>
              </a:prstGeom>
              <a:solidFill>
                <a:srgbClr val="F5EFA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1357368" y="4725490"/>
                <a:ext cx="442686" cy="79829"/>
              </a:xfrm>
              <a:prstGeom prst="rect">
                <a:avLst/>
              </a:prstGeom>
              <a:solidFill>
                <a:schemeClr val="accent5">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471996" y="4725490"/>
                <a:ext cx="442686" cy="79829"/>
              </a:xfrm>
              <a:prstGeom prst="rect">
                <a:avLst/>
              </a:prstGeom>
              <a:solidFill>
                <a:srgbClr val="FA573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extBox 10"/>
              <p:cNvSpPr txBox="1"/>
              <p:nvPr/>
            </p:nvSpPr>
            <p:spPr>
              <a:xfrm>
                <a:off x="505643" y="4554888"/>
                <a:ext cx="409039" cy="215444"/>
              </a:xfrm>
              <a:prstGeom prst="rect">
                <a:avLst/>
              </a:prstGeom>
              <a:noFill/>
            </p:spPr>
            <p:txBody>
              <a:bodyPr wrap="square" rtlCol="0">
                <a:spAutoFit/>
              </a:bodyPr>
              <a:lstStyle/>
              <a:p>
                <a:r>
                  <a:rPr lang="en-US" sz="800" i="1" dirty="0">
                    <a:latin typeface="Garamond" panose="02020404030301010803" pitchFamily="18" charset="0"/>
                  </a:rPr>
                  <a:t>High</a:t>
                </a:r>
              </a:p>
            </p:txBody>
          </p:sp>
          <p:sp>
            <p:nvSpPr>
              <p:cNvPr id="12" name="TextBox 11"/>
              <p:cNvSpPr txBox="1"/>
              <p:nvPr/>
            </p:nvSpPr>
            <p:spPr>
              <a:xfrm>
                <a:off x="874604" y="4547468"/>
                <a:ext cx="522843" cy="215444"/>
              </a:xfrm>
              <a:prstGeom prst="rect">
                <a:avLst/>
              </a:prstGeom>
              <a:noFill/>
            </p:spPr>
            <p:txBody>
              <a:bodyPr wrap="square" rtlCol="0">
                <a:spAutoFit/>
              </a:bodyPr>
              <a:lstStyle/>
              <a:p>
                <a:r>
                  <a:rPr lang="en-US" sz="800" i="1" dirty="0">
                    <a:latin typeface="Garamond" panose="02020404030301010803" pitchFamily="18" charset="0"/>
                  </a:rPr>
                  <a:t>Medium</a:t>
                </a:r>
              </a:p>
            </p:txBody>
          </p:sp>
          <p:sp>
            <p:nvSpPr>
              <p:cNvPr id="13" name="TextBox 12"/>
              <p:cNvSpPr txBox="1"/>
              <p:nvPr/>
            </p:nvSpPr>
            <p:spPr>
              <a:xfrm>
                <a:off x="1391015" y="4554888"/>
                <a:ext cx="409039" cy="215444"/>
              </a:xfrm>
              <a:prstGeom prst="rect">
                <a:avLst/>
              </a:prstGeom>
              <a:noFill/>
            </p:spPr>
            <p:txBody>
              <a:bodyPr wrap="square" rtlCol="0">
                <a:spAutoFit/>
              </a:bodyPr>
              <a:lstStyle/>
              <a:p>
                <a:r>
                  <a:rPr lang="en-US" sz="800" i="1" dirty="0">
                    <a:latin typeface="Garamond" panose="02020404030301010803" pitchFamily="18" charset="0"/>
                  </a:rPr>
                  <a:t>Low</a:t>
                </a:r>
              </a:p>
            </p:txBody>
          </p:sp>
        </p:grpSp>
        <p:sp>
          <p:nvSpPr>
            <p:cNvPr id="7" name="TextBox 6"/>
            <p:cNvSpPr txBox="1"/>
            <p:nvPr/>
          </p:nvSpPr>
          <p:spPr>
            <a:xfrm>
              <a:off x="519645" y="4501891"/>
              <a:ext cx="1400897" cy="215444"/>
            </a:xfrm>
            <a:prstGeom prst="rect">
              <a:avLst/>
            </a:prstGeom>
            <a:noFill/>
          </p:spPr>
          <p:txBody>
            <a:bodyPr wrap="square" rtlCol="0">
              <a:spAutoFit/>
            </a:bodyPr>
            <a:lstStyle/>
            <a:p>
              <a:r>
                <a:rPr lang="en-US" sz="800" b="1" dirty="0">
                  <a:latin typeface="Garamond" panose="02020404030301010803" pitchFamily="18" charset="0"/>
                </a:rPr>
                <a:t>Scale in relation to CBRM</a:t>
              </a:r>
            </a:p>
          </p:txBody>
        </p:sp>
      </p:grpSp>
      <p:sp>
        <p:nvSpPr>
          <p:cNvPr id="15" name="Rounded Rectangle 14"/>
          <p:cNvSpPr/>
          <p:nvPr/>
        </p:nvSpPr>
        <p:spPr>
          <a:xfrm>
            <a:off x="6118168" y="1005578"/>
            <a:ext cx="1659567" cy="266752"/>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Observations</a:t>
            </a:r>
          </a:p>
        </p:txBody>
      </p:sp>
      <p:sp>
        <p:nvSpPr>
          <p:cNvPr id="16" name="TextBox 15"/>
          <p:cNvSpPr txBox="1"/>
          <p:nvPr/>
        </p:nvSpPr>
        <p:spPr>
          <a:xfrm>
            <a:off x="6118168" y="1398003"/>
            <a:ext cx="2726574" cy="2400657"/>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marL="171450" indent="-171450">
              <a:spcAft>
                <a:spcPts val="600"/>
              </a:spcAft>
              <a:buFont typeface="Arial" panose="020B0604020202020204" pitchFamily="34" charset="0"/>
              <a:buChar char="•"/>
            </a:pPr>
            <a:r>
              <a:rPr lang="en-US" dirty="0"/>
              <a:t>Overall,  CBRM appears to have relatively low expenditures per capita across departments. E.g. </a:t>
            </a:r>
            <a:r>
              <a:rPr lang="en-US" i="1" dirty="0"/>
              <a:t>Expenditure on general government services for CBRM is 65% lower than that for Saint John. However, Saint John is implementing policies to bring down its annual operational expenditures</a:t>
            </a:r>
          </a:p>
          <a:p>
            <a:pPr marL="171450" indent="-171450">
              <a:spcAft>
                <a:spcPts val="600"/>
              </a:spcAft>
              <a:buFont typeface="Arial" panose="020B0604020202020204" pitchFamily="34" charset="0"/>
              <a:buChar char="•"/>
            </a:pPr>
            <a:r>
              <a:rPr lang="en-US" dirty="0"/>
              <a:t>Although CBRM’s expenditure on protective services is lower compared to that of Moncton, comparing the two does not necessarily reflect efficiency as Moncton does not benefit from the volunteer department.</a:t>
            </a:r>
          </a:p>
        </p:txBody>
      </p:sp>
      <p:grpSp>
        <p:nvGrpSpPr>
          <p:cNvPr id="17" name="Group 16"/>
          <p:cNvGrpSpPr/>
          <p:nvPr/>
        </p:nvGrpSpPr>
        <p:grpSpPr>
          <a:xfrm>
            <a:off x="4781112" y="115726"/>
            <a:ext cx="4090710" cy="147880"/>
            <a:chOff x="2735757" y="114918"/>
            <a:chExt cx="4090710" cy="147880"/>
          </a:xfrm>
        </p:grpSpPr>
        <p:sp>
          <p:nvSpPr>
            <p:cNvPr id="18" name="Chevron 17"/>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19" name="Chevron 18"/>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0" name="Chevron 19"/>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1" name="Chevron 20"/>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2" name="Chevron 21"/>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3" name="Chevron 22"/>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2947647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19</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Halifax Regional Municipality</a:t>
            </a:r>
            <a:br>
              <a:rPr lang="en-US" sz="2400" dirty="0">
                <a:latin typeface="Garamond" panose="02020404030301010803" pitchFamily="18" charset="0"/>
              </a:rPr>
            </a:br>
            <a:r>
              <a:rPr lang="en-US" sz="1400" dirty="0">
                <a:solidFill>
                  <a:schemeClr val="tx1"/>
                </a:solidFill>
                <a:latin typeface="Garamond" panose="02020404030301010803" pitchFamily="18" charset="0"/>
              </a:rPr>
              <a:t>Key Observations across Municipal Tax, Value for Money Budget Expenditure and Infrastructure Spending</a:t>
            </a:r>
          </a:p>
        </p:txBody>
      </p:sp>
      <p:sp>
        <p:nvSpPr>
          <p:cNvPr id="2" name="Rounded Rectangle 1"/>
          <p:cNvSpPr/>
          <p:nvPr/>
        </p:nvSpPr>
        <p:spPr>
          <a:xfrm>
            <a:off x="647477" y="966037"/>
            <a:ext cx="2636414" cy="200220"/>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Municipal Tax</a:t>
            </a:r>
          </a:p>
        </p:txBody>
      </p:sp>
      <p:sp>
        <p:nvSpPr>
          <p:cNvPr id="6" name="TextBox 5"/>
          <p:cNvSpPr txBox="1"/>
          <p:nvPr/>
        </p:nvSpPr>
        <p:spPr>
          <a:xfrm>
            <a:off x="634588" y="1313007"/>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The Provincial CAP was cited as creating unintended consequences to the housing market (i.e. negatively influencing affordability, distribution of the tax burden, and overall activity in the real estate market)</a:t>
            </a:r>
            <a:endParaRPr lang="en-US" dirty="0"/>
          </a:p>
        </p:txBody>
      </p:sp>
      <p:sp>
        <p:nvSpPr>
          <p:cNvPr id="8" name="TextBox 7"/>
          <p:cNvSpPr txBox="1"/>
          <p:nvPr/>
        </p:nvSpPr>
        <p:spPr>
          <a:xfrm>
            <a:off x="392964" y="132470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24084" y="1812883"/>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The HRM is currently assessing the commercial rate structure as increased vacancies and a lack of tools to address the core issues have been identified as potential risks to future growth. </a:t>
            </a:r>
            <a:r>
              <a:rPr lang="en-US" dirty="0"/>
              <a:t>Halifax Regional Municipality, Commercial Tax Objectives and Options, 2018</a:t>
            </a:r>
          </a:p>
        </p:txBody>
      </p:sp>
      <p:sp>
        <p:nvSpPr>
          <p:cNvPr id="10" name="TextBox 9"/>
          <p:cNvSpPr txBox="1"/>
          <p:nvPr/>
        </p:nvSpPr>
        <p:spPr>
          <a:xfrm>
            <a:off x="383514" y="184470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3" name="TextBox 12"/>
          <p:cNvSpPr txBox="1"/>
          <p:nvPr/>
        </p:nvSpPr>
        <p:spPr>
          <a:xfrm>
            <a:off x="624084" y="233917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The HRM receives a substantial portion of alternative revenues from utility agreements, and the land transfer tax provides additional revenues, reflecting the relatively stable housing market</a:t>
            </a:r>
            <a:endParaRPr lang="en-US" dirty="0"/>
          </a:p>
        </p:txBody>
      </p:sp>
      <p:sp>
        <p:nvSpPr>
          <p:cNvPr id="14" name="TextBox 13"/>
          <p:cNvSpPr txBox="1"/>
          <p:nvPr/>
        </p:nvSpPr>
        <p:spPr>
          <a:xfrm>
            <a:off x="375636" y="239116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7" name="Rounded Rectangle 16"/>
          <p:cNvSpPr/>
          <p:nvPr/>
        </p:nvSpPr>
        <p:spPr>
          <a:xfrm>
            <a:off x="644914" y="2865460"/>
            <a:ext cx="2638976" cy="201168"/>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Value for Money &amp; Infrastructure Spending </a:t>
            </a:r>
          </a:p>
        </p:txBody>
      </p:sp>
      <p:sp>
        <p:nvSpPr>
          <p:cNvPr id="18" name="TextBox 17"/>
          <p:cNvSpPr txBox="1"/>
          <p:nvPr/>
        </p:nvSpPr>
        <p:spPr>
          <a:xfrm>
            <a:off x="634588" y="3175436"/>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The new Halifax Central Library was referenced as adding enormously to the City. Consultations with the public were critical to its success as was the change in service delivery, transitioning from exclusively providing books, to providing focused, community based outcomes.</a:t>
            </a:r>
          </a:p>
        </p:txBody>
      </p:sp>
      <p:sp>
        <p:nvSpPr>
          <p:cNvPr id="19" name="TextBox 18"/>
          <p:cNvSpPr txBox="1"/>
          <p:nvPr/>
        </p:nvSpPr>
        <p:spPr>
          <a:xfrm>
            <a:off x="392964" y="321354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20" name="TextBox 19"/>
          <p:cNvSpPr txBox="1"/>
          <p:nvPr/>
        </p:nvSpPr>
        <p:spPr>
          <a:xfrm>
            <a:off x="624084" y="369109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In 2018/19 the HRM implemented a new capital prioritization framework based on asset management methodology. The framework rates each capital project by a weighted decision matrix by a) strategic alignment, b) levels of service, c) risk, and an additional readiness element of capacity to deliver.</a:t>
            </a:r>
          </a:p>
        </p:txBody>
      </p:sp>
      <p:sp>
        <p:nvSpPr>
          <p:cNvPr id="21" name="TextBox 20"/>
          <p:cNvSpPr txBox="1"/>
          <p:nvPr/>
        </p:nvSpPr>
        <p:spPr>
          <a:xfrm>
            <a:off x="383514" y="3733542"/>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22" name="TextBox 21"/>
          <p:cNvSpPr txBox="1"/>
          <p:nvPr/>
        </p:nvSpPr>
        <p:spPr>
          <a:xfrm>
            <a:off x="624084" y="4228012"/>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Halifax ranked above the median average of total costs (capital and maintenance) for all roads per lane km, coming in at $36,780 with the median average being $23,518. The HRM had a total of 51% of all roads being rated as in “good to very good” condition.</a:t>
            </a:r>
          </a:p>
        </p:txBody>
      </p:sp>
      <p:sp>
        <p:nvSpPr>
          <p:cNvPr id="23" name="TextBox 22"/>
          <p:cNvSpPr txBox="1"/>
          <p:nvPr/>
        </p:nvSpPr>
        <p:spPr>
          <a:xfrm>
            <a:off x="375636" y="428001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grpSp>
        <p:nvGrpSpPr>
          <p:cNvPr id="24" name="Group 23"/>
          <p:cNvGrpSpPr/>
          <p:nvPr/>
        </p:nvGrpSpPr>
        <p:grpSpPr>
          <a:xfrm>
            <a:off x="4781112" y="115726"/>
            <a:ext cx="4090710" cy="147880"/>
            <a:chOff x="2735757" y="114918"/>
            <a:chExt cx="4090710" cy="147880"/>
          </a:xfrm>
        </p:grpSpPr>
        <p:sp>
          <p:nvSpPr>
            <p:cNvPr id="25" name="Chevron 24"/>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6" name="Chevron 25"/>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7" name="Chevron 26"/>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8" name="Chevron 27"/>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9" name="Chevron 28"/>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30" name="Chevron 29"/>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170957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75DC234-C39A-4AED-80C5-A2D8A4675BC7}"/>
              </a:ext>
            </a:extLst>
          </p:cNvPr>
          <p:cNvSpPr>
            <a:spLocks noGrp="1"/>
          </p:cNvSpPr>
          <p:nvPr>
            <p:ph type="body" sz="quarter" idx="13"/>
          </p:nvPr>
        </p:nvSpPr>
        <p:spPr>
          <a:xfrm>
            <a:off x="562908" y="1115880"/>
            <a:ext cx="4025944" cy="493499"/>
          </a:xfrm>
        </p:spPr>
        <p:txBody>
          <a:bodyPr/>
          <a:lstStyle/>
          <a:p>
            <a:r>
              <a:rPr lang="en-US" dirty="0">
                <a:latin typeface="Garamond" panose="02020404030301010803" pitchFamily="18" charset="0"/>
              </a:rPr>
              <a:t>Contents </a:t>
            </a:r>
          </a:p>
        </p:txBody>
      </p:sp>
      <p:sp>
        <p:nvSpPr>
          <p:cNvPr id="5"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562908" y="1778986"/>
            <a:ext cx="4562166" cy="3176099"/>
          </a:xfrm>
        </p:spPr>
        <p:txBody>
          <a:bodyPr/>
          <a:lstStyle/>
          <a:p>
            <a:r>
              <a:rPr lang="en-US" sz="1600" dirty="0">
                <a:latin typeface="Garamond" panose="02020404030301010803" pitchFamily="18" charset="0"/>
              </a:rPr>
              <a:t>01 Project Status Update</a:t>
            </a:r>
          </a:p>
          <a:p>
            <a:r>
              <a:rPr lang="en-US" sz="1600" dirty="0">
                <a:latin typeface="Garamond" panose="02020404030301010803" pitchFamily="18" charset="0"/>
              </a:rPr>
              <a:t>02 Scope of the Comparative State Document</a:t>
            </a:r>
          </a:p>
          <a:p>
            <a:r>
              <a:rPr lang="en-US" sz="1600" dirty="0">
                <a:latin typeface="Garamond" panose="02020404030301010803" pitchFamily="18" charset="0"/>
              </a:rPr>
              <a:t>03 Approach and Methodology</a:t>
            </a:r>
          </a:p>
          <a:p>
            <a:r>
              <a:rPr lang="en-US" sz="1600" dirty="0">
                <a:latin typeface="Garamond" panose="02020404030301010803" pitchFamily="18" charset="0"/>
              </a:rPr>
              <a:t>04 Overall Survey Observations</a:t>
            </a:r>
          </a:p>
          <a:p>
            <a:r>
              <a:rPr lang="en-US" sz="1600" dirty="0">
                <a:latin typeface="Garamond" panose="02020404030301010803" pitchFamily="18" charset="0"/>
              </a:rPr>
              <a:t>05 Comparative Analysis</a:t>
            </a:r>
          </a:p>
          <a:p>
            <a:r>
              <a:rPr lang="en-US" sz="1600" dirty="0">
                <a:latin typeface="Garamond" panose="02020404030301010803" pitchFamily="18" charset="0"/>
              </a:rPr>
              <a:t>06 Next Steps</a:t>
            </a:r>
          </a:p>
          <a:p>
            <a:endParaRPr lang="en-US" sz="1600" dirty="0">
              <a:latin typeface="Garamond" panose="02020404030301010803" pitchFamily="18" charset="0"/>
            </a:endParaRPr>
          </a:p>
        </p:txBody>
      </p:sp>
    </p:spTree>
    <p:extLst>
      <p:ext uri="{BB962C8B-B14F-4D97-AF65-F5344CB8AC3E}">
        <p14:creationId xmlns:p14="http://schemas.microsoft.com/office/powerpoint/2010/main" val="3097959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20</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Saint John, New Brunswick</a:t>
            </a:r>
            <a:br>
              <a:rPr lang="en-US" sz="2400" dirty="0">
                <a:latin typeface="Garamond" panose="02020404030301010803" pitchFamily="18" charset="0"/>
              </a:rPr>
            </a:br>
            <a:r>
              <a:rPr lang="en-US" sz="1400" dirty="0">
                <a:solidFill>
                  <a:schemeClr val="tx1"/>
                </a:solidFill>
                <a:latin typeface="Garamond" panose="02020404030301010803" pitchFamily="18" charset="0"/>
              </a:rPr>
              <a:t>Key Observations across Municipal Tax, Value for Money Budget Expenditure and Infrastructure Spending</a:t>
            </a:r>
          </a:p>
        </p:txBody>
      </p:sp>
      <p:sp>
        <p:nvSpPr>
          <p:cNvPr id="2" name="Rounded Rectangle 1"/>
          <p:cNvSpPr/>
          <p:nvPr/>
        </p:nvSpPr>
        <p:spPr>
          <a:xfrm>
            <a:off x="647477" y="966037"/>
            <a:ext cx="2636414" cy="200220"/>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Municipal Tax</a:t>
            </a:r>
          </a:p>
        </p:txBody>
      </p:sp>
      <p:sp>
        <p:nvSpPr>
          <p:cNvPr id="6" name="TextBox 5"/>
          <p:cNvSpPr txBox="1"/>
          <p:nvPr/>
        </p:nvSpPr>
        <p:spPr>
          <a:xfrm>
            <a:off x="634588" y="1313007"/>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Tax rates have not increased over the past ten years</a:t>
            </a:r>
            <a:endParaRPr lang="en-US" dirty="0"/>
          </a:p>
        </p:txBody>
      </p:sp>
      <p:sp>
        <p:nvSpPr>
          <p:cNvPr id="8" name="TextBox 7"/>
          <p:cNvSpPr txBox="1"/>
          <p:nvPr/>
        </p:nvSpPr>
        <p:spPr>
          <a:xfrm>
            <a:off x="392964" y="132470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33534" y="1732172"/>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Saint John has multiple non-residential class rates, including industrial and large industrial however municipal non-residential tax rate is legislated in NB at 1.5 times the residential rate.</a:t>
            </a:r>
            <a:endParaRPr lang="en-US" dirty="0"/>
          </a:p>
        </p:txBody>
      </p:sp>
      <p:sp>
        <p:nvSpPr>
          <p:cNvPr id="10" name="TextBox 9"/>
          <p:cNvSpPr txBox="1"/>
          <p:nvPr/>
        </p:nvSpPr>
        <p:spPr>
          <a:xfrm>
            <a:off x="392964" y="176399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3" name="TextBox 12"/>
          <p:cNvSpPr txBox="1"/>
          <p:nvPr/>
        </p:nvSpPr>
        <p:spPr>
          <a:xfrm>
            <a:off x="624084" y="2315278"/>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Largest municipal tax payer is the Province’s Regional Hospital, assessed at $256M and garnering over $4.5M in property taxes for the City</a:t>
            </a:r>
            <a:endParaRPr lang="en-US" dirty="0"/>
          </a:p>
        </p:txBody>
      </p:sp>
      <p:sp>
        <p:nvSpPr>
          <p:cNvPr id="14" name="TextBox 13"/>
          <p:cNvSpPr txBox="1"/>
          <p:nvPr/>
        </p:nvSpPr>
        <p:spPr>
          <a:xfrm>
            <a:off x="375636" y="232752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7" name="Rounded Rectangle 16"/>
          <p:cNvSpPr/>
          <p:nvPr/>
        </p:nvSpPr>
        <p:spPr>
          <a:xfrm>
            <a:off x="624084" y="2725520"/>
            <a:ext cx="2638976" cy="201168"/>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Value for Money &amp; Infrastructure Spending </a:t>
            </a:r>
          </a:p>
        </p:txBody>
      </p:sp>
      <p:sp>
        <p:nvSpPr>
          <p:cNvPr id="18" name="TextBox 17"/>
          <p:cNvSpPr txBox="1"/>
          <p:nvPr/>
        </p:nvSpPr>
        <p:spPr>
          <a:xfrm>
            <a:off x="613758" y="3035496"/>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Fire services are fully staffed by career firefighters and fully funded through the base tax rate. </a:t>
            </a:r>
          </a:p>
        </p:txBody>
      </p:sp>
      <p:sp>
        <p:nvSpPr>
          <p:cNvPr id="19" name="TextBox 18"/>
          <p:cNvSpPr txBox="1"/>
          <p:nvPr/>
        </p:nvSpPr>
        <p:spPr>
          <a:xfrm>
            <a:off x="372134" y="307360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20" name="TextBox 19"/>
          <p:cNvSpPr txBox="1"/>
          <p:nvPr/>
        </p:nvSpPr>
        <p:spPr>
          <a:xfrm>
            <a:off x="615212" y="3385997"/>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City has implemented a capital spending freeze for new projects to be 10% of total spending. The remaining 90% is focused on a major renewal projects</a:t>
            </a:r>
          </a:p>
        </p:txBody>
      </p:sp>
      <p:sp>
        <p:nvSpPr>
          <p:cNvPr id="21" name="TextBox 20"/>
          <p:cNvSpPr txBox="1"/>
          <p:nvPr/>
        </p:nvSpPr>
        <p:spPr>
          <a:xfrm>
            <a:off x="379612" y="341379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22" name="TextBox 21"/>
          <p:cNvSpPr txBox="1"/>
          <p:nvPr/>
        </p:nvSpPr>
        <p:spPr>
          <a:xfrm>
            <a:off x="603254" y="3799078"/>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City has made poor financial decisions in the past chasing after funding and overbuilding, not thinking of operating costs and future capital requirements associated with capital projects.</a:t>
            </a:r>
          </a:p>
        </p:txBody>
      </p:sp>
      <p:sp>
        <p:nvSpPr>
          <p:cNvPr id="23" name="TextBox 22"/>
          <p:cNvSpPr txBox="1"/>
          <p:nvPr/>
        </p:nvSpPr>
        <p:spPr>
          <a:xfrm>
            <a:off x="354806" y="383844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24" name="TextBox 23"/>
          <p:cNvSpPr txBox="1"/>
          <p:nvPr/>
        </p:nvSpPr>
        <p:spPr>
          <a:xfrm>
            <a:off x="603254" y="424867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All community centers are run by third party organizations such as the YMCA, Boys &amp; Girls Clubs, or local community organizations. Funding for these programs comes from the Neighborhood and Community Development Services Grant ($1.5M in 2019).</a:t>
            </a:r>
          </a:p>
        </p:txBody>
      </p:sp>
      <p:sp>
        <p:nvSpPr>
          <p:cNvPr id="25" name="TextBox 24"/>
          <p:cNvSpPr txBox="1"/>
          <p:nvPr/>
        </p:nvSpPr>
        <p:spPr>
          <a:xfrm>
            <a:off x="354806" y="4289374"/>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D</a:t>
            </a:r>
          </a:p>
        </p:txBody>
      </p:sp>
      <p:grpSp>
        <p:nvGrpSpPr>
          <p:cNvPr id="26" name="Group 25"/>
          <p:cNvGrpSpPr/>
          <p:nvPr/>
        </p:nvGrpSpPr>
        <p:grpSpPr>
          <a:xfrm>
            <a:off x="4781112" y="115726"/>
            <a:ext cx="4090710" cy="147880"/>
            <a:chOff x="2735757" y="114918"/>
            <a:chExt cx="4090710" cy="147880"/>
          </a:xfrm>
        </p:grpSpPr>
        <p:sp>
          <p:nvSpPr>
            <p:cNvPr id="27" name="Chevron 26"/>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8" name="Chevron 27"/>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9" name="Chevron 28"/>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30" name="Chevron 29"/>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31" name="Chevron 30"/>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32" name="Chevron 31"/>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3337168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21</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Moncton, New Brunswick</a:t>
            </a:r>
            <a:br>
              <a:rPr lang="en-US" sz="2400" dirty="0">
                <a:latin typeface="Garamond" panose="02020404030301010803" pitchFamily="18" charset="0"/>
              </a:rPr>
            </a:br>
            <a:r>
              <a:rPr lang="en-US" sz="1400" dirty="0">
                <a:solidFill>
                  <a:schemeClr val="tx1"/>
                </a:solidFill>
                <a:latin typeface="Garamond" panose="02020404030301010803" pitchFamily="18" charset="0"/>
              </a:rPr>
              <a:t>Key Observations across Municipal Tax, Value for Money Budget Expenditure and Infrastructure Spending</a:t>
            </a:r>
          </a:p>
        </p:txBody>
      </p:sp>
      <p:sp>
        <p:nvSpPr>
          <p:cNvPr id="2" name="Rounded Rectangle 1"/>
          <p:cNvSpPr/>
          <p:nvPr/>
        </p:nvSpPr>
        <p:spPr>
          <a:xfrm>
            <a:off x="647477" y="966037"/>
            <a:ext cx="2636414" cy="200220"/>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Municipal Tax</a:t>
            </a:r>
          </a:p>
        </p:txBody>
      </p:sp>
      <p:sp>
        <p:nvSpPr>
          <p:cNvPr id="6" name="TextBox 5"/>
          <p:cNvSpPr txBox="1"/>
          <p:nvPr/>
        </p:nvSpPr>
        <p:spPr>
          <a:xfrm>
            <a:off x="634588" y="1313007"/>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As with Saint John, provincial taxes are not levied on owner occupied residential properties</a:t>
            </a:r>
            <a:endParaRPr lang="en-US" dirty="0"/>
          </a:p>
        </p:txBody>
      </p:sp>
      <p:sp>
        <p:nvSpPr>
          <p:cNvPr id="8" name="TextBox 7"/>
          <p:cNvSpPr txBox="1"/>
          <p:nvPr/>
        </p:nvSpPr>
        <p:spPr>
          <a:xfrm>
            <a:off x="392964" y="132470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33534" y="1732172"/>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GB" dirty="0"/>
              <a:t>Commercial rate is fixed at 1.5 times the rate of municipal residential portion as mandated by the Province </a:t>
            </a:r>
            <a:endParaRPr lang="en-US" dirty="0"/>
          </a:p>
        </p:txBody>
      </p:sp>
      <p:sp>
        <p:nvSpPr>
          <p:cNvPr id="10" name="TextBox 9"/>
          <p:cNvSpPr txBox="1"/>
          <p:nvPr/>
        </p:nvSpPr>
        <p:spPr>
          <a:xfrm>
            <a:off x="392964" y="176399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3" name="TextBox 12"/>
          <p:cNvSpPr txBox="1"/>
          <p:nvPr/>
        </p:nvSpPr>
        <p:spPr>
          <a:xfrm>
            <a:off x="624084" y="2100342"/>
            <a:ext cx="8022718" cy="402431"/>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Moncton is experiencing steady development stemming from population growth, which directly benefits municipal revenues. However, the costs associated with investing in growth infrastructure are placing constraints on fiscal capacity. </a:t>
            </a:r>
            <a:endParaRPr lang="en-US" dirty="0"/>
          </a:p>
        </p:txBody>
      </p:sp>
      <p:sp>
        <p:nvSpPr>
          <p:cNvPr id="14" name="TextBox 13"/>
          <p:cNvSpPr txBox="1"/>
          <p:nvPr/>
        </p:nvSpPr>
        <p:spPr>
          <a:xfrm>
            <a:off x="375636" y="215607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7" name="Rounded Rectangle 16"/>
          <p:cNvSpPr/>
          <p:nvPr/>
        </p:nvSpPr>
        <p:spPr>
          <a:xfrm>
            <a:off x="624084" y="2725520"/>
            <a:ext cx="2638976" cy="201168"/>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Value for Money &amp; Infrastructure Spending </a:t>
            </a:r>
          </a:p>
        </p:txBody>
      </p:sp>
      <p:sp>
        <p:nvSpPr>
          <p:cNvPr id="18" name="TextBox 17"/>
          <p:cNvSpPr txBox="1"/>
          <p:nvPr/>
        </p:nvSpPr>
        <p:spPr>
          <a:xfrm>
            <a:off x="613758" y="3026204"/>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Weekly solid waste collection, priced at approximately $60/household annually, was cited as a service that delivers a high-value-for money, however, there is a growing trend for waste collection services to be based on consumption and fully cost recoverable</a:t>
            </a:r>
          </a:p>
        </p:txBody>
      </p:sp>
      <p:sp>
        <p:nvSpPr>
          <p:cNvPr id="19" name="TextBox 18"/>
          <p:cNvSpPr txBox="1"/>
          <p:nvPr/>
        </p:nvSpPr>
        <p:spPr>
          <a:xfrm>
            <a:off x="372134" y="3073609"/>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20" name="TextBox 19"/>
          <p:cNvSpPr txBox="1"/>
          <p:nvPr/>
        </p:nvSpPr>
        <p:spPr>
          <a:xfrm>
            <a:off x="615212" y="3464166"/>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For Parks and Recreation, Moncton is increasingly assessing opportunities to improve services through technology and the private sector/not-for-profit. The City provides approximately $4M to community and not-for-profit groups annually.</a:t>
            </a:r>
          </a:p>
        </p:txBody>
      </p:sp>
      <p:sp>
        <p:nvSpPr>
          <p:cNvPr id="21" name="TextBox 20"/>
          <p:cNvSpPr txBox="1"/>
          <p:nvPr/>
        </p:nvSpPr>
        <p:spPr>
          <a:xfrm>
            <a:off x="379612" y="3509203"/>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22" name="TextBox 21"/>
          <p:cNvSpPr txBox="1"/>
          <p:nvPr/>
        </p:nvSpPr>
        <p:spPr>
          <a:xfrm>
            <a:off x="603254" y="3940855"/>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The current infrastructure deficit is approximately $100M (Roads $55M, Facilities $5M, Buses $4M, Parks $5M, Water $30M)  </a:t>
            </a:r>
          </a:p>
        </p:txBody>
      </p:sp>
      <p:sp>
        <p:nvSpPr>
          <p:cNvPr id="23" name="TextBox 22"/>
          <p:cNvSpPr txBox="1"/>
          <p:nvPr/>
        </p:nvSpPr>
        <p:spPr>
          <a:xfrm>
            <a:off x="354806" y="3949754"/>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24" name="TextBox 23"/>
          <p:cNvSpPr txBox="1"/>
          <p:nvPr/>
        </p:nvSpPr>
        <p:spPr>
          <a:xfrm>
            <a:off x="603254" y="4358644"/>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Between utility and operations, the City of Moncton routinely spends $30 to $50M annually, with a current funding strategy of approximately $20M through long-term borrowing (i.e. bonds). </a:t>
            </a:r>
          </a:p>
        </p:txBody>
      </p:sp>
      <p:sp>
        <p:nvSpPr>
          <p:cNvPr id="25" name="TextBox 24"/>
          <p:cNvSpPr txBox="1"/>
          <p:nvPr/>
        </p:nvSpPr>
        <p:spPr>
          <a:xfrm>
            <a:off x="354806" y="4384786"/>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D</a:t>
            </a:r>
          </a:p>
        </p:txBody>
      </p:sp>
      <p:grpSp>
        <p:nvGrpSpPr>
          <p:cNvPr id="26" name="Group 25"/>
          <p:cNvGrpSpPr/>
          <p:nvPr/>
        </p:nvGrpSpPr>
        <p:grpSpPr>
          <a:xfrm>
            <a:off x="4781112" y="115726"/>
            <a:ext cx="4090710" cy="147880"/>
            <a:chOff x="2735757" y="114918"/>
            <a:chExt cx="4090710" cy="147880"/>
          </a:xfrm>
        </p:grpSpPr>
        <p:sp>
          <p:nvSpPr>
            <p:cNvPr id="27" name="Chevron 26"/>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8" name="Chevron 27"/>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9" name="Chevron 28"/>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30" name="Chevron 29"/>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31" name="Chevron 30"/>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32" name="Chevron 31"/>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3789307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22</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Sarnia, Lambton County, Ontario </a:t>
            </a:r>
            <a:br>
              <a:rPr lang="en-US" sz="2400" dirty="0">
                <a:latin typeface="Garamond" panose="02020404030301010803" pitchFamily="18" charset="0"/>
              </a:rPr>
            </a:br>
            <a:r>
              <a:rPr lang="en-US" sz="1400" dirty="0">
                <a:solidFill>
                  <a:schemeClr val="tx1"/>
                </a:solidFill>
                <a:latin typeface="Garamond" panose="02020404030301010803" pitchFamily="18" charset="0"/>
              </a:rPr>
              <a:t>Key Observations across Municipal Tax, Value for Money Budget Expenditure and Infrastructure Spending</a:t>
            </a:r>
          </a:p>
        </p:txBody>
      </p:sp>
      <p:sp>
        <p:nvSpPr>
          <p:cNvPr id="2" name="Rounded Rectangle 1"/>
          <p:cNvSpPr/>
          <p:nvPr/>
        </p:nvSpPr>
        <p:spPr>
          <a:xfrm>
            <a:off x="647477" y="966037"/>
            <a:ext cx="2636414" cy="200220"/>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Municipal Tax</a:t>
            </a:r>
          </a:p>
        </p:txBody>
      </p:sp>
      <p:sp>
        <p:nvSpPr>
          <p:cNvPr id="6" name="TextBox 5"/>
          <p:cNvSpPr txBox="1"/>
          <p:nvPr/>
        </p:nvSpPr>
        <p:spPr>
          <a:xfrm>
            <a:off x="634588" y="1313007"/>
            <a:ext cx="8022718" cy="272415"/>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54% of municipal tax revenues are retained by the city, with 19% going to the Province for education, and 27% going to the County</a:t>
            </a:r>
            <a:endParaRPr lang="en-US" dirty="0"/>
          </a:p>
        </p:txBody>
      </p:sp>
      <p:sp>
        <p:nvSpPr>
          <p:cNvPr id="8" name="TextBox 7"/>
          <p:cNvSpPr txBox="1"/>
          <p:nvPr/>
        </p:nvSpPr>
        <p:spPr>
          <a:xfrm>
            <a:off x="392964" y="1324708"/>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9" name="TextBox 8"/>
          <p:cNvSpPr txBox="1"/>
          <p:nvPr/>
        </p:nvSpPr>
        <p:spPr>
          <a:xfrm>
            <a:off x="633534" y="1699027"/>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GB" dirty="0"/>
              <a:t>In Ontario, grants for hospitals are based on a flat fee per number of beds. The City also receives grants from the County for social programs and capital projects. </a:t>
            </a:r>
            <a:endParaRPr lang="en-US" dirty="0"/>
          </a:p>
        </p:txBody>
      </p:sp>
      <p:sp>
        <p:nvSpPr>
          <p:cNvPr id="10" name="TextBox 9"/>
          <p:cNvSpPr txBox="1"/>
          <p:nvPr/>
        </p:nvSpPr>
        <p:spPr>
          <a:xfrm>
            <a:off x="392964" y="176399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13" name="TextBox 12"/>
          <p:cNvSpPr txBox="1"/>
          <p:nvPr/>
        </p:nvSpPr>
        <p:spPr>
          <a:xfrm>
            <a:off x="624084" y="2178511"/>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GB" dirty="0"/>
              <a:t>The commercial tax structure has multiple categories and rates with the intention of reflecting the specific commercial use of the property and levying taxes in as equitable a manner as possible while promoting new investment. </a:t>
            </a:r>
            <a:endParaRPr lang="en-US" dirty="0"/>
          </a:p>
        </p:txBody>
      </p:sp>
      <p:sp>
        <p:nvSpPr>
          <p:cNvPr id="14" name="TextBox 13"/>
          <p:cNvSpPr txBox="1"/>
          <p:nvPr/>
        </p:nvSpPr>
        <p:spPr>
          <a:xfrm>
            <a:off x="375636" y="223558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sp>
        <p:nvSpPr>
          <p:cNvPr id="17" name="Rounded Rectangle 16"/>
          <p:cNvSpPr/>
          <p:nvPr/>
        </p:nvSpPr>
        <p:spPr>
          <a:xfrm>
            <a:off x="633534" y="2846824"/>
            <a:ext cx="2638976" cy="201168"/>
          </a:xfrm>
          <a:prstGeom prst="roundRect">
            <a:avLst/>
          </a:prstGeom>
          <a:solidFill>
            <a:schemeClr val="accent1">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000" b="1" dirty="0">
                <a:solidFill>
                  <a:schemeClr val="tx1"/>
                </a:solidFill>
                <a:latin typeface="Garamond" panose="02020404030301010803" pitchFamily="18" charset="0"/>
              </a:rPr>
              <a:t>Value for Money &amp; Infrastructure Spending </a:t>
            </a:r>
          </a:p>
        </p:txBody>
      </p:sp>
      <p:sp>
        <p:nvSpPr>
          <p:cNvPr id="20" name="TextBox 19"/>
          <p:cNvSpPr txBox="1"/>
          <p:nvPr/>
        </p:nvSpPr>
        <p:spPr>
          <a:xfrm>
            <a:off x="615212" y="3231404"/>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For Transit: Crossing guards are funded by local area municipal governments.&amp; Implemented Google Transit Live Feed for public access information on real time arrival of next bus.</a:t>
            </a:r>
          </a:p>
        </p:txBody>
      </p:sp>
      <p:sp>
        <p:nvSpPr>
          <p:cNvPr id="21" name="TextBox 20"/>
          <p:cNvSpPr txBox="1"/>
          <p:nvPr/>
        </p:nvSpPr>
        <p:spPr>
          <a:xfrm>
            <a:off x="371556" y="3272921"/>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A</a:t>
            </a:r>
          </a:p>
        </p:txBody>
      </p:sp>
      <p:sp>
        <p:nvSpPr>
          <p:cNvPr id="22" name="TextBox 21"/>
          <p:cNvSpPr txBox="1"/>
          <p:nvPr/>
        </p:nvSpPr>
        <p:spPr>
          <a:xfrm>
            <a:off x="603254" y="3719043"/>
            <a:ext cx="8022718" cy="365846"/>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pPr lvl="0"/>
            <a:r>
              <a:rPr lang="en-US" dirty="0"/>
              <a:t>Annual County spending of approximately $20.4M on tangible capital assets, with 95% going to replacement or repairs, while Sarnia allocated approximately $37M for capital projects in 2017</a:t>
            </a:r>
          </a:p>
        </p:txBody>
      </p:sp>
      <p:sp>
        <p:nvSpPr>
          <p:cNvPr id="23" name="TextBox 22"/>
          <p:cNvSpPr txBox="1"/>
          <p:nvPr/>
        </p:nvSpPr>
        <p:spPr>
          <a:xfrm>
            <a:off x="354806" y="3761550"/>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B</a:t>
            </a:r>
          </a:p>
        </p:txBody>
      </p:sp>
      <p:sp>
        <p:nvSpPr>
          <p:cNvPr id="24" name="TextBox 23"/>
          <p:cNvSpPr txBox="1"/>
          <p:nvPr/>
        </p:nvSpPr>
        <p:spPr>
          <a:xfrm>
            <a:off x="603254" y="4212021"/>
            <a:ext cx="8022718" cy="442674"/>
          </a:xfrm>
          <a:prstGeom prst="roundRect">
            <a:avLst/>
          </a:prstGeom>
          <a:noFill/>
          <a:ln>
            <a:solidFill>
              <a:schemeClr val="accent1">
                <a:lumMod val="40000"/>
                <a:lumOff val="60000"/>
              </a:schemeClr>
            </a:solidFill>
          </a:ln>
        </p:spPr>
        <p:txBody>
          <a:bodyPr wrap="square" rtlCol="0">
            <a:spAutoFit/>
          </a:bodyPr>
          <a:lstStyle>
            <a:defPPr>
              <a:defRPr lang="en-US"/>
            </a:defPPr>
            <a:lvl1pPr>
              <a:defRPr sz="1000">
                <a:latin typeface="Garamond" panose="02020404030301010803" pitchFamily="18" charset="0"/>
              </a:defRPr>
            </a:lvl1pPr>
          </a:lstStyle>
          <a:p>
            <a:r>
              <a:rPr lang="en-US" dirty="0"/>
              <a:t>The County has an objective rating system that assigns points to projects based on a specific set of factors and criteria. It discounts funding sources other than external grants and is weighted towards projects that are planned and for which there are few or no alternatives to replacing the existing infrastructure</a:t>
            </a:r>
          </a:p>
        </p:txBody>
      </p:sp>
      <p:sp>
        <p:nvSpPr>
          <p:cNvPr id="25" name="TextBox 24"/>
          <p:cNvSpPr txBox="1"/>
          <p:nvPr/>
        </p:nvSpPr>
        <p:spPr>
          <a:xfrm>
            <a:off x="371556" y="4270633"/>
            <a:ext cx="252528" cy="255389"/>
          </a:xfrm>
          <a:prstGeom prst="roundRect">
            <a:avLst/>
          </a:prstGeom>
          <a:solidFill>
            <a:schemeClr val="accent1">
              <a:lumMod val="75000"/>
            </a:schemeClr>
          </a:solidFill>
          <a:ln>
            <a:noFill/>
          </a:ln>
        </p:spPr>
        <p:txBody>
          <a:bodyPr wrap="square" rtlCol="0">
            <a:spAutoFit/>
          </a:bodyPr>
          <a:lstStyle>
            <a:defPPr>
              <a:defRPr lang="en-US"/>
            </a:defPPr>
            <a:lvl1pPr>
              <a:defRPr sz="900" b="1">
                <a:solidFill>
                  <a:schemeClr val="bg1"/>
                </a:solidFill>
                <a:latin typeface="Garamond" panose="02020404030301010803" pitchFamily="18" charset="0"/>
              </a:defRPr>
            </a:lvl1pPr>
          </a:lstStyle>
          <a:p>
            <a:r>
              <a:rPr lang="en-US" dirty="0"/>
              <a:t>C</a:t>
            </a:r>
          </a:p>
        </p:txBody>
      </p:sp>
      <p:grpSp>
        <p:nvGrpSpPr>
          <p:cNvPr id="18" name="Group 17"/>
          <p:cNvGrpSpPr/>
          <p:nvPr/>
        </p:nvGrpSpPr>
        <p:grpSpPr>
          <a:xfrm>
            <a:off x="4781112" y="115726"/>
            <a:ext cx="4090710" cy="147880"/>
            <a:chOff x="2735757" y="114918"/>
            <a:chExt cx="4090710" cy="147880"/>
          </a:xfrm>
        </p:grpSpPr>
        <p:sp>
          <p:nvSpPr>
            <p:cNvPr id="19" name="Chevron 18"/>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6" name="Chevron 25"/>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7" name="Chevron 26"/>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28" name="Chevron 27"/>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29" name="Chevron 28"/>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30" name="Chevron 29"/>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1163073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23</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Comparative Summary</a:t>
            </a:r>
            <a:br>
              <a:rPr lang="en-US" sz="2400" dirty="0">
                <a:latin typeface="Garamond" panose="02020404030301010803" pitchFamily="18" charset="0"/>
              </a:rPr>
            </a:br>
            <a:r>
              <a:rPr lang="en-US" sz="1400" dirty="0">
                <a:solidFill>
                  <a:schemeClr val="tx1"/>
                </a:solidFill>
                <a:latin typeface="Garamond" panose="02020404030301010803" pitchFamily="18" charset="0"/>
              </a:rPr>
              <a:t>Competitive Strengths of the Selected Municipalities</a:t>
            </a:r>
          </a:p>
        </p:txBody>
      </p:sp>
      <p:graphicFrame>
        <p:nvGraphicFramePr>
          <p:cNvPr id="3" name="Table 2"/>
          <p:cNvGraphicFramePr>
            <a:graphicFrameLocks noGrp="1"/>
          </p:cNvGraphicFramePr>
          <p:nvPr>
            <p:extLst>
              <p:ext uri="{D42A27DB-BD31-4B8C-83A1-F6EECF244321}">
                <p14:modId xmlns:p14="http://schemas.microsoft.com/office/powerpoint/2010/main" val="2009830510"/>
              </p:ext>
            </p:extLst>
          </p:nvPr>
        </p:nvGraphicFramePr>
        <p:xfrm>
          <a:off x="574898" y="868743"/>
          <a:ext cx="8100790" cy="3954248"/>
        </p:xfrm>
        <a:graphic>
          <a:graphicData uri="http://schemas.openxmlformats.org/drawingml/2006/table">
            <a:tbl>
              <a:tblPr firstRow="1" bandRow="1">
                <a:tableStyleId>{5C22544A-7EE6-4342-B048-85BDC9FD1C3A}</a:tableStyleId>
              </a:tblPr>
              <a:tblGrid>
                <a:gridCol w="759948">
                  <a:extLst>
                    <a:ext uri="{9D8B030D-6E8A-4147-A177-3AD203B41FA5}">
                      <a16:colId xmlns:a16="http://schemas.microsoft.com/office/drawing/2014/main" val="20000"/>
                    </a:ext>
                  </a:extLst>
                </a:gridCol>
                <a:gridCol w="1393698">
                  <a:extLst>
                    <a:ext uri="{9D8B030D-6E8A-4147-A177-3AD203B41FA5}">
                      <a16:colId xmlns:a16="http://schemas.microsoft.com/office/drawing/2014/main" val="20001"/>
                    </a:ext>
                  </a:extLst>
                </a:gridCol>
                <a:gridCol w="1410586">
                  <a:extLst>
                    <a:ext uri="{9D8B030D-6E8A-4147-A177-3AD203B41FA5}">
                      <a16:colId xmlns:a16="http://schemas.microsoft.com/office/drawing/2014/main" val="20002"/>
                    </a:ext>
                  </a:extLst>
                </a:gridCol>
                <a:gridCol w="1438939">
                  <a:extLst>
                    <a:ext uri="{9D8B030D-6E8A-4147-A177-3AD203B41FA5}">
                      <a16:colId xmlns:a16="http://schemas.microsoft.com/office/drawing/2014/main" val="20003"/>
                    </a:ext>
                  </a:extLst>
                </a:gridCol>
                <a:gridCol w="1417675">
                  <a:extLst>
                    <a:ext uri="{9D8B030D-6E8A-4147-A177-3AD203B41FA5}">
                      <a16:colId xmlns:a16="http://schemas.microsoft.com/office/drawing/2014/main" val="20004"/>
                    </a:ext>
                  </a:extLst>
                </a:gridCol>
                <a:gridCol w="1679944">
                  <a:extLst>
                    <a:ext uri="{9D8B030D-6E8A-4147-A177-3AD203B41FA5}">
                      <a16:colId xmlns:a16="http://schemas.microsoft.com/office/drawing/2014/main" val="20005"/>
                    </a:ext>
                  </a:extLst>
                </a:gridCol>
              </a:tblGrid>
              <a:tr h="193883">
                <a:tc>
                  <a:txBody>
                    <a:bodyPr/>
                    <a:lstStyle/>
                    <a:p>
                      <a:pPr marL="0" marR="0">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 </a:t>
                      </a:r>
                      <a:endParaRPr lang="en-US" sz="800" dirty="0">
                        <a:effectLst/>
                        <a:latin typeface="Garamond" panose="02020404030301010803" pitchFamily="18" charset="0"/>
                        <a:ea typeface="Times New Roman" panose="02020603050405020304" pitchFamily="18" charset="0"/>
                      </a:endParaRPr>
                    </a:p>
                  </a:txBody>
                  <a:tcPr marL="68580" marR="68580" marT="0" marB="0"/>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CBRM</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HRM</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Saint John</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Moncton</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Sarnia</a:t>
                      </a:r>
                      <a:endParaRPr lang="en-US" sz="800" dirty="0">
                        <a:effectLst/>
                        <a:latin typeface="Garamond" panose="02020404030301010803"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3760365">
                <a:tc>
                  <a:txBody>
                    <a:bodyPr/>
                    <a:lstStyle/>
                    <a:p>
                      <a:pPr marL="0" marR="0" algn="ctr">
                        <a:lnSpc>
                          <a:spcPts val="1200"/>
                        </a:lnSpc>
                        <a:spcBef>
                          <a:spcPts val="0"/>
                        </a:spcBef>
                        <a:spcAft>
                          <a:spcPts val="600"/>
                        </a:spcAft>
                      </a:pPr>
                      <a:r>
                        <a:rPr lang="en-US" sz="900" b="1" i="0" dirty="0">
                          <a:solidFill>
                            <a:srgbClr val="4F2D7F"/>
                          </a:solidFill>
                          <a:effectLst/>
                          <a:latin typeface="Garamond" panose="02020404030301010803" pitchFamily="18" charset="0"/>
                          <a:ea typeface="Times New Roman" panose="02020603050405020304" pitchFamily="18" charset="0"/>
                        </a:rPr>
                        <a:t>Competitive Strengths</a:t>
                      </a:r>
                      <a:r>
                        <a:rPr lang="en-US" sz="900" b="1" i="0" dirty="0">
                          <a:effectLst/>
                          <a:latin typeface="Garamond" panose="02020404030301010803" pitchFamily="18" charset="0"/>
                          <a:ea typeface="Times New Roman" panose="02020603050405020304" pitchFamily="18" charset="0"/>
                        </a:rPr>
                        <a:t> </a:t>
                      </a:r>
                      <a:endParaRPr lang="en-US" sz="800" b="1" i="0" dirty="0">
                        <a:effectLst/>
                        <a:latin typeface="Garamond" panose="02020404030301010803" pitchFamily="18" charset="0"/>
                        <a:ea typeface="Times New Roman" panose="02020603050405020304" pitchFamily="18" charset="0"/>
                      </a:endParaRPr>
                    </a:p>
                  </a:txBody>
                  <a:tcPr marL="68580" marR="68580" marT="0" marB="0" anchor="ctr">
                    <a:solidFill>
                      <a:schemeClr val="bg2">
                        <a:lumMod val="20000"/>
                        <a:lumOff val="80000"/>
                      </a:schemeClr>
                    </a:solidFill>
                  </a:tcPr>
                </a:tc>
                <a:tc>
                  <a:txBody>
                    <a:bodyPr/>
                    <a:lstStyle/>
                    <a:p>
                      <a:pPr marL="169863" marR="0" lvl="0" indent="-169863">
                        <a:lnSpc>
                          <a:spcPts val="1200"/>
                        </a:lnSpc>
                        <a:spcBef>
                          <a:spcPts val="0"/>
                        </a:spcBef>
                        <a:spcAft>
                          <a:spcPts val="600"/>
                        </a:spcAft>
                        <a:buFont typeface="Symbol" panose="05050102010706020507" pitchFamily="18" charset="2"/>
                        <a:buChar char=""/>
                      </a:pPr>
                      <a:r>
                        <a:rPr lang="en-US" sz="800" b="1" dirty="0">
                          <a:effectLst/>
                          <a:latin typeface="Garamond" panose="02020404030301010803" pitchFamily="18" charset="0"/>
                          <a:ea typeface="Times New Roman" panose="02020603050405020304" pitchFamily="18" charset="0"/>
                        </a:rPr>
                        <a:t>Low level of crime and a reputation for friendly and safe communities</a:t>
                      </a:r>
                      <a:r>
                        <a:rPr lang="en-US" sz="800" dirty="0">
                          <a:effectLst/>
                          <a:latin typeface="Garamond" panose="02020404030301010803" pitchFamily="18" charset="0"/>
                          <a:ea typeface="Times New Roman" panose="02020603050405020304" pitchFamily="18" charset="0"/>
                        </a:rPr>
                        <a:t>’ key characteristics for attracting new residents.</a:t>
                      </a:r>
                    </a:p>
                    <a:p>
                      <a:pPr marL="169863" marR="0" lvl="0" indent="-169863">
                        <a:lnSpc>
                          <a:spcPts val="1200"/>
                        </a:lnSpc>
                        <a:spcBef>
                          <a:spcPts val="0"/>
                        </a:spcBef>
                        <a:spcAft>
                          <a:spcPts val="600"/>
                        </a:spcAft>
                        <a:buFont typeface="Symbol" panose="05050102010706020507" pitchFamily="18" charset="2"/>
                        <a:buChar char=""/>
                      </a:pPr>
                      <a:r>
                        <a:rPr lang="en-US" sz="800" b="1" dirty="0">
                          <a:effectLst/>
                          <a:latin typeface="Garamond" panose="02020404030301010803" pitchFamily="18" charset="0"/>
                          <a:ea typeface="Times New Roman" panose="02020603050405020304" pitchFamily="18" charset="0"/>
                        </a:rPr>
                        <a:t>Low housing costs </a:t>
                      </a:r>
                      <a:r>
                        <a:rPr lang="en-US" sz="800" dirty="0">
                          <a:effectLst/>
                          <a:latin typeface="Garamond" panose="02020404030301010803" pitchFamily="18" charset="0"/>
                          <a:ea typeface="Times New Roman" panose="02020603050405020304" pitchFamily="18" charset="0"/>
                        </a:rPr>
                        <a:t>with an abundance of natural assets within a </a:t>
                      </a:r>
                      <a:r>
                        <a:rPr lang="en-US" sz="800" b="1" dirty="0">
                          <a:effectLst/>
                          <a:latin typeface="Garamond" panose="02020404030301010803" pitchFamily="18" charset="0"/>
                          <a:ea typeface="Times New Roman" panose="02020603050405020304" pitchFamily="18" charset="0"/>
                        </a:rPr>
                        <a:t>close proximity throughout the island</a:t>
                      </a:r>
                      <a:r>
                        <a:rPr lang="en-US" sz="800" dirty="0">
                          <a:effectLst/>
                          <a:latin typeface="Garamond" panose="02020404030301010803" pitchFamily="18" charset="0"/>
                          <a:ea typeface="Times New Roman" panose="02020603050405020304" pitchFamily="18" charset="0"/>
                        </a:rPr>
                        <a:t> contribute to the attractiveness of living in the region. </a:t>
                      </a:r>
                    </a:p>
                    <a:p>
                      <a:pPr marL="169863" marR="0" lvl="0" indent="-169863">
                        <a:lnSpc>
                          <a:spcPts val="1200"/>
                        </a:lnSpc>
                        <a:spcBef>
                          <a:spcPts val="0"/>
                        </a:spcBef>
                        <a:spcAft>
                          <a:spcPts val="600"/>
                        </a:spcAft>
                        <a:buFont typeface="Symbol" panose="05050102010706020507" pitchFamily="18" charset="2"/>
                        <a:buChar char=""/>
                      </a:pPr>
                      <a:r>
                        <a:rPr lang="en-US" sz="800" b="1" dirty="0">
                          <a:effectLst/>
                          <a:latin typeface="Garamond" panose="02020404030301010803" pitchFamily="18" charset="0"/>
                          <a:ea typeface="Times New Roman" panose="02020603050405020304" pitchFamily="18" charset="0"/>
                        </a:rPr>
                        <a:t>Growth in the tourism sector and secondary education institutions </a:t>
                      </a:r>
                      <a:r>
                        <a:rPr lang="en-US" sz="800" dirty="0">
                          <a:effectLst/>
                          <a:latin typeface="Garamond" panose="02020404030301010803" pitchFamily="18" charset="0"/>
                          <a:ea typeface="Times New Roman" panose="02020603050405020304" pitchFamily="18" charset="0"/>
                        </a:rPr>
                        <a:t>are driving opportunities in other areas (i.e. hospitality).</a:t>
                      </a:r>
                    </a:p>
                    <a:p>
                      <a:pPr marL="169863" marR="0" lvl="0" indent="-169863">
                        <a:lnSpc>
                          <a:spcPts val="1200"/>
                        </a:lnSpc>
                        <a:spcBef>
                          <a:spcPts val="0"/>
                        </a:spcBef>
                        <a:spcAft>
                          <a:spcPts val="600"/>
                        </a:spcAft>
                        <a:buFont typeface="Symbol" panose="05050102010706020507" pitchFamily="18" charset="2"/>
                        <a:buChar char=""/>
                      </a:pPr>
                      <a:r>
                        <a:rPr lang="en-US" sz="800" dirty="0">
                          <a:effectLst/>
                          <a:latin typeface="Garamond" panose="02020404030301010803" pitchFamily="18" charset="0"/>
                          <a:ea typeface="Times New Roman" panose="02020603050405020304" pitchFamily="18" charset="0"/>
                        </a:rPr>
                        <a:t>The </a:t>
                      </a:r>
                      <a:r>
                        <a:rPr lang="en-US" sz="800" b="1" dirty="0">
                          <a:effectLst/>
                          <a:latin typeface="Garamond" panose="02020404030301010803" pitchFamily="18" charset="0"/>
                          <a:ea typeface="Times New Roman" panose="02020603050405020304" pitchFamily="18" charset="0"/>
                        </a:rPr>
                        <a:t>development of the Port of Sydney </a:t>
                      </a:r>
                      <a:r>
                        <a:rPr lang="en-US" sz="800" dirty="0">
                          <a:effectLst/>
                          <a:latin typeface="Garamond" panose="02020404030301010803" pitchFamily="18" charset="0"/>
                          <a:ea typeface="Times New Roman" panose="02020603050405020304" pitchFamily="18" charset="0"/>
                        </a:rPr>
                        <a:t>is providing optimism for future opportunities and investment.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Large and diverse public sector </a:t>
                      </a:r>
                      <a:r>
                        <a:rPr lang="en-US" sz="800" kern="1200" dirty="0">
                          <a:solidFill>
                            <a:schemeClr val="dk1"/>
                          </a:solidFill>
                          <a:effectLst/>
                          <a:latin typeface="Garamond" panose="02020404030301010803" pitchFamily="18" charset="0"/>
                          <a:ea typeface="Times New Roman" panose="02020603050405020304" pitchFamily="18" charset="0"/>
                          <a:cs typeface="+mn-cs"/>
                        </a:rPr>
                        <a:t>provides a level of economic stability and diversification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High level of secondary education institutions </a:t>
                      </a:r>
                      <a:r>
                        <a:rPr lang="en-US" sz="800" kern="1200" dirty="0">
                          <a:solidFill>
                            <a:schemeClr val="dk1"/>
                          </a:solidFill>
                          <a:effectLst/>
                          <a:latin typeface="Garamond" panose="02020404030301010803" pitchFamily="18" charset="0"/>
                          <a:ea typeface="Times New Roman" panose="02020603050405020304" pitchFamily="18" charset="0"/>
                          <a:cs typeface="+mn-cs"/>
                        </a:rPr>
                        <a:t>and a comparatively </a:t>
                      </a:r>
                      <a:r>
                        <a:rPr lang="en-US" sz="800" b="1" kern="1200" dirty="0">
                          <a:solidFill>
                            <a:schemeClr val="dk1"/>
                          </a:solidFill>
                          <a:effectLst/>
                          <a:latin typeface="Garamond" panose="02020404030301010803" pitchFamily="18" charset="0"/>
                          <a:ea typeface="Times New Roman" panose="02020603050405020304" pitchFamily="18" charset="0"/>
                          <a:cs typeface="+mn-cs"/>
                        </a:rPr>
                        <a:t>young and educated workforce</a:t>
                      </a:r>
                      <a:r>
                        <a:rPr lang="en-US" sz="800" kern="1200" dirty="0">
                          <a:solidFill>
                            <a:schemeClr val="dk1"/>
                          </a:solidFill>
                          <a:effectLst/>
                          <a:latin typeface="Garamond" panose="02020404030301010803" pitchFamily="18" charset="0"/>
                          <a:ea typeface="Times New Roman" panose="02020603050405020304" pitchFamily="18" charset="0"/>
                          <a:cs typeface="+mn-cs"/>
                        </a:rPr>
                        <a:t> are supporting economic growth and investment.</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As the largest municipal region in Atlantic Canada with </a:t>
                      </a:r>
                      <a:r>
                        <a:rPr lang="en-US" sz="800" b="1" kern="1200" dirty="0">
                          <a:solidFill>
                            <a:schemeClr val="dk1"/>
                          </a:solidFill>
                          <a:effectLst/>
                          <a:latin typeface="Garamond" panose="02020404030301010803" pitchFamily="18" charset="0"/>
                          <a:ea typeface="Times New Roman" panose="02020603050405020304" pitchFamily="18" charset="0"/>
                          <a:cs typeface="+mn-cs"/>
                        </a:rPr>
                        <a:t>strategic access to global trade markets</a:t>
                      </a:r>
                      <a:r>
                        <a:rPr lang="en-US" sz="800" kern="1200" dirty="0">
                          <a:solidFill>
                            <a:schemeClr val="dk1"/>
                          </a:solidFill>
                          <a:effectLst/>
                          <a:latin typeface="Garamond" panose="02020404030301010803" pitchFamily="18" charset="0"/>
                          <a:ea typeface="Times New Roman" panose="02020603050405020304" pitchFamily="18" charset="0"/>
                          <a:cs typeface="+mn-cs"/>
                        </a:rPr>
                        <a:t>, the HRM is attracting investment from all levels of business.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A comparatively </a:t>
                      </a:r>
                      <a:r>
                        <a:rPr lang="en-US" sz="800" b="1" kern="1200" dirty="0">
                          <a:solidFill>
                            <a:schemeClr val="dk1"/>
                          </a:solidFill>
                          <a:effectLst/>
                          <a:latin typeface="Garamond" panose="02020404030301010803" pitchFamily="18" charset="0"/>
                          <a:ea typeface="Times New Roman" panose="02020603050405020304" pitchFamily="18" charset="0"/>
                          <a:cs typeface="+mn-cs"/>
                        </a:rPr>
                        <a:t>high portion of revenues come from the industrial sector</a:t>
                      </a:r>
                      <a:r>
                        <a:rPr lang="en-US" sz="800" kern="1200" dirty="0">
                          <a:solidFill>
                            <a:schemeClr val="dk1"/>
                          </a:solidFill>
                          <a:effectLst/>
                          <a:latin typeface="Garamond" panose="02020404030301010803" pitchFamily="18" charset="0"/>
                          <a:ea typeface="Times New Roman" panose="02020603050405020304" pitchFamily="18" charset="0"/>
                          <a:cs typeface="+mn-cs"/>
                        </a:rPr>
                        <a:t>, providing a level of diversification for municipal revenue sources.</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Although industrial growth has stagnated, the existing </a:t>
                      </a:r>
                      <a:r>
                        <a:rPr lang="en-US" sz="800" b="1" kern="1200" dirty="0">
                          <a:solidFill>
                            <a:schemeClr val="dk1"/>
                          </a:solidFill>
                          <a:effectLst/>
                          <a:latin typeface="Garamond" panose="02020404030301010803" pitchFamily="18" charset="0"/>
                          <a:ea typeface="Times New Roman" panose="02020603050405020304" pitchFamily="18" charset="0"/>
                          <a:cs typeface="+mn-cs"/>
                        </a:rPr>
                        <a:t>employment opportunities have remained somewhat resilient and attractive</a:t>
                      </a:r>
                      <a:r>
                        <a:rPr lang="en-US" sz="800" kern="1200" dirty="0">
                          <a:solidFill>
                            <a:schemeClr val="dk1"/>
                          </a:solidFill>
                          <a:effectLst/>
                          <a:latin typeface="Garamond" panose="02020404030301010803" pitchFamily="18" charset="0"/>
                          <a:ea typeface="Times New Roman" panose="02020603050405020304" pitchFamily="18" charset="0"/>
                          <a:cs typeface="+mn-cs"/>
                        </a:rPr>
                        <a:t>.</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Operational plan to decrease municipal expenditures by $15M annually </a:t>
                      </a:r>
                      <a:r>
                        <a:rPr lang="en-US" sz="800" kern="1200" dirty="0">
                          <a:solidFill>
                            <a:schemeClr val="dk1"/>
                          </a:solidFill>
                          <a:effectLst/>
                          <a:latin typeface="Garamond" panose="02020404030301010803" pitchFamily="18" charset="0"/>
                          <a:ea typeface="Times New Roman" panose="02020603050405020304" pitchFamily="18" charset="0"/>
                          <a:cs typeface="+mn-cs"/>
                        </a:rPr>
                        <a:t>over the next three years, representing a commitment to not rely on solely on population growth and industrial projects to balance the budget.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Low cost of doing business and a talented, bilingual workforce </a:t>
                      </a:r>
                      <a:r>
                        <a:rPr lang="en-US" sz="800" kern="1200" dirty="0">
                          <a:solidFill>
                            <a:schemeClr val="dk1"/>
                          </a:solidFill>
                          <a:effectLst/>
                          <a:latin typeface="Garamond" panose="02020404030301010803" pitchFamily="18" charset="0"/>
                          <a:ea typeface="Times New Roman" panose="02020603050405020304" pitchFamily="18" charset="0"/>
                          <a:cs typeface="+mn-cs"/>
                        </a:rPr>
                        <a:t>have attracted large private sector corporations from a variety of industries.</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Developed infrastructure </a:t>
                      </a:r>
                      <a:r>
                        <a:rPr lang="en-US" sz="800" kern="1200" dirty="0">
                          <a:solidFill>
                            <a:schemeClr val="dk1"/>
                          </a:solidFill>
                          <a:effectLst/>
                          <a:latin typeface="Garamond" panose="02020404030301010803" pitchFamily="18" charset="0"/>
                          <a:ea typeface="Times New Roman" panose="02020603050405020304" pitchFamily="18" charset="0"/>
                          <a:cs typeface="+mn-cs"/>
                        </a:rPr>
                        <a:t>to align with the corporate needs of industry and future growth plans (i.e. cutting-edge fiber optic infrastructure).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A </a:t>
                      </a:r>
                      <a:r>
                        <a:rPr lang="en-US" sz="800" b="1" kern="1200" dirty="0">
                          <a:solidFill>
                            <a:schemeClr val="dk1"/>
                          </a:solidFill>
                          <a:effectLst/>
                          <a:latin typeface="Garamond" panose="02020404030301010803" pitchFamily="18" charset="0"/>
                          <a:ea typeface="Times New Roman" panose="02020603050405020304" pitchFamily="18" charset="0"/>
                          <a:cs typeface="+mn-cs"/>
                        </a:rPr>
                        <a:t>collaborative working relationship between universities, the private sector, and government organizations</a:t>
                      </a:r>
                      <a:r>
                        <a:rPr lang="en-US" sz="800" kern="1200" dirty="0">
                          <a:solidFill>
                            <a:schemeClr val="dk1"/>
                          </a:solidFill>
                          <a:effectLst/>
                          <a:latin typeface="Garamond" panose="02020404030301010803" pitchFamily="18" charset="0"/>
                          <a:ea typeface="Times New Roman" panose="02020603050405020304" pitchFamily="18" charset="0"/>
                          <a:cs typeface="+mn-cs"/>
                        </a:rPr>
                        <a:t> has resulted in a robust labour force</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A </a:t>
                      </a:r>
                      <a:r>
                        <a:rPr lang="en-US" sz="800" b="1" kern="1200" dirty="0">
                          <a:solidFill>
                            <a:schemeClr val="dk1"/>
                          </a:solidFill>
                          <a:effectLst/>
                          <a:latin typeface="Garamond" panose="02020404030301010803" pitchFamily="18" charset="0"/>
                          <a:ea typeface="Times New Roman" panose="02020603050405020304" pitchFamily="18" charset="0"/>
                          <a:cs typeface="+mn-cs"/>
                        </a:rPr>
                        <a:t>strong focus on the petrochemical industry </a:t>
                      </a:r>
                      <a:r>
                        <a:rPr lang="en-US" sz="800" kern="1200" dirty="0">
                          <a:solidFill>
                            <a:schemeClr val="dk1"/>
                          </a:solidFill>
                          <a:effectLst/>
                          <a:latin typeface="Garamond" panose="02020404030301010803" pitchFamily="18" charset="0"/>
                          <a:ea typeface="Times New Roman" panose="02020603050405020304" pitchFamily="18" charset="0"/>
                          <a:cs typeface="+mn-cs"/>
                        </a:rPr>
                        <a:t>has resulted in a </a:t>
                      </a:r>
                      <a:r>
                        <a:rPr lang="en-US" sz="800" b="1" kern="1200" dirty="0">
                          <a:solidFill>
                            <a:schemeClr val="dk1"/>
                          </a:solidFill>
                          <a:effectLst/>
                          <a:latin typeface="Garamond" panose="02020404030301010803" pitchFamily="18" charset="0"/>
                          <a:ea typeface="Times New Roman" panose="02020603050405020304" pitchFamily="18" charset="0"/>
                          <a:cs typeface="+mn-cs"/>
                        </a:rPr>
                        <a:t>specialized workforce </a:t>
                      </a:r>
                      <a:r>
                        <a:rPr lang="en-US" sz="800" kern="1200" dirty="0">
                          <a:solidFill>
                            <a:schemeClr val="dk1"/>
                          </a:solidFill>
                          <a:effectLst/>
                          <a:latin typeface="Garamond" panose="02020404030301010803" pitchFamily="18" charset="0"/>
                          <a:ea typeface="Times New Roman" panose="02020603050405020304" pitchFamily="18" charset="0"/>
                          <a:cs typeface="+mn-cs"/>
                        </a:rPr>
                        <a:t>with a relatively high median income.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Investing in innovative initiatives and </a:t>
                      </a:r>
                      <a:r>
                        <a:rPr lang="en-US" sz="800" b="1" kern="1200" dirty="0">
                          <a:solidFill>
                            <a:schemeClr val="dk1"/>
                          </a:solidFill>
                          <a:effectLst/>
                          <a:latin typeface="Garamond" panose="02020404030301010803" pitchFamily="18" charset="0"/>
                          <a:ea typeface="Times New Roman" panose="02020603050405020304" pitchFamily="18" charset="0"/>
                          <a:cs typeface="+mn-cs"/>
                        </a:rPr>
                        <a:t>developing a strong focus on a research and development sector</a:t>
                      </a:r>
                      <a:r>
                        <a:rPr lang="en-US" sz="800" kern="1200" dirty="0">
                          <a:solidFill>
                            <a:schemeClr val="dk1"/>
                          </a:solidFill>
                          <a:effectLst/>
                          <a:latin typeface="Garamond" panose="02020404030301010803" pitchFamily="18" charset="0"/>
                          <a:ea typeface="Times New Roman" panose="02020603050405020304" pitchFamily="18" charset="0"/>
                          <a:cs typeface="+mn-cs"/>
                        </a:rPr>
                        <a:t> to position the region for future growth.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Strategic geographic location to the U.S</a:t>
                      </a:r>
                      <a:r>
                        <a:rPr lang="en-US" sz="800" kern="1200" dirty="0">
                          <a:solidFill>
                            <a:schemeClr val="dk1"/>
                          </a:solidFill>
                          <a:effectLst/>
                          <a:latin typeface="Garamond" panose="02020404030301010803" pitchFamily="18" charset="0"/>
                          <a:ea typeface="Times New Roman" panose="02020603050405020304" pitchFamily="18" charset="0"/>
                          <a:cs typeface="+mn-cs"/>
                        </a:rPr>
                        <a:t>. provide the region with logistical advantages and support attracting business investment.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Relatively lower levels of taxes and a structured non-residential model </a:t>
                      </a:r>
                      <a:r>
                        <a:rPr lang="en-US" sz="800" kern="1200" dirty="0">
                          <a:solidFill>
                            <a:schemeClr val="dk1"/>
                          </a:solidFill>
                          <a:effectLst/>
                          <a:latin typeface="Garamond" panose="02020404030301010803" pitchFamily="18" charset="0"/>
                          <a:ea typeface="Times New Roman" panose="02020603050405020304" pitchFamily="18" charset="0"/>
                          <a:cs typeface="+mn-cs"/>
                        </a:rPr>
                        <a:t>that more accurately aligns taxation with business revenues support economic growth.     </a:t>
                      </a:r>
                    </a:p>
                  </a:txBody>
                  <a:tcPr marL="68580" marR="68580" marT="0" marB="0">
                    <a:solidFill>
                      <a:schemeClr val="bg2">
                        <a:lumMod val="20000"/>
                        <a:lumOff val="80000"/>
                      </a:schemeClr>
                    </a:solidFill>
                  </a:tcPr>
                </a:tc>
                <a:extLst>
                  <a:ext uri="{0D108BD9-81ED-4DB2-BD59-A6C34878D82A}">
                    <a16:rowId xmlns:a16="http://schemas.microsoft.com/office/drawing/2014/main" val="10001"/>
                  </a:ext>
                </a:extLst>
              </a:tr>
            </a:tbl>
          </a:graphicData>
        </a:graphic>
      </p:graphicFrame>
      <p:grpSp>
        <p:nvGrpSpPr>
          <p:cNvPr id="6" name="Group 5"/>
          <p:cNvGrpSpPr/>
          <p:nvPr/>
        </p:nvGrpSpPr>
        <p:grpSpPr>
          <a:xfrm>
            <a:off x="4781112" y="115726"/>
            <a:ext cx="4090710" cy="147880"/>
            <a:chOff x="2735757" y="114918"/>
            <a:chExt cx="4090710" cy="147880"/>
          </a:xfrm>
        </p:grpSpPr>
        <p:sp>
          <p:nvSpPr>
            <p:cNvPr id="7" name="Chevron 6"/>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8" name="Chevron 7"/>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9" name="Chevron 8"/>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10" name="Chevron 9"/>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1" name="Chevron 10"/>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12" name="Chevron 11"/>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2371275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8917037F-13F4-43B6-99FF-D710FE0C4777}" type="slidenum">
              <a:rPr lang="en-GB" smtClean="0"/>
              <a:pPr/>
              <a:t>24</a:t>
            </a:fld>
            <a:endParaRPr lang="en-GB" dirty="0"/>
          </a:p>
        </p:txBody>
      </p:sp>
      <p:sp>
        <p:nvSpPr>
          <p:cNvPr id="5" name="Title 5"/>
          <p:cNvSpPr>
            <a:spLocks noGrp="1"/>
          </p:cNvSpPr>
          <p:nvPr>
            <p:ph type="title"/>
          </p:nvPr>
        </p:nvSpPr>
        <p:spPr>
          <a:xfrm>
            <a:off x="471996" y="181406"/>
            <a:ext cx="8203692" cy="613555"/>
          </a:xfrm>
        </p:spPr>
        <p:txBody>
          <a:bodyPr>
            <a:normAutofit/>
          </a:bodyPr>
          <a:lstStyle/>
          <a:p>
            <a:r>
              <a:rPr lang="en-US" sz="2400" dirty="0">
                <a:latin typeface="Garamond" panose="02020404030301010803" pitchFamily="18" charset="0"/>
              </a:rPr>
              <a:t>Comparative Summary</a:t>
            </a:r>
            <a:br>
              <a:rPr lang="en-US" sz="2400" dirty="0">
                <a:latin typeface="Garamond" panose="02020404030301010803" pitchFamily="18" charset="0"/>
              </a:rPr>
            </a:br>
            <a:r>
              <a:rPr lang="en-US" sz="1400" dirty="0">
                <a:solidFill>
                  <a:schemeClr val="tx1"/>
                </a:solidFill>
                <a:latin typeface="Garamond" panose="02020404030301010803" pitchFamily="18" charset="0"/>
              </a:rPr>
              <a:t>Competitive Challenges of the Selected Municipalities</a:t>
            </a:r>
          </a:p>
        </p:txBody>
      </p:sp>
      <p:graphicFrame>
        <p:nvGraphicFramePr>
          <p:cNvPr id="3" name="Table 2"/>
          <p:cNvGraphicFramePr>
            <a:graphicFrameLocks noGrp="1"/>
          </p:cNvGraphicFramePr>
          <p:nvPr>
            <p:extLst>
              <p:ext uri="{D42A27DB-BD31-4B8C-83A1-F6EECF244321}">
                <p14:modId xmlns:p14="http://schemas.microsoft.com/office/powerpoint/2010/main" val="1433363429"/>
              </p:ext>
            </p:extLst>
          </p:nvPr>
        </p:nvGraphicFramePr>
        <p:xfrm>
          <a:off x="574898" y="868743"/>
          <a:ext cx="8100790" cy="3873378"/>
        </p:xfrm>
        <a:graphic>
          <a:graphicData uri="http://schemas.openxmlformats.org/drawingml/2006/table">
            <a:tbl>
              <a:tblPr firstRow="1" bandRow="1">
                <a:tableStyleId>{5C22544A-7EE6-4342-B048-85BDC9FD1C3A}</a:tableStyleId>
              </a:tblPr>
              <a:tblGrid>
                <a:gridCol w="759948">
                  <a:extLst>
                    <a:ext uri="{9D8B030D-6E8A-4147-A177-3AD203B41FA5}">
                      <a16:colId xmlns:a16="http://schemas.microsoft.com/office/drawing/2014/main" val="20000"/>
                    </a:ext>
                  </a:extLst>
                </a:gridCol>
                <a:gridCol w="1401266">
                  <a:extLst>
                    <a:ext uri="{9D8B030D-6E8A-4147-A177-3AD203B41FA5}">
                      <a16:colId xmlns:a16="http://schemas.microsoft.com/office/drawing/2014/main" val="20001"/>
                    </a:ext>
                  </a:extLst>
                </a:gridCol>
                <a:gridCol w="1403018">
                  <a:extLst>
                    <a:ext uri="{9D8B030D-6E8A-4147-A177-3AD203B41FA5}">
                      <a16:colId xmlns:a16="http://schemas.microsoft.com/office/drawing/2014/main" val="20002"/>
                    </a:ext>
                  </a:extLst>
                </a:gridCol>
                <a:gridCol w="1481949">
                  <a:extLst>
                    <a:ext uri="{9D8B030D-6E8A-4147-A177-3AD203B41FA5}">
                      <a16:colId xmlns:a16="http://schemas.microsoft.com/office/drawing/2014/main" val="20003"/>
                    </a:ext>
                  </a:extLst>
                </a:gridCol>
                <a:gridCol w="1424763">
                  <a:extLst>
                    <a:ext uri="{9D8B030D-6E8A-4147-A177-3AD203B41FA5}">
                      <a16:colId xmlns:a16="http://schemas.microsoft.com/office/drawing/2014/main" val="20004"/>
                    </a:ext>
                  </a:extLst>
                </a:gridCol>
                <a:gridCol w="1629846">
                  <a:extLst>
                    <a:ext uri="{9D8B030D-6E8A-4147-A177-3AD203B41FA5}">
                      <a16:colId xmlns:a16="http://schemas.microsoft.com/office/drawing/2014/main" val="20005"/>
                    </a:ext>
                  </a:extLst>
                </a:gridCol>
              </a:tblGrid>
              <a:tr h="189918">
                <a:tc>
                  <a:txBody>
                    <a:bodyPr/>
                    <a:lstStyle/>
                    <a:p>
                      <a:pPr marL="0" marR="0">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 </a:t>
                      </a:r>
                      <a:endParaRPr lang="en-US" sz="800" dirty="0">
                        <a:effectLst/>
                        <a:latin typeface="Garamond" panose="02020404030301010803" pitchFamily="18" charset="0"/>
                        <a:ea typeface="Times New Roman" panose="02020603050405020304" pitchFamily="18" charset="0"/>
                      </a:endParaRPr>
                    </a:p>
                  </a:txBody>
                  <a:tcPr marL="68580" marR="68580" marT="0" marB="0"/>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CBRM</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HRM</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Saint John</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Moncton</a:t>
                      </a:r>
                      <a:endParaRPr lang="en-US" sz="800" dirty="0">
                        <a:effectLst/>
                        <a:latin typeface="Garamond" panose="02020404030301010803" pitchFamily="18" charset="0"/>
                        <a:ea typeface="Times New Roman" panose="02020603050405020304" pitchFamily="18" charset="0"/>
                      </a:endParaRPr>
                    </a:p>
                  </a:txBody>
                  <a:tcPr marL="68580" marR="68580" marT="0" marB="0" anchor="ctr"/>
                </a:tc>
                <a:tc>
                  <a:txBody>
                    <a:bodyPr/>
                    <a:lstStyle/>
                    <a:p>
                      <a:pPr marL="0" marR="0" algn="ctr">
                        <a:lnSpc>
                          <a:spcPts val="1200"/>
                        </a:lnSpc>
                        <a:spcBef>
                          <a:spcPts val="0"/>
                        </a:spcBef>
                        <a:spcAft>
                          <a:spcPts val="600"/>
                        </a:spcAft>
                      </a:pPr>
                      <a:r>
                        <a:rPr lang="en-US" sz="900" b="1" dirty="0">
                          <a:solidFill>
                            <a:srgbClr val="FFFFFF"/>
                          </a:solidFill>
                          <a:effectLst/>
                          <a:latin typeface="Garamond" panose="02020404030301010803" pitchFamily="18" charset="0"/>
                          <a:ea typeface="Times New Roman" panose="02020603050405020304" pitchFamily="18" charset="0"/>
                        </a:rPr>
                        <a:t>Sarnia</a:t>
                      </a:r>
                      <a:endParaRPr lang="en-US" sz="800" dirty="0">
                        <a:effectLst/>
                        <a:latin typeface="Garamond" panose="02020404030301010803"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3683460">
                <a:tc>
                  <a:txBody>
                    <a:bodyPr/>
                    <a:lstStyle/>
                    <a:p>
                      <a:pPr marL="0" marR="0" algn="ctr">
                        <a:lnSpc>
                          <a:spcPts val="1200"/>
                        </a:lnSpc>
                        <a:spcBef>
                          <a:spcPts val="0"/>
                        </a:spcBef>
                        <a:spcAft>
                          <a:spcPts val="600"/>
                        </a:spcAft>
                      </a:pPr>
                      <a:r>
                        <a:rPr lang="en-US" sz="900" b="1" i="0" dirty="0">
                          <a:solidFill>
                            <a:srgbClr val="4F2D7F"/>
                          </a:solidFill>
                          <a:effectLst/>
                          <a:latin typeface="Garamond" panose="02020404030301010803" pitchFamily="18" charset="0"/>
                          <a:ea typeface="Times New Roman" panose="02020603050405020304" pitchFamily="18" charset="0"/>
                        </a:rPr>
                        <a:t>Competitive Challenges</a:t>
                      </a:r>
                      <a:endParaRPr lang="en-US" sz="800" b="1" i="0" dirty="0">
                        <a:effectLst/>
                        <a:latin typeface="Garamond" panose="02020404030301010803" pitchFamily="18" charset="0"/>
                        <a:ea typeface="Times New Roman" panose="02020603050405020304" pitchFamily="18" charset="0"/>
                      </a:endParaRPr>
                    </a:p>
                  </a:txBody>
                  <a:tcPr marL="68580" marR="68580" marT="0" marB="0" anchor="ctr">
                    <a:solidFill>
                      <a:schemeClr val="bg2">
                        <a:lumMod val="20000"/>
                        <a:lumOff val="80000"/>
                      </a:schemeClr>
                    </a:solidFill>
                  </a:tcPr>
                </a:tc>
                <a:tc>
                  <a:txBody>
                    <a:bodyPr/>
                    <a:lstStyle/>
                    <a:p>
                      <a:pPr marL="169863" marR="0" lvl="0" indent="-169863">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Economic challenges and a lack of employment opportunities are influencing the </a:t>
                      </a:r>
                      <a:r>
                        <a:rPr lang="en-US" sz="800" b="1" kern="1200" dirty="0">
                          <a:solidFill>
                            <a:schemeClr val="dk1"/>
                          </a:solidFill>
                          <a:effectLst/>
                          <a:latin typeface="Garamond" panose="02020404030301010803" pitchFamily="18" charset="0"/>
                          <a:ea typeface="Times New Roman" panose="02020603050405020304" pitchFamily="18" charset="0"/>
                          <a:cs typeface="+mn-cs"/>
                        </a:rPr>
                        <a:t>continued outmigration of young families</a:t>
                      </a:r>
                      <a:r>
                        <a:rPr lang="en-US" sz="800" kern="1200" dirty="0">
                          <a:solidFill>
                            <a:schemeClr val="dk1"/>
                          </a:solidFill>
                          <a:effectLst/>
                          <a:latin typeface="Garamond" panose="02020404030301010803" pitchFamily="18" charset="0"/>
                          <a:ea typeface="Times New Roman" panose="02020603050405020304" pitchFamily="18" charset="0"/>
                          <a:cs typeface="+mn-cs"/>
                        </a:rPr>
                        <a:t>.</a:t>
                      </a:r>
                    </a:p>
                    <a:p>
                      <a:pPr marL="169863" marR="0" lvl="0" indent="-169863">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Large geographic region, on-going economic constraints and the inability to make significant structural changes </a:t>
                      </a:r>
                      <a:r>
                        <a:rPr lang="en-US" sz="800" kern="1200" dirty="0">
                          <a:solidFill>
                            <a:schemeClr val="dk1"/>
                          </a:solidFill>
                          <a:effectLst/>
                          <a:latin typeface="Garamond" panose="02020404030301010803" pitchFamily="18" charset="0"/>
                          <a:ea typeface="Times New Roman" panose="02020603050405020304" pitchFamily="18" charset="0"/>
                          <a:cs typeface="+mn-cs"/>
                        </a:rPr>
                        <a:t>have negatively influenced the development of a feasible economic growth plan.</a:t>
                      </a:r>
                    </a:p>
                    <a:p>
                      <a:pPr marL="169863" marR="0" lvl="0" indent="-169863">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Continued growth of the seniors demographic </a:t>
                      </a:r>
                      <a:r>
                        <a:rPr lang="en-US" sz="800" kern="1200" dirty="0">
                          <a:solidFill>
                            <a:schemeClr val="dk1"/>
                          </a:solidFill>
                          <a:effectLst/>
                          <a:latin typeface="Garamond" panose="02020404030301010803" pitchFamily="18" charset="0"/>
                          <a:ea typeface="Times New Roman" panose="02020603050405020304" pitchFamily="18" charset="0"/>
                          <a:cs typeface="+mn-cs"/>
                        </a:rPr>
                        <a:t>will place increased pressures on public services, most notably healthcare.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Large geographic region and the continual growth of the population </a:t>
                      </a:r>
                      <a:r>
                        <a:rPr lang="en-US" sz="800" kern="1200" dirty="0">
                          <a:solidFill>
                            <a:schemeClr val="dk1"/>
                          </a:solidFill>
                          <a:effectLst/>
                          <a:latin typeface="Garamond" panose="02020404030301010803" pitchFamily="18" charset="0"/>
                          <a:ea typeface="Times New Roman" panose="02020603050405020304" pitchFamily="18" charset="0"/>
                          <a:cs typeface="+mn-cs"/>
                        </a:rPr>
                        <a:t>have created challenges regarding infrastructure and efficiently providing municipal services.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Current commercial property taxation structure </a:t>
                      </a:r>
                      <a:r>
                        <a:rPr lang="en-US" sz="800" kern="1200" dirty="0">
                          <a:solidFill>
                            <a:schemeClr val="dk1"/>
                          </a:solidFill>
                          <a:effectLst/>
                          <a:latin typeface="Garamond" panose="02020404030301010803" pitchFamily="18" charset="0"/>
                          <a:ea typeface="Times New Roman" panose="02020603050405020304" pitchFamily="18" charset="0"/>
                          <a:cs typeface="+mn-cs"/>
                        </a:rPr>
                        <a:t>was cited as a deterrent for attracting business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Lack of municipal tax revenues from hospitals and universities sectors </a:t>
                      </a:r>
                      <a:r>
                        <a:rPr lang="en-US" sz="800" kern="1200" dirty="0">
                          <a:solidFill>
                            <a:schemeClr val="dk1"/>
                          </a:solidFill>
                          <a:effectLst/>
                          <a:latin typeface="Garamond" panose="02020404030301010803" pitchFamily="18" charset="0"/>
                          <a:ea typeface="Times New Roman" panose="02020603050405020304" pitchFamily="18" charset="0"/>
                          <a:cs typeface="+mn-cs"/>
                        </a:rPr>
                        <a:t>results in potential funding gaps.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Population decline, an aging population, and the decline of economic opportunities </a:t>
                      </a:r>
                      <a:r>
                        <a:rPr lang="en-US" sz="800" kern="1200" dirty="0">
                          <a:solidFill>
                            <a:schemeClr val="dk1"/>
                          </a:solidFill>
                          <a:effectLst/>
                          <a:latin typeface="Garamond" panose="02020404030301010803" pitchFamily="18" charset="0"/>
                          <a:ea typeface="Times New Roman" panose="02020603050405020304" pitchFamily="18" charset="0"/>
                          <a:cs typeface="+mn-cs"/>
                        </a:rPr>
                        <a:t>have led to high levels of municipal debt.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Canceled industrial projects and provincially mandated tax freezes and rates </a:t>
                      </a:r>
                      <a:r>
                        <a:rPr lang="en-US" sz="800" kern="1200" dirty="0">
                          <a:solidFill>
                            <a:schemeClr val="dk1"/>
                          </a:solidFill>
                          <a:effectLst/>
                          <a:latin typeface="Garamond" panose="02020404030301010803" pitchFamily="18" charset="0"/>
                          <a:ea typeface="Times New Roman" panose="02020603050405020304" pitchFamily="18" charset="0"/>
                          <a:cs typeface="+mn-cs"/>
                        </a:rPr>
                        <a:t>have resulted in a lack of feasible alternatives to generate sufficient municipal revenues.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Saint John’s </a:t>
                      </a:r>
                      <a:r>
                        <a:rPr lang="en-US" sz="800" b="1" kern="1200" dirty="0">
                          <a:solidFill>
                            <a:schemeClr val="dk1"/>
                          </a:solidFill>
                          <a:effectLst/>
                          <a:latin typeface="Garamond" panose="02020404030301010803" pitchFamily="18" charset="0"/>
                          <a:ea typeface="Times New Roman" panose="02020603050405020304" pitchFamily="18" charset="0"/>
                          <a:cs typeface="+mn-cs"/>
                        </a:rPr>
                        <a:t>non-residential rates are some of the highest in Canada.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b="1" kern="1200" dirty="0">
                          <a:solidFill>
                            <a:schemeClr val="dk1"/>
                          </a:solidFill>
                          <a:effectLst/>
                          <a:latin typeface="Garamond" panose="02020404030301010803" pitchFamily="18" charset="0"/>
                          <a:ea typeface="Times New Roman" panose="02020603050405020304" pitchFamily="18" charset="0"/>
                          <a:cs typeface="+mn-cs"/>
                        </a:rPr>
                        <a:t>Aging infrastructure </a:t>
                      </a:r>
                      <a:r>
                        <a:rPr lang="en-US" sz="800" kern="1200" dirty="0">
                          <a:solidFill>
                            <a:schemeClr val="dk1"/>
                          </a:solidFill>
                          <a:effectLst/>
                          <a:latin typeface="Garamond" panose="02020404030301010803" pitchFamily="18" charset="0"/>
                          <a:ea typeface="Times New Roman" panose="02020603050405020304" pitchFamily="18" charset="0"/>
                          <a:cs typeface="+mn-cs"/>
                        </a:rPr>
                        <a:t>combined with the infrastructure needs that accompany a growing population are creating financial challenges.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The </a:t>
                      </a:r>
                      <a:r>
                        <a:rPr lang="en-US" sz="800" b="1" kern="1200" dirty="0">
                          <a:solidFill>
                            <a:schemeClr val="dk1"/>
                          </a:solidFill>
                          <a:effectLst/>
                          <a:latin typeface="Garamond" panose="02020404030301010803" pitchFamily="18" charset="0"/>
                          <a:ea typeface="Times New Roman" panose="02020603050405020304" pitchFamily="18" charset="0"/>
                          <a:cs typeface="+mn-cs"/>
                        </a:rPr>
                        <a:t>Province’s limited ability to provide financial support </a:t>
                      </a:r>
                      <a:r>
                        <a:rPr lang="en-US" sz="800" kern="1200" dirty="0">
                          <a:solidFill>
                            <a:schemeClr val="dk1"/>
                          </a:solidFill>
                          <a:effectLst/>
                          <a:latin typeface="Garamond" panose="02020404030301010803" pitchFamily="18" charset="0"/>
                          <a:ea typeface="Times New Roman" panose="02020603050405020304" pitchFamily="18" charset="0"/>
                          <a:cs typeface="+mn-cs"/>
                        </a:rPr>
                        <a:t>to the region has resulted in limited funding from external sources.  </a:t>
                      </a:r>
                    </a:p>
                  </a:txBody>
                  <a:tcPr marL="68580" marR="68580" marT="0" marB="0">
                    <a:solidFill>
                      <a:schemeClr val="bg2">
                        <a:lumMod val="20000"/>
                        <a:lumOff val="80000"/>
                      </a:schemeClr>
                    </a:solidFill>
                  </a:tcPr>
                </a:tc>
                <a:tc>
                  <a:txBody>
                    <a:bodyPr/>
                    <a:lstStyle/>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The </a:t>
                      </a:r>
                      <a:r>
                        <a:rPr lang="en-US" sz="800" b="1" kern="1200" dirty="0">
                          <a:solidFill>
                            <a:schemeClr val="dk1"/>
                          </a:solidFill>
                          <a:effectLst/>
                          <a:latin typeface="Garamond" panose="02020404030301010803" pitchFamily="18" charset="0"/>
                          <a:ea typeface="Times New Roman" panose="02020603050405020304" pitchFamily="18" charset="0"/>
                          <a:cs typeface="+mn-cs"/>
                        </a:rPr>
                        <a:t>environmental health risks associated with the regions focus on the petrochemical sector </a:t>
                      </a:r>
                      <a:r>
                        <a:rPr lang="en-US" sz="800" kern="1200" dirty="0">
                          <a:solidFill>
                            <a:schemeClr val="dk1"/>
                          </a:solidFill>
                          <a:effectLst/>
                          <a:latin typeface="Garamond" panose="02020404030301010803" pitchFamily="18" charset="0"/>
                          <a:ea typeface="Times New Roman" panose="02020603050405020304" pitchFamily="18" charset="0"/>
                          <a:cs typeface="+mn-cs"/>
                        </a:rPr>
                        <a:t>have negatively influenced the perception of living in Sarnia.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Comparatively </a:t>
                      </a:r>
                      <a:r>
                        <a:rPr lang="en-US" sz="800" b="1" kern="1200" dirty="0">
                          <a:solidFill>
                            <a:schemeClr val="dk1"/>
                          </a:solidFill>
                          <a:effectLst/>
                          <a:latin typeface="Garamond" panose="02020404030301010803" pitchFamily="18" charset="0"/>
                          <a:ea typeface="Times New Roman" panose="02020603050405020304" pitchFamily="18" charset="0"/>
                          <a:cs typeface="+mn-cs"/>
                        </a:rPr>
                        <a:t>lower levels of secondary education institutions </a:t>
                      </a:r>
                      <a:r>
                        <a:rPr lang="en-US" sz="800" kern="1200" dirty="0">
                          <a:solidFill>
                            <a:schemeClr val="dk1"/>
                          </a:solidFill>
                          <a:effectLst/>
                          <a:latin typeface="Garamond" panose="02020404030301010803" pitchFamily="18" charset="0"/>
                          <a:ea typeface="Times New Roman" panose="02020603050405020304" pitchFamily="18" charset="0"/>
                          <a:cs typeface="+mn-cs"/>
                        </a:rPr>
                        <a:t>will impact the region’s ability to retain and train key demographics. </a:t>
                      </a:r>
                    </a:p>
                    <a:p>
                      <a:pPr marL="169863" marR="0" lvl="0" indent="-169863" algn="l" defTabSz="457200" rtl="0" eaLnBrk="1" latinLnBrk="0" hangingPunct="1">
                        <a:lnSpc>
                          <a:spcPts val="1200"/>
                        </a:lnSpc>
                        <a:spcBef>
                          <a:spcPts val="0"/>
                        </a:spcBef>
                        <a:spcAft>
                          <a:spcPts val="600"/>
                        </a:spcAft>
                        <a:buFont typeface="Symbol" panose="05050102010706020507" pitchFamily="18" charset="2"/>
                        <a:buChar char=""/>
                      </a:pPr>
                      <a:r>
                        <a:rPr lang="en-US" sz="800" kern="1200" dirty="0">
                          <a:solidFill>
                            <a:schemeClr val="dk1"/>
                          </a:solidFill>
                          <a:effectLst/>
                          <a:latin typeface="Garamond" panose="02020404030301010803" pitchFamily="18" charset="0"/>
                          <a:ea typeface="Times New Roman" panose="02020603050405020304" pitchFamily="18" charset="0"/>
                          <a:cs typeface="+mn-cs"/>
                        </a:rPr>
                        <a:t>The </a:t>
                      </a:r>
                      <a:r>
                        <a:rPr lang="en-US" sz="800" b="1" kern="1200" dirty="0">
                          <a:solidFill>
                            <a:schemeClr val="dk1"/>
                          </a:solidFill>
                          <a:effectLst/>
                          <a:latin typeface="Garamond" panose="02020404030301010803" pitchFamily="18" charset="0"/>
                          <a:ea typeface="Times New Roman" panose="02020603050405020304" pitchFamily="18" charset="0"/>
                          <a:cs typeface="+mn-cs"/>
                        </a:rPr>
                        <a:t>industrial focus and geographic location pose future risks to the economy </a:t>
                      </a:r>
                      <a:r>
                        <a:rPr lang="en-US" sz="800" kern="1200" dirty="0">
                          <a:solidFill>
                            <a:schemeClr val="dk1"/>
                          </a:solidFill>
                          <a:effectLst/>
                          <a:latin typeface="Garamond" panose="02020404030301010803" pitchFamily="18" charset="0"/>
                          <a:ea typeface="Times New Roman" panose="02020603050405020304" pitchFamily="18" charset="0"/>
                          <a:cs typeface="+mn-cs"/>
                        </a:rPr>
                        <a:t>as a potential decline in the petrochemical sector would be devastating to the region and the </a:t>
                      </a:r>
                      <a:r>
                        <a:rPr lang="en-US" sz="800" b="1" kern="1200" dirty="0">
                          <a:solidFill>
                            <a:schemeClr val="dk1"/>
                          </a:solidFill>
                          <a:effectLst/>
                          <a:latin typeface="Garamond" panose="02020404030301010803" pitchFamily="18" charset="0"/>
                          <a:ea typeface="Times New Roman" panose="02020603050405020304" pitchFamily="18" charset="0"/>
                          <a:cs typeface="+mn-cs"/>
                        </a:rPr>
                        <a:t>close proximity to the U.S. is resulting in a leakage of investment </a:t>
                      </a:r>
                      <a:r>
                        <a:rPr lang="en-US" sz="800" kern="1200" dirty="0">
                          <a:solidFill>
                            <a:schemeClr val="dk1"/>
                          </a:solidFill>
                          <a:effectLst/>
                          <a:latin typeface="Garamond" panose="02020404030301010803" pitchFamily="18" charset="0"/>
                          <a:ea typeface="Times New Roman" panose="02020603050405020304" pitchFamily="18" charset="0"/>
                          <a:cs typeface="+mn-cs"/>
                        </a:rPr>
                        <a:t>to the other side of the border.  </a:t>
                      </a:r>
                    </a:p>
                  </a:txBody>
                  <a:tcPr marL="68580" marR="68580" marT="0" marB="0">
                    <a:solidFill>
                      <a:schemeClr val="bg2">
                        <a:lumMod val="20000"/>
                        <a:lumOff val="80000"/>
                      </a:schemeClr>
                    </a:solidFill>
                  </a:tcPr>
                </a:tc>
                <a:extLst>
                  <a:ext uri="{0D108BD9-81ED-4DB2-BD59-A6C34878D82A}">
                    <a16:rowId xmlns:a16="http://schemas.microsoft.com/office/drawing/2014/main" val="10001"/>
                  </a:ext>
                </a:extLst>
              </a:tr>
            </a:tbl>
          </a:graphicData>
        </a:graphic>
      </p:graphicFrame>
      <p:grpSp>
        <p:nvGrpSpPr>
          <p:cNvPr id="6" name="Group 5"/>
          <p:cNvGrpSpPr/>
          <p:nvPr/>
        </p:nvGrpSpPr>
        <p:grpSpPr>
          <a:xfrm>
            <a:off x="4781112" y="115726"/>
            <a:ext cx="4090710" cy="147880"/>
            <a:chOff x="2735757" y="114918"/>
            <a:chExt cx="4090710" cy="147880"/>
          </a:xfrm>
        </p:grpSpPr>
        <p:sp>
          <p:nvSpPr>
            <p:cNvPr id="7" name="Chevron 6"/>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8" name="Chevron 7"/>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9" name="Chevron 8"/>
            <p:cNvSpPr/>
            <p:nvPr/>
          </p:nvSpPr>
          <p:spPr>
            <a:xfrm>
              <a:off x="5354326"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10" name="Chevron 9"/>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1" name="Chevron 10"/>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12" name="Chevron 11"/>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3620643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324622" y="2100486"/>
            <a:ext cx="4415018" cy="2334354"/>
          </a:xfrm>
        </p:spPr>
        <p:txBody>
          <a:bodyPr/>
          <a:lstStyle/>
          <a:p>
            <a:r>
              <a:rPr lang="en-US" sz="2800" dirty="0">
                <a:latin typeface="Garamond" panose="02020404030301010803" pitchFamily="18" charset="0"/>
              </a:rPr>
              <a:t>06 Next Steps</a:t>
            </a:r>
            <a:endParaRPr lang="en-US" sz="2800" dirty="0"/>
          </a:p>
        </p:txBody>
      </p:sp>
    </p:spTree>
    <p:extLst>
      <p:ext uri="{BB962C8B-B14F-4D97-AF65-F5344CB8AC3E}">
        <p14:creationId xmlns:p14="http://schemas.microsoft.com/office/powerpoint/2010/main" val="1425211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itle 5"/>
          <p:cNvSpPr>
            <a:spLocks noGrp="1"/>
          </p:cNvSpPr>
          <p:nvPr>
            <p:ph type="title"/>
          </p:nvPr>
        </p:nvSpPr>
        <p:spPr>
          <a:xfrm>
            <a:off x="471996" y="359571"/>
            <a:ext cx="8203692" cy="843754"/>
          </a:xfrm>
        </p:spPr>
        <p:txBody>
          <a:bodyPr>
            <a:normAutofit/>
          </a:bodyPr>
          <a:lstStyle/>
          <a:p>
            <a:r>
              <a:rPr lang="en-US" sz="2400" dirty="0">
                <a:latin typeface="Garamond" panose="02020404030301010803" pitchFamily="18" charset="0"/>
              </a:rPr>
              <a:t>Next Steps</a:t>
            </a:r>
          </a:p>
        </p:txBody>
      </p:sp>
      <p:sp>
        <p:nvSpPr>
          <p:cNvPr id="2" name="Slide Number Placeholder 1"/>
          <p:cNvSpPr>
            <a:spLocks noGrp="1"/>
          </p:cNvSpPr>
          <p:nvPr>
            <p:ph type="sldNum" sz="quarter" idx="11"/>
          </p:nvPr>
        </p:nvSpPr>
        <p:spPr/>
        <p:txBody>
          <a:bodyPr/>
          <a:lstStyle/>
          <a:p>
            <a:fld id="{8917037F-13F4-43B6-99FF-D710FE0C4777}" type="slidenum">
              <a:rPr lang="en-GB" smtClean="0">
                <a:solidFill>
                  <a:prstClr val="black"/>
                </a:solidFill>
              </a:rPr>
              <a:pPr/>
              <a:t>26</a:t>
            </a:fld>
            <a:endParaRPr lang="en-GB"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83382789"/>
              </p:ext>
            </p:extLst>
          </p:nvPr>
        </p:nvGraphicFramePr>
        <p:xfrm>
          <a:off x="1375145" y="1255675"/>
          <a:ext cx="6096000" cy="2880834"/>
        </p:xfrm>
        <a:graphic>
          <a:graphicData uri="http://schemas.openxmlformats.org/drawingml/2006/table">
            <a:tbl>
              <a:tblPr firstRow="1" bandRow="1">
                <a:tableStyleId>{5C22544A-7EE6-4342-B048-85BDC9FD1C3A}</a:tableStyleId>
              </a:tblPr>
              <a:tblGrid>
                <a:gridCol w="4281376">
                  <a:extLst>
                    <a:ext uri="{9D8B030D-6E8A-4147-A177-3AD203B41FA5}">
                      <a16:colId xmlns:a16="http://schemas.microsoft.com/office/drawing/2014/main" val="20000"/>
                    </a:ext>
                  </a:extLst>
                </a:gridCol>
                <a:gridCol w="1814624">
                  <a:extLst>
                    <a:ext uri="{9D8B030D-6E8A-4147-A177-3AD203B41FA5}">
                      <a16:colId xmlns:a16="http://schemas.microsoft.com/office/drawing/2014/main" val="20001"/>
                    </a:ext>
                  </a:extLst>
                </a:gridCol>
              </a:tblGrid>
              <a:tr h="370840">
                <a:tc>
                  <a:txBody>
                    <a:bodyPr/>
                    <a:lstStyle/>
                    <a:p>
                      <a:pPr algn="ctr"/>
                      <a:r>
                        <a:rPr lang="en-US" sz="1400" dirty="0">
                          <a:latin typeface="Garamond" panose="02020404030301010803" pitchFamily="18" charset="0"/>
                        </a:rPr>
                        <a:t>Task</a:t>
                      </a:r>
                    </a:p>
                  </a:txBody>
                  <a:tcPr/>
                </a:tc>
                <a:tc>
                  <a:txBody>
                    <a:bodyPr/>
                    <a:lstStyle/>
                    <a:p>
                      <a:pPr algn="ctr"/>
                      <a:r>
                        <a:rPr lang="en-US" sz="1400" dirty="0">
                          <a:latin typeface="Garamond" panose="02020404030301010803" pitchFamily="18" charset="0"/>
                        </a:rPr>
                        <a:t>Date</a:t>
                      </a:r>
                    </a:p>
                  </a:txBody>
                  <a:tcPr/>
                </a:tc>
                <a:extLst>
                  <a:ext uri="{0D108BD9-81ED-4DB2-BD59-A6C34878D82A}">
                    <a16:rowId xmlns:a16="http://schemas.microsoft.com/office/drawing/2014/main" val="10000"/>
                  </a:ext>
                </a:extLst>
              </a:tr>
              <a:tr h="370840">
                <a:tc>
                  <a:txBody>
                    <a:bodyPr/>
                    <a:lstStyle/>
                    <a:p>
                      <a:r>
                        <a:rPr lang="en-US" sz="1400" dirty="0">
                          <a:solidFill>
                            <a:prstClr val="black"/>
                          </a:solidFill>
                          <a:latin typeface="Garamond" panose="02020404030301010803" pitchFamily="18" charset="0"/>
                        </a:rPr>
                        <a:t>Submission of draft 1 of final report</a:t>
                      </a:r>
                    </a:p>
                    <a:p>
                      <a:pPr marL="628650" lvl="1" indent="-171450">
                        <a:spcAft>
                          <a:spcPts val="300"/>
                        </a:spcAft>
                        <a:buFont typeface="Arial" panose="020B0604020202020204" pitchFamily="34" charset="0"/>
                        <a:buChar char="•"/>
                      </a:pPr>
                      <a:r>
                        <a:rPr lang="en-US" sz="1000" dirty="0">
                          <a:solidFill>
                            <a:prstClr val="black"/>
                          </a:solidFill>
                          <a:latin typeface="Garamond" panose="02020404030301010803" pitchFamily="18" charset="0"/>
                        </a:rPr>
                        <a:t>Analysis and Recommendations</a:t>
                      </a:r>
                    </a:p>
                    <a:p>
                      <a:pPr marL="628650" lvl="1" indent="-171450">
                        <a:spcAft>
                          <a:spcPts val="300"/>
                        </a:spcAft>
                        <a:buFont typeface="Arial" panose="020B0604020202020204" pitchFamily="34" charset="0"/>
                        <a:buChar char="•"/>
                      </a:pPr>
                      <a:r>
                        <a:rPr lang="en-US" sz="1000" dirty="0">
                          <a:solidFill>
                            <a:prstClr val="black"/>
                          </a:solidFill>
                          <a:latin typeface="Garamond" panose="02020404030301010803" pitchFamily="18" charset="0"/>
                        </a:rPr>
                        <a:t>Future Projections</a:t>
                      </a:r>
                      <a:r>
                        <a:rPr lang="en-US" sz="1400" dirty="0">
                          <a:solidFill>
                            <a:prstClr val="black"/>
                          </a:solidFill>
                          <a:latin typeface="Garamond" panose="02020404030301010803" pitchFamily="18" charset="0"/>
                        </a:rPr>
                        <a:t> </a:t>
                      </a:r>
                      <a:endParaRPr lang="en-US" sz="1400" dirty="0">
                        <a:latin typeface="Garamond" panose="02020404030301010803" pitchFamily="18" charset="0"/>
                      </a:endParaRPr>
                    </a:p>
                  </a:txBody>
                  <a:tcPr/>
                </a:tc>
                <a:tc>
                  <a:txBody>
                    <a:bodyPr/>
                    <a:lstStyle/>
                    <a:p>
                      <a:r>
                        <a:rPr lang="en-US" sz="1400" dirty="0">
                          <a:latin typeface="Garamond" panose="02020404030301010803" pitchFamily="18" charset="0"/>
                        </a:rPr>
                        <a:t>May 30</a:t>
                      </a:r>
                      <a:r>
                        <a:rPr lang="en-US" sz="1400" baseline="30000" dirty="0">
                          <a:latin typeface="Garamond" panose="02020404030301010803" pitchFamily="18" charset="0"/>
                        </a:rPr>
                        <a:t>th</a:t>
                      </a:r>
                      <a:r>
                        <a:rPr lang="en-US" sz="1400" dirty="0">
                          <a:latin typeface="Garamond" panose="02020404030301010803" pitchFamily="18" charset="0"/>
                        </a:rPr>
                        <a:t> </a:t>
                      </a:r>
                    </a:p>
                  </a:txBody>
                  <a:tcPr/>
                </a:tc>
                <a:extLst>
                  <a:ext uri="{0D108BD9-81ED-4DB2-BD59-A6C34878D82A}">
                    <a16:rowId xmlns:a16="http://schemas.microsoft.com/office/drawing/2014/main" val="10001"/>
                  </a:ext>
                </a:extLst>
              </a:tr>
              <a:tr h="571058">
                <a:tc>
                  <a:txBody>
                    <a:bodyPr/>
                    <a:lstStyle/>
                    <a:p>
                      <a:pPr marL="0" lvl="1" indent="0" algn="l" defTabSz="457200" rtl="0" eaLnBrk="1" latinLnBrk="0" hangingPunct="1">
                        <a:spcAft>
                          <a:spcPts val="300"/>
                        </a:spcAft>
                        <a:buFont typeface="Arial" panose="020B0604020202020204" pitchFamily="34" charset="0"/>
                        <a:buNone/>
                      </a:pPr>
                      <a:r>
                        <a:rPr lang="en-US" sz="1400" kern="1200" dirty="0">
                          <a:solidFill>
                            <a:prstClr val="black"/>
                          </a:solidFill>
                          <a:latin typeface="Garamond" panose="02020404030301010803" pitchFamily="18" charset="0"/>
                          <a:ea typeface="+mn-ea"/>
                          <a:cs typeface="+mn-cs"/>
                        </a:rPr>
                        <a:t>Submission final draft of report </a:t>
                      </a:r>
                    </a:p>
                  </a:txBody>
                  <a:tcPr/>
                </a:tc>
                <a:tc>
                  <a:txBody>
                    <a:bodyPr/>
                    <a:lstStyle/>
                    <a:p>
                      <a:pPr marL="0" indent="0">
                        <a:spcAft>
                          <a:spcPts val="300"/>
                        </a:spcAft>
                        <a:buFont typeface="Arial" panose="020B0604020202020204" pitchFamily="34" charset="0"/>
                        <a:buNone/>
                      </a:pPr>
                      <a:r>
                        <a:rPr lang="en-US" sz="1400" dirty="0">
                          <a:latin typeface="Garamond" panose="02020404030301010803" pitchFamily="18" charset="0"/>
                        </a:rPr>
                        <a:t>Mid June</a:t>
                      </a:r>
                    </a:p>
                  </a:txBody>
                  <a:tcPr/>
                </a:tc>
                <a:extLst>
                  <a:ext uri="{0D108BD9-81ED-4DB2-BD59-A6C34878D82A}">
                    <a16:rowId xmlns:a16="http://schemas.microsoft.com/office/drawing/2014/main" val="10002"/>
                  </a:ext>
                </a:extLst>
              </a:tr>
              <a:tr h="571058">
                <a:tc>
                  <a:txBody>
                    <a:bodyPr/>
                    <a:lstStyle/>
                    <a:p>
                      <a:pPr marL="0" lvl="1" indent="0" algn="l" defTabSz="457200" rtl="0" eaLnBrk="1" latinLnBrk="0" hangingPunct="1">
                        <a:spcAft>
                          <a:spcPts val="300"/>
                        </a:spcAft>
                        <a:buFont typeface="Arial" panose="020B0604020202020204" pitchFamily="34" charset="0"/>
                        <a:buNone/>
                      </a:pPr>
                      <a:r>
                        <a:rPr lang="en-US" sz="1400" kern="1200" dirty="0">
                          <a:solidFill>
                            <a:prstClr val="black"/>
                          </a:solidFill>
                          <a:latin typeface="Garamond" panose="02020404030301010803" pitchFamily="18" charset="0"/>
                          <a:ea typeface="+mn-ea"/>
                          <a:cs typeface="+mn-cs"/>
                        </a:rPr>
                        <a:t>Submission of</a:t>
                      </a:r>
                      <a:r>
                        <a:rPr lang="en-US" sz="1400" kern="1200" baseline="0" dirty="0">
                          <a:solidFill>
                            <a:prstClr val="black"/>
                          </a:solidFill>
                          <a:latin typeface="Garamond" panose="02020404030301010803" pitchFamily="18" charset="0"/>
                          <a:ea typeface="+mn-ea"/>
                          <a:cs typeface="+mn-cs"/>
                        </a:rPr>
                        <a:t> draft presentation </a:t>
                      </a:r>
                      <a:endParaRPr lang="en-US" sz="1400" kern="1200" dirty="0">
                        <a:solidFill>
                          <a:prstClr val="black"/>
                        </a:solidFill>
                        <a:latin typeface="Garamond" panose="02020404030301010803" pitchFamily="18" charset="0"/>
                        <a:ea typeface="+mn-ea"/>
                        <a:cs typeface="+mn-cs"/>
                      </a:endParaRPr>
                    </a:p>
                  </a:txBody>
                  <a:tcPr/>
                </a:tc>
                <a:tc>
                  <a:txBody>
                    <a:bodyPr/>
                    <a:lstStyle/>
                    <a:p>
                      <a:pPr marL="0" indent="0">
                        <a:spcAft>
                          <a:spcPts val="300"/>
                        </a:spcAft>
                        <a:buFont typeface="Arial" panose="020B0604020202020204" pitchFamily="34" charset="0"/>
                        <a:buNone/>
                      </a:pPr>
                      <a:r>
                        <a:rPr lang="en-US" sz="1400" dirty="0">
                          <a:latin typeface="Garamond" panose="02020404030301010803" pitchFamily="18" charset="0"/>
                        </a:rPr>
                        <a:t>Mid/late June</a:t>
                      </a:r>
                    </a:p>
                  </a:txBody>
                  <a:tcPr/>
                </a:tc>
                <a:extLst>
                  <a:ext uri="{0D108BD9-81ED-4DB2-BD59-A6C34878D82A}">
                    <a16:rowId xmlns:a16="http://schemas.microsoft.com/office/drawing/2014/main" val="10003"/>
                  </a:ext>
                </a:extLst>
              </a:tr>
              <a:tr h="659218">
                <a:tc>
                  <a:txBody>
                    <a:bodyPr/>
                    <a:lstStyle/>
                    <a:p>
                      <a:r>
                        <a:rPr lang="en-US" sz="1400" dirty="0">
                          <a:solidFill>
                            <a:prstClr val="black"/>
                          </a:solidFill>
                          <a:latin typeface="Garamond" panose="02020404030301010803" pitchFamily="18" charset="0"/>
                        </a:rPr>
                        <a:t>Final presentation </a:t>
                      </a:r>
                      <a:endParaRPr lang="en-US" sz="1000" kern="1200" dirty="0">
                        <a:solidFill>
                          <a:prstClr val="black"/>
                        </a:solidFill>
                        <a:latin typeface="Garamond" panose="02020404030301010803" pitchFamily="18" charset="0"/>
                        <a:ea typeface="+mn-ea"/>
                        <a:cs typeface="+mn-cs"/>
                      </a:endParaRPr>
                    </a:p>
                  </a:txBody>
                  <a:tcPr/>
                </a:tc>
                <a:tc>
                  <a:txBody>
                    <a:bodyPr/>
                    <a:lstStyle/>
                    <a:p>
                      <a:r>
                        <a:rPr lang="en-US" sz="1400" dirty="0">
                          <a:latin typeface="Garamond" panose="02020404030301010803" pitchFamily="18" charset="0"/>
                        </a:rPr>
                        <a:t>Early</a:t>
                      </a:r>
                      <a:r>
                        <a:rPr lang="en-US" sz="1400" baseline="0" dirty="0">
                          <a:latin typeface="Garamond" panose="02020404030301010803" pitchFamily="18" charset="0"/>
                        </a:rPr>
                        <a:t> July </a:t>
                      </a:r>
                      <a:endParaRPr lang="en-US" sz="1400" dirty="0">
                        <a:latin typeface="Garamond" panose="02020404030301010803" pitchFamily="18" charset="0"/>
                      </a:endParaRPr>
                    </a:p>
                  </a:txBody>
                  <a:tcPr/>
                </a:tc>
                <a:extLst>
                  <a:ext uri="{0D108BD9-81ED-4DB2-BD59-A6C34878D82A}">
                    <a16:rowId xmlns:a16="http://schemas.microsoft.com/office/drawing/2014/main" val="10004"/>
                  </a:ext>
                </a:extLst>
              </a:tr>
            </a:tbl>
          </a:graphicData>
        </a:graphic>
      </p:graphicFrame>
      <p:grpSp>
        <p:nvGrpSpPr>
          <p:cNvPr id="5" name="Group 4"/>
          <p:cNvGrpSpPr/>
          <p:nvPr/>
        </p:nvGrpSpPr>
        <p:grpSpPr>
          <a:xfrm>
            <a:off x="4781112" y="115726"/>
            <a:ext cx="4090710" cy="147880"/>
            <a:chOff x="2735757" y="114918"/>
            <a:chExt cx="4090710" cy="147880"/>
          </a:xfrm>
        </p:grpSpPr>
        <p:sp>
          <p:nvSpPr>
            <p:cNvPr id="6" name="Chevron 5"/>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7" name="Chevron 6"/>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8" name="Chevron 7"/>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9" name="Chevron 8"/>
            <p:cNvSpPr/>
            <p:nvPr/>
          </p:nvSpPr>
          <p:spPr>
            <a:xfrm>
              <a:off x="6065533" y="115726"/>
              <a:ext cx="760934"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0" name="Chevron 9"/>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11" name="Chevron 10"/>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8256523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324622" y="2100486"/>
            <a:ext cx="4415018" cy="2334354"/>
          </a:xfrm>
        </p:spPr>
        <p:txBody>
          <a:bodyPr/>
          <a:lstStyle/>
          <a:p>
            <a:r>
              <a:rPr lang="en-US" sz="2800" dirty="0">
                <a:latin typeface="Garamond" panose="02020404030301010803" pitchFamily="18" charset="0"/>
              </a:rPr>
              <a:t>Questions </a:t>
            </a:r>
          </a:p>
          <a:p>
            <a:endParaRPr lang="en-US" sz="2800" dirty="0"/>
          </a:p>
        </p:txBody>
      </p:sp>
    </p:spTree>
    <p:extLst>
      <p:ext uri="{BB962C8B-B14F-4D97-AF65-F5344CB8AC3E}">
        <p14:creationId xmlns:p14="http://schemas.microsoft.com/office/powerpoint/2010/main" val="4105078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656316" y="2022548"/>
            <a:ext cx="4209598" cy="2334354"/>
          </a:xfrm>
        </p:spPr>
        <p:txBody>
          <a:bodyPr/>
          <a:lstStyle/>
          <a:p>
            <a:r>
              <a:rPr lang="en-US" sz="2800" dirty="0">
                <a:latin typeface="Garamond" panose="02020404030301010803" pitchFamily="18" charset="0"/>
              </a:rPr>
              <a:t>01 Project Status Update</a:t>
            </a:r>
            <a:endParaRPr lang="en-US" sz="2800" dirty="0"/>
          </a:p>
        </p:txBody>
      </p:sp>
    </p:spTree>
    <p:extLst>
      <p:ext uri="{BB962C8B-B14F-4D97-AF65-F5344CB8AC3E}">
        <p14:creationId xmlns:p14="http://schemas.microsoft.com/office/powerpoint/2010/main" val="2621834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8917037F-13F4-43B6-99FF-D710FE0C4777}" type="slidenum">
              <a:rPr lang="en-GB" smtClean="0"/>
              <a:pPr/>
              <a:t>4</a:t>
            </a:fld>
            <a:endParaRPr lang="en-GB" dirty="0"/>
          </a:p>
        </p:txBody>
      </p:sp>
      <p:sp>
        <p:nvSpPr>
          <p:cNvPr id="12" name="TextBox 11"/>
          <p:cNvSpPr txBox="1"/>
          <p:nvPr/>
        </p:nvSpPr>
        <p:spPr>
          <a:xfrm>
            <a:off x="419643" y="1227933"/>
            <a:ext cx="7691245" cy="1166277"/>
          </a:xfrm>
          <a:prstGeom prst="roundRect">
            <a:avLst/>
          </a:prstGeom>
          <a:noFill/>
          <a:ln>
            <a:solidFill>
              <a:schemeClr val="accent1">
                <a:lumMod val="40000"/>
                <a:lumOff val="60000"/>
              </a:schemeClr>
            </a:solidFill>
          </a:ln>
        </p:spPr>
        <p:txBody>
          <a:bodyPr wrap="square" rtlCol="0">
            <a:spAutoFit/>
          </a:bodyPr>
          <a:lstStyle/>
          <a:p>
            <a:pPr marL="171450" indent="-171450">
              <a:spcAft>
                <a:spcPts val="300"/>
              </a:spcAft>
              <a:buFont typeface="Arial" panose="020B0604020202020204" pitchFamily="34" charset="0"/>
              <a:buChar char="•"/>
            </a:pPr>
            <a:r>
              <a:rPr lang="en-US" sz="1050" dirty="0">
                <a:latin typeface="Garamond" panose="02020404030301010803" pitchFamily="18" charset="0"/>
              </a:rPr>
              <a:t>Current state analysis completed (presented to Steering Committee on April 4)</a:t>
            </a:r>
          </a:p>
          <a:p>
            <a:pPr marL="171450" indent="-171450">
              <a:spcAft>
                <a:spcPts val="300"/>
              </a:spcAft>
              <a:buFont typeface="Arial" panose="020B0604020202020204" pitchFamily="34" charset="0"/>
              <a:buChar char="•"/>
            </a:pPr>
            <a:r>
              <a:rPr lang="en-US" sz="1050" dirty="0">
                <a:latin typeface="Garamond" panose="02020404030301010803" pitchFamily="18" charset="0"/>
              </a:rPr>
              <a:t>Final draft of comparative analysis provided May 8</a:t>
            </a:r>
          </a:p>
          <a:p>
            <a:pPr marL="171450" indent="-171450">
              <a:spcAft>
                <a:spcPts val="300"/>
              </a:spcAft>
              <a:buFont typeface="Arial" panose="020B0604020202020204" pitchFamily="34" charset="0"/>
              <a:buChar char="•"/>
            </a:pPr>
            <a:r>
              <a:rPr lang="en-US" sz="1050" dirty="0">
                <a:latin typeface="Garamond" panose="02020404030301010803" pitchFamily="18" charset="0"/>
              </a:rPr>
              <a:t>Future state projections (Phase 4), and final report (including recommendations) (Phase 5) 1</a:t>
            </a:r>
            <a:r>
              <a:rPr lang="en-US" sz="1050" baseline="30000" dirty="0">
                <a:latin typeface="Garamond" panose="02020404030301010803" pitchFamily="18" charset="0"/>
              </a:rPr>
              <a:t>st</a:t>
            </a:r>
            <a:r>
              <a:rPr lang="en-US" sz="1050" dirty="0">
                <a:latin typeface="Garamond" panose="02020404030301010803" pitchFamily="18" charset="0"/>
              </a:rPr>
              <a:t> draft to be submitted by May 30</a:t>
            </a:r>
          </a:p>
          <a:p>
            <a:pPr marL="171450" indent="-171450">
              <a:spcAft>
                <a:spcPts val="300"/>
              </a:spcAft>
              <a:buFont typeface="Arial" panose="020B0604020202020204" pitchFamily="34" charset="0"/>
              <a:buChar char="•"/>
            </a:pPr>
            <a:r>
              <a:rPr lang="en-US" sz="1050" dirty="0">
                <a:latin typeface="Garamond" panose="02020404030301010803" pitchFamily="18" charset="0"/>
              </a:rPr>
              <a:t>Draft of final report for Steering Committee for mid/late June</a:t>
            </a:r>
          </a:p>
          <a:p>
            <a:pPr marL="171450" indent="-171450">
              <a:spcAft>
                <a:spcPts val="300"/>
              </a:spcAft>
              <a:buFont typeface="Arial" panose="020B0604020202020204" pitchFamily="34" charset="0"/>
              <a:buChar char="•"/>
            </a:pPr>
            <a:r>
              <a:rPr lang="en-US" sz="1050" dirty="0">
                <a:latin typeface="Garamond" panose="02020404030301010803" pitchFamily="18" charset="0"/>
              </a:rPr>
              <a:t>Final presentation in early July (potentially to coincide with Council meeting)</a:t>
            </a:r>
          </a:p>
        </p:txBody>
      </p:sp>
      <p:grpSp>
        <p:nvGrpSpPr>
          <p:cNvPr id="9" name="Group 8"/>
          <p:cNvGrpSpPr/>
          <p:nvPr/>
        </p:nvGrpSpPr>
        <p:grpSpPr>
          <a:xfrm>
            <a:off x="4781112" y="115726"/>
            <a:ext cx="4090710" cy="147880"/>
            <a:chOff x="2735757" y="114918"/>
            <a:chExt cx="4090710" cy="147880"/>
          </a:xfrm>
        </p:grpSpPr>
        <p:sp>
          <p:nvSpPr>
            <p:cNvPr id="11" name="Chevron 10"/>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14" name="Chevron 13"/>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15" name="Chevron 14"/>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16" name="Chevron 15"/>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9" name="Chevron 18"/>
            <p:cNvSpPr/>
            <p:nvPr/>
          </p:nvSpPr>
          <p:spPr>
            <a:xfrm>
              <a:off x="2735757" y="114918"/>
              <a:ext cx="691758" cy="147072"/>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20" name="Chevron 19"/>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
        <p:nvSpPr>
          <p:cNvPr id="17" name="Title 5"/>
          <p:cNvSpPr txBox="1">
            <a:spLocks/>
          </p:cNvSpPr>
          <p:nvPr/>
        </p:nvSpPr>
        <p:spPr>
          <a:xfrm>
            <a:off x="471996" y="181406"/>
            <a:ext cx="8203692" cy="613555"/>
          </a:xfrm>
          <a:prstGeom prst="rect">
            <a:avLst/>
          </a:prstGeom>
        </p:spPr>
        <p:txBody>
          <a:bodyPr vert="horz" lIns="0" tIns="0" rIns="0" bIns="0" rtlCol="0" anchor="t" anchorCtr="0">
            <a:noAutofit/>
          </a:bodyPr>
          <a:lstStyle>
            <a:lvl1pPr algn="l" defTabSz="457200" rtl="0" eaLnBrk="1" latinLnBrk="0" hangingPunct="1">
              <a:spcBef>
                <a:spcPct val="0"/>
              </a:spcBef>
              <a:buNone/>
              <a:defRPr sz="3000" b="1" kern="1200">
                <a:solidFill>
                  <a:schemeClr val="accent1"/>
                </a:solidFill>
                <a:latin typeface="+mj-lt"/>
                <a:ea typeface="+mj-ea"/>
                <a:cs typeface="+mj-cs"/>
              </a:defRPr>
            </a:lvl1pPr>
          </a:lstStyle>
          <a:p>
            <a:r>
              <a:rPr lang="en-US" sz="2800" dirty="0">
                <a:latin typeface="Garamond" panose="02020404030301010803" pitchFamily="18" charset="0"/>
              </a:rPr>
              <a:t>Project Status Update</a:t>
            </a:r>
            <a:br>
              <a:rPr lang="en-US" sz="2800" dirty="0">
                <a:latin typeface="Garamond" panose="02020404030301010803" pitchFamily="18" charset="0"/>
              </a:rPr>
            </a:br>
            <a:r>
              <a:rPr lang="en-US" sz="1600" dirty="0">
                <a:solidFill>
                  <a:schemeClr val="tx1"/>
                </a:solidFill>
                <a:latin typeface="Garamond" panose="02020404030301010803" pitchFamily="18" charset="0"/>
              </a:rPr>
              <a:t>Progress of Deliverables and Project Management</a:t>
            </a:r>
            <a:endParaRPr lang="en-US" sz="20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3314047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264429" y="2022548"/>
            <a:ext cx="5339537" cy="2334354"/>
          </a:xfrm>
        </p:spPr>
        <p:txBody>
          <a:bodyPr/>
          <a:lstStyle/>
          <a:p>
            <a:pPr marL="457200" indent="-398463"/>
            <a:r>
              <a:rPr lang="en-US" sz="2800" dirty="0">
                <a:latin typeface="Garamond" panose="02020404030301010803" pitchFamily="18" charset="0"/>
              </a:rPr>
              <a:t>02 Scope of Current State Document </a:t>
            </a:r>
          </a:p>
          <a:p>
            <a:endParaRPr lang="en-US" sz="2800" dirty="0"/>
          </a:p>
        </p:txBody>
      </p:sp>
    </p:spTree>
    <p:extLst>
      <p:ext uri="{BB962C8B-B14F-4D97-AF65-F5344CB8AC3E}">
        <p14:creationId xmlns:p14="http://schemas.microsoft.com/office/powerpoint/2010/main" val="107835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8917037F-13F4-43B6-99FF-D710FE0C4777}" type="slidenum">
              <a:rPr lang="en-GB" smtClean="0"/>
              <a:pPr/>
              <a:t>6</a:t>
            </a:fld>
            <a:endParaRPr lang="en-GB" dirty="0"/>
          </a:p>
        </p:txBody>
      </p:sp>
      <p:sp>
        <p:nvSpPr>
          <p:cNvPr id="4" name="Title 1"/>
          <p:cNvSpPr>
            <a:spLocks noGrp="1"/>
          </p:cNvSpPr>
          <p:nvPr>
            <p:ph type="title"/>
          </p:nvPr>
        </p:nvSpPr>
        <p:spPr>
          <a:xfrm>
            <a:off x="469370" y="367191"/>
            <a:ext cx="8203692" cy="386875"/>
          </a:xfrm>
        </p:spPr>
        <p:txBody>
          <a:bodyPr>
            <a:normAutofit fontScale="90000"/>
          </a:bodyPr>
          <a:lstStyle/>
          <a:p>
            <a:r>
              <a:rPr lang="en-US" dirty="0">
                <a:latin typeface="Garamond" panose="02020404030301010803" pitchFamily="18" charset="0"/>
              </a:rPr>
              <a:t>Scope of Comparative State document</a:t>
            </a:r>
          </a:p>
        </p:txBody>
      </p:sp>
      <p:sp>
        <p:nvSpPr>
          <p:cNvPr id="5" name="Text Placeholder 2"/>
          <p:cNvSpPr txBox="1">
            <a:spLocks/>
          </p:cNvSpPr>
          <p:nvPr/>
        </p:nvSpPr>
        <p:spPr>
          <a:xfrm>
            <a:off x="467275" y="962380"/>
            <a:ext cx="8205787" cy="3736000"/>
          </a:xfrm>
          <a:prstGeom prst="rect">
            <a:avLst/>
          </a:prstGeom>
        </p:spPr>
        <p:txBody>
          <a:bodyPr vert="horz" lIns="0" tIns="0" rIns="0" bIns="0" rtlCol="0">
            <a:noAutofit/>
          </a:bodyPr>
          <a:lst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pPr>
              <a:buFont typeface="Wingdings" panose="05000000000000000000" pitchFamily="2" charset="2"/>
              <a:buChar char="ü"/>
            </a:pPr>
            <a:endParaRPr lang="en-US" sz="1400" dirty="0"/>
          </a:p>
        </p:txBody>
      </p:sp>
      <p:sp>
        <p:nvSpPr>
          <p:cNvPr id="14" name="Text Placeholder 2"/>
          <p:cNvSpPr txBox="1">
            <a:spLocks/>
          </p:cNvSpPr>
          <p:nvPr/>
        </p:nvSpPr>
        <p:spPr>
          <a:xfrm>
            <a:off x="619675" y="1114780"/>
            <a:ext cx="8205787" cy="3736000"/>
          </a:xfrm>
          <a:prstGeom prst="rect">
            <a:avLst/>
          </a:prstGeom>
          <a:noFill/>
        </p:spPr>
        <p:txBody>
          <a:bodyPr vert="horz" lIns="0" tIns="0" rIns="0" bIns="0" rtlCol="0">
            <a:noAutofit/>
          </a:bodyPr>
          <a:lst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pPr>
              <a:buFont typeface="Arial" panose="020B0604020202020204" pitchFamily="34" charset="0"/>
              <a:buChar char="•"/>
            </a:pPr>
            <a:endParaRPr lang="en-US" sz="1400" i="1" dirty="0">
              <a:latin typeface="Garamond" panose="02020404030301010803" pitchFamily="18" charset="0"/>
            </a:endParaRPr>
          </a:p>
        </p:txBody>
      </p:sp>
      <p:sp>
        <p:nvSpPr>
          <p:cNvPr id="6" name="Text Placeholder 2"/>
          <p:cNvSpPr txBox="1">
            <a:spLocks/>
          </p:cNvSpPr>
          <p:nvPr/>
        </p:nvSpPr>
        <p:spPr>
          <a:xfrm>
            <a:off x="467274" y="1018294"/>
            <a:ext cx="8358188" cy="3736000"/>
          </a:xfrm>
          <a:prstGeom prst="rect">
            <a:avLst/>
          </a:prstGeom>
          <a:noFill/>
        </p:spPr>
        <p:txBody>
          <a:bodyPr vert="horz" lIns="0" tIns="0" rIns="0" bIns="0" rtlCol="0">
            <a:noAutofit/>
          </a:bodyPr>
          <a:lstStyle>
            <a:lvl1pPr marL="360000" indent="-360000" algn="l" defTabSz="457200" rtl="0" eaLnBrk="1" latinLnBrk="0" hangingPunct="1">
              <a:spcBef>
                <a:spcPts val="0"/>
              </a:spcBef>
              <a:spcAft>
                <a:spcPts val="600"/>
              </a:spcAft>
              <a:buClr>
                <a:schemeClr val="accent1"/>
              </a:buClr>
              <a:buFont typeface="Arial"/>
              <a:buChar char="•"/>
              <a:defRPr sz="2400" kern="1200">
                <a:solidFill>
                  <a:schemeClr val="tx1"/>
                </a:solidFill>
                <a:latin typeface="+mn-lt"/>
                <a:ea typeface="+mn-ea"/>
                <a:cs typeface="+mn-cs"/>
              </a:defRPr>
            </a:lvl1pPr>
            <a:lvl2pPr marL="720000" indent="-360000" algn="l" defTabSz="457200" rtl="0" eaLnBrk="1" latinLnBrk="0" hangingPunct="1">
              <a:spcBef>
                <a:spcPts val="0"/>
              </a:spcBef>
              <a:spcAft>
                <a:spcPts val="600"/>
              </a:spcAft>
              <a:buClr>
                <a:schemeClr val="accent1"/>
              </a:buClr>
              <a:buFont typeface="Arial"/>
              <a:buChar char="–"/>
              <a:defRPr sz="2200" kern="1200">
                <a:solidFill>
                  <a:schemeClr val="tx1"/>
                </a:solidFill>
                <a:latin typeface="+mn-lt"/>
                <a:ea typeface="+mn-ea"/>
                <a:cs typeface="+mn-cs"/>
              </a:defRPr>
            </a:lvl2pPr>
            <a:lvl3pPr marL="1080000" indent="-360000" algn="l" defTabSz="457200" rtl="0" eaLnBrk="1" latinLnBrk="0" hangingPunct="1">
              <a:spcBef>
                <a:spcPts val="0"/>
              </a:spcBef>
              <a:spcAft>
                <a:spcPts val="600"/>
              </a:spcAft>
              <a:buFont typeface="Symbol" panose="05050102010706020507" pitchFamily="18" charset="2"/>
              <a:buChar char=""/>
              <a:defRPr sz="2000" kern="1200">
                <a:solidFill>
                  <a:schemeClr val="tx1"/>
                </a:solidFill>
                <a:latin typeface="+mn-lt"/>
                <a:ea typeface="+mn-ea"/>
                <a:cs typeface="+mn-cs"/>
              </a:defRPr>
            </a:lvl3pPr>
            <a:lvl4pPr marL="1440000" indent="-360000" algn="l" defTabSz="457200" rtl="0" eaLnBrk="1" latinLnBrk="0" hangingPunct="1">
              <a:spcBef>
                <a:spcPts val="0"/>
              </a:spcBef>
              <a:spcAft>
                <a:spcPts val="600"/>
              </a:spcAft>
              <a:buFont typeface="+mj-lt"/>
              <a:buAutoNum type="alphaLcPeriod"/>
              <a:defRPr sz="2000" kern="1200">
                <a:solidFill>
                  <a:schemeClr val="tx1"/>
                </a:solidFill>
                <a:latin typeface="+mn-lt"/>
                <a:ea typeface="+mn-ea"/>
                <a:cs typeface="+mn-cs"/>
              </a:defRPr>
            </a:lvl4pPr>
            <a:lvl5pPr marL="0" indent="0" algn="l" defTabSz="457200" rtl="0" eaLnBrk="1" latinLnBrk="0" hangingPunct="1">
              <a:spcBef>
                <a:spcPts val="0"/>
              </a:spcBef>
              <a:spcAft>
                <a:spcPts val="600"/>
              </a:spcAft>
              <a:buFont typeface="Arial"/>
              <a:buNone/>
              <a:defRPr sz="2400" b="1" kern="1200">
                <a:solidFill>
                  <a:schemeClr val="accent1"/>
                </a:solidFill>
                <a:latin typeface="+mn-lt"/>
                <a:ea typeface="+mn-ea"/>
                <a:cs typeface="+mn-cs"/>
              </a:defRPr>
            </a:lvl5pPr>
            <a:lvl6pPr marL="0" indent="0" algn="l" defTabSz="457200" rtl="0" eaLnBrk="1" latinLnBrk="0" hangingPunct="1">
              <a:spcBef>
                <a:spcPts val="0"/>
              </a:spcBef>
              <a:spcAft>
                <a:spcPts val="600"/>
              </a:spcAft>
              <a:buClr>
                <a:schemeClr val="accent1"/>
              </a:buClr>
              <a:buFont typeface="Arial" panose="020B0604020202020204" pitchFamily="34" charset="0"/>
              <a:buNone/>
              <a:defRPr sz="2400" kern="1200">
                <a:solidFill>
                  <a:schemeClr val="tx1"/>
                </a:solidFill>
                <a:latin typeface="+mn-lt"/>
                <a:ea typeface="+mn-ea"/>
                <a:cs typeface="+mn-cs"/>
              </a:defRPr>
            </a:lvl6pPr>
            <a:lvl7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7pPr>
            <a:lvl8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8pPr>
            <a:lvl9pPr marL="360000" indent="-360000" algn="l" defTabSz="457200" rtl="0" eaLnBrk="1" latinLnBrk="0" hangingPunct="1">
              <a:spcBef>
                <a:spcPts val="0"/>
              </a:spcBef>
              <a:spcAft>
                <a:spcPts val="600"/>
              </a:spcAft>
              <a:buClr>
                <a:schemeClr val="accent1"/>
              </a:buClr>
              <a:buFont typeface="Arial" panose="020B0604020202020204" pitchFamily="34" charset="0"/>
              <a:buChar char="•"/>
              <a:defRPr sz="2400" kern="1200">
                <a:solidFill>
                  <a:schemeClr val="tx1"/>
                </a:solidFill>
                <a:latin typeface="+mn-lt"/>
                <a:ea typeface="+mn-ea"/>
                <a:cs typeface="+mn-cs"/>
              </a:defRPr>
            </a:lvl9pPr>
          </a:lstStyle>
          <a:p>
            <a:pPr>
              <a:buFont typeface="Arial" panose="020B0604020202020204" pitchFamily="34" charset="0"/>
              <a:buChar char="•"/>
            </a:pPr>
            <a:r>
              <a:rPr lang="en-US" sz="1400" dirty="0">
                <a:latin typeface="Garamond" panose="02020404030301010803" pitchFamily="18" charset="0"/>
              </a:rPr>
              <a:t>Overall benchmarking survey findings and observations that reflect common themes for- </a:t>
            </a:r>
            <a:r>
              <a:rPr lang="en-US" sz="1400" b="1" dirty="0">
                <a:latin typeface="Garamond" panose="02020404030301010803" pitchFamily="18" charset="0"/>
              </a:rPr>
              <a:t>Halifax Regional Municipality NS, Saint John NB, Moncton ON </a:t>
            </a:r>
            <a:r>
              <a:rPr lang="en-US" sz="1400" dirty="0">
                <a:latin typeface="Garamond" panose="02020404030301010803" pitchFamily="18" charset="0"/>
              </a:rPr>
              <a:t>and</a:t>
            </a:r>
            <a:r>
              <a:rPr lang="en-US" sz="1400" b="1" dirty="0">
                <a:latin typeface="Garamond" panose="02020404030301010803" pitchFamily="18" charset="0"/>
              </a:rPr>
              <a:t> Sarnia, Lambton County ON</a:t>
            </a:r>
          </a:p>
          <a:p>
            <a:pPr lvl="1">
              <a:buFont typeface="Courier New" panose="02070309020205020404" pitchFamily="49" charset="0"/>
              <a:buChar char="o"/>
            </a:pPr>
            <a:r>
              <a:rPr lang="en-US" sz="1400" dirty="0">
                <a:latin typeface="Garamond" panose="02020404030301010803" pitchFamily="18" charset="0"/>
              </a:rPr>
              <a:t>Municipal taxation  </a:t>
            </a:r>
          </a:p>
          <a:p>
            <a:pPr lvl="1">
              <a:buFont typeface="Courier New" panose="02070309020205020404" pitchFamily="49" charset="0"/>
              <a:buChar char="o"/>
            </a:pPr>
            <a:r>
              <a:rPr lang="en-US" sz="1400" dirty="0">
                <a:latin typeface="Garamond" panose="02020404030301010803" pitchFamily="18" charset="0"/>
              </a:rPr>
              <a:t>Value for Money </a:t>
            </a:r>
          </a:p>
          <a:p>
            <a:pPr lvl="1">
              <a:buFont typeface="Courier New" panose="02070309020205020404" pitchFamily="49" charset="0"/>
              <a:buChar char="o"/>
            </a:pPr>
            <a:r>
              <a:rPr lang="en-US" sz="1400" dirty="0">
                <a:latin typeface="Garamond" panose="02020404030301010803" pitchFamily="18" charset="0"/>
              </a:rPr>
              <a:t>Capital spending and Infrastructure deficit </a:t>
            </a:r>
          </a:p>
          <a:p>
            <a:pPr>
              <a:buFont typeface="Arial" panose="020B0604020202020204" pitchFamily="34" charset="0"/>
              <a:buChar char="•"/>
            </a:pPr>
            <a:r>
              <a:rPr lang="en-US" sz="1400" dirty="0">
                <a:latin typeface="Garamond" panose="02020404030301010803" pitchFamily="18" charset="0"/>
              </a:rPr>
              <a:t>Individual municipality analysis:</a:t>
            </a:r>
          </a:p>
          <a:p>
            <a:pPr lvl="1">
              <a:buFont typeface="Courier New" panose="02070309020205020404" pitchFamily="49" charset="0"/>
              <a:buChar char="o"/>
            </a:pPr>
            <a:r>
              <a:rPr lang="en-US" sz="1400" dirty="0">
                <a:latin typeface="Garamond" panose="02020404030301010803" pitchFamily="18" charset="0"/>
              </a:rPr>
              <a:t>Tax regime analysis</a:t>
            </a:r>
          </a:p>
          <a:p>
            <a:pPr lvl="1">
              <a:buFont typeface="Courier New" panose="02070309020205020404" pitchFamily="49" charset="0"/>
              <a:buChar char="o"/>
            </a:pPr>
            <a:r>
              <a:rPr lang="en-US" sz="1400" dirty="0">
                <a:latin typeface="Garamond" panose="02020404030301010803" pitchFamily="18" charset="0"/>
              </a:rPr>
              <a:t>Value for Money budget analysis</a:t>
            </a:r>
          </a:p>
          <a:p>
            <a:pPr lvl="1">
              <a:buFont typeface="Courier New" panose="02070309020205020404" pitchFamily="49" charset="0"/>
              <a:buChar char="o"/>
            </a:pPr>
            <a:r>
              <a:rPr lang="en-US" sz="1400" dirty="0">
                <a:latin typeface="Garamond" panose="02020404030301010803" pitchFamily="18" charset="0"/>
              </a:rPr>
              <a:t>Infrastructure spending and deficit analysis</a:t>
            </a:r>
          </a:p>
          <a:p>
            <a:pPr lvl="1">
              <a:buFont typeface="Courier New" panose="02070309020205020404" pitchFamily="49" charset="0"/>
              <a:buChar char="o"/>
            </a:pPr>
            <a:r>
              <a:rPr lang="en-US" sz="1400" dirty="0">
                <a:latin typeface="Garamond" panose="02020404030301010803" pitchFamily="18" charset="0"/>
              </a:rPr>
              <a:t>Competitive strengths and challenges of each municipality </a:t>
            </a:r>
          </a:p>
          <a:p>
            <a:pPr>
              <a:buFont typeface="Arial" panose="020B0604020202020204" pitchFamily="34" charset="0"/>
              <a:buChar char="•"/>
            </a:pPr>
            <a:endParaRPr lang="en-US" sz="1400" dirty="0">
              <a:latin typeface="Garamond" panose="02020404030301010803" pitchFamily="18" charset="0"/>
            </a:endParaRPr>
          </a:p>
          <a:p>
            <a:pPr marL="0" indent="0">
              <a:buNone/>
            </a:pPr>
            <a:endParaRPr lang="en-US" sz="1400" dirty="0">
              <a:latin typeface="Garamond" panose="02020404030301010803" pitchFamily="18" charset="0"/>
            </a:endParaRPr>
          </a:p>
          <a:p>
            <a:pPr>
              <a:buFont typeface="Arial" panose="020B0604020202020204" pitchFamily="34" charset="0"/>
              <a:buChar char="•"/>
            </a:pPr>
            <a:endParaRPr lang="en-US" sz="1400" dirty="0">
              <a:latin typeface="Garamond" panose="02020404030301010803" pitchFamily="18" charset="0"/>
            </a:endParaRPr>
          </a:p>
          <a:p>
            <a:pPr>
              <a:buFont typeface="Arial" panose="020B0604020202020204" pitchFamily="34" charset="0"/>
              <a:buChar char="•"/>
            </a:pPr>
            <a:endParaRPr lang="en-US" sz="1400" dirty="0">
              <a:latin typeface="Garamond" panose="02020404030301010803" pitchFamily="18" charset="0"/>
            </a:endParaRPr>
          </a:p>
        </p:txBody>
      </p:sp>
      <p:grpSp>
        <p:nvGrpSpPr>
          <p:cNvPr id="7" name="Group 6"/>
          <p:cNvGrpSpPr/>
          <p:nvPr/>
        </p:nvGrpSpPr>
        <p:grpSpPr>
          <a:xfrm>
            <a:off x="4781112" y="115726"/>
            <a:ext cx="4090710" cy="147880"/>
            <a:chOff x="2735757" y="114918"/>
            <a:chExt cx="4090710" cy="147880"/>
          </a:xfrm>
        </p:grpSpPr>
        <p:sp>
          <p:nvSpPr>
            <p:cNvPr id="8" name="Chevron 7"/>
            <p:cNvSpPr/>
            <p:nvPr/>
          </p:nvSpPr>
          <p:spPr>
            <a:xfrm>
              <a:off x="4068293" y="114918"/>
              <a:ext cx="695704"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9" name="Chevron 8"/>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10" name="Chevron 9"/>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11" name="Chevron 10"/>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12" name="Chevron 11"/>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13" name="Chevron 12"/>
            <p:cNvSpPr/>
            <p:nvPr/>
          </p:nvSpPr>
          <p:spPr>
            <a:xfrm>
              <a:off x="3386998" y="114918"/>
              <a:ext cx="728356" cy="141744"/>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736002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324622" y="2100486"/>
            <a:ext cx="4300718" cy="2334354"/>
          </a:xfrm>
        </p:spPr>
        <p:txBody>
          <a:bodyPr/>
          <a:lstStyle/>
          <a:p>
            <a:r>
              <a:rPr lang="en-US" sz="2800" dirty="0">
                <a:latin typeface="Garamond" panose="02020404030301010803" pitchFamily="18" charset="0"/>
              </a:rPr>
              <a:t>03 Approach &amp; Methodology</a:t>
            </a:r>
          </a:p>
          <a:p>
            <a:endParaRPr lang="en-US" sz="2800" dirty="0"/>
          </a:p>
        </p:txBody>
      </p:sp>
    </p:spTree>
    <p:extLst>
      <p:ext uri="{BB962C8B-B14F-4D97-AF65-F5344CB8AC3E}">
        <p14:creationId xmlns:p14="http://schemas.microsoft.com/office/powerpoint/2010/main" val="1148975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40" y="330021"/>
            <a:ext cx="7570817" cy="460602"/>
          </a:xfrm>
        </p:spPr>
        <p:txBody>
          <a:bodyPr>
            <a:normAutofit/>
          </a:bodyPr>
          <a:lstStyle/>
          <a:p>
            <a:r>
              <a:rPr lang="en-US" sz="2700" dirty="0">
                <a:latin typeface="Garamond" panose="02020404030301010803" pitchFamily="18" charset="0"/>
              </a:rPr>
              <a:t>Approach and Methodology </a:t>
            </a:r>
            <a:endParaRPr lang="en-US" sz="1100" dirty="0">
              <a:solidFill>
                <a:schemeClr val="tx1"/>
              </a:solidFill>
              <a:latin typeface="Garamond" panose="02020404030301010803" pitchFamily="18" charset="0"/>
            </a:endParaRPr>
          </a:p>
        </p:txBody>
      </p:sp>
      <p:sp>
        <p:nvSpPr>
          <p:cNvPr id="4" name="Slide Number Placeholder 3"/>
          <p:cNvSpPr>
            <a:spLocks noGrp="1"/>
          </p:cNvSpPr>
          <p:nvPr>
            <p:ph type="sldNum" sz="quarter" idx="11"/>
          </p:nvPr>
        </p:nvSpPr>
        <p:spPr/>
        <p:txBody>
          <a:bodyPr/>
          <a:lstStyle/>
          <a:p>
            <a:fld id="{8917037F-13F4-43B6-99FF-D710FE0C4777}" type="slidenum">
              <a:rPr lang="en-GB" smtClean="0">
                <a:solidFill>
                  <a:prstClr val="black"/>
                </a:solidFill>
              </a:rPr>
              <a:pPr/>
              <a:t>8</a:t>
            </a:fld>
            <a:endParaRPr lang="en-GB" dirty="0">
              <a:solidFill>
                <a:prstClr val="black"/>
              </a:solidFill>
            </a:endParaRPr>
          </a:p>
        </p:txBody>
      </p:sp>
      <p:sp>
        <p:nvSpPr>
          <p:cNvPr id="36" name="Chevron 35"/>
          <p:cNvSpPr/>
          <p:nvPr/>
        </p:nvSpPr>
        <p:spPr>
          <a:xfrm>
            <a:off x="3139676" y="1031762"/>
            <a:ext cx="1468038" cy="592106"/>
          </a:xfrm>
          <a:prstGeom prst="chevron">
            <a:avLst>
              <a:gd name="adj" fmla="val 32274"/>
            </a:avLst>
          </a:prstGeom>
          <a:solidFill>
            <a:srgbClr val="D3CB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rgbClr val="7030A0"/>
                </a:solidFill>
                <a:latin typeface="Garamond" panose="02020404030301010803" pitchFamily="18" charset="0"/>
              </a:rPr>
              <a:t>Primary research (</a:t>
            </a:r>
            <a:r>
              <a:rPr lang="en-US" sz="800" b="1" i="1" dirty="0">
                <a:solidFill>
                  <a:srgbClr val="7030A0"/>
                </a:solidFill>
                <a:latin typeface="Garamond" panose="02020404030301010803" pitchFamily="18" charset="0"/>
              </a:rPr>
              <a:t>Benchmarking survey)</a:t>
            </a:r>
            <a:endParaRPr lang="en-US" sz="900" b="1" i="1" dirty="0">
              <a:solidFill>
                <a:srgbClr val="7030A0"/>
              </a:solidFill>
              <a:latin typeface="Garamond" panose="02020404030301010803" pitchFamily="18" charset="0"/>
            </a:endParaRPr>
          </a:p>
        </p:txBody>
      </p:sp>
      <p:sp>
        <p:nvSpPr>
          <p:cNvPr id="37" name="Chevron 36"/>
          <p:cNvSpPr/>
          <p:nvPr/>
        </p:nvSpPr>
        <p:spPr>
          <a:xfrm>
            <a:off x="1603357" y="1031762"/>
            <a:ext cx="1414306" cy="592106"/>
          </a:xfrm>
          <a:custGeom>
            <a:avLst/>
            <a:gdLst>
              <a:gd name="connsiteX0" fmla="*/ 0 w 1419361"/>
              <a:gd name="connsiteY0" fmla="*/ 0 h 716449"/>
              <a:gd name="connsiteX1" fmla="*/ 1188134 w 1419361"/>
              <a:gd name="connsiteY1" fmla="*/ 0 h 716449"/>
              <a:gd name="connsiteX2" fmla="*/ 1419361 w 1419361"/>
              <a:gd name="connsiteY2" fmla="*/ 358225 h 716449"/>
              <a:gd name="connsiteX3" fmla="*/ 1188134 w 1419361"/>
              <a:gd name="connsiteY3" fmla="*/ 716449 h 716449"/>
              <a:gd name="connsiteX4" fmla="*/ 0 w 1419361"/>
              <a:gd name="connsiteY4" fmla="*/ 716449 h 716449"/>
              <a:gd name="connsiteX5" fmla="*/ 231227 w 1419361"/>
              <a:gd name="connsiteY5" fmla="*/ 358225 h 716449"/>
              <a:gd name="connsiteX6" fmla="*/ 0 w 1419361"/>
              <a:gd name="connsiteY6" fmla="*/ 0 h 716449"/>
              <a:gd name="connsiteX0" fmla="*/ 0 w 1419361"/>
              <a:gd name="connsiteY0" fmla="*/ 0 h 716449"/>
              <a:gd name="connsiteX1" fmla="*/ 1188134 w 1419361"/>
              <a:gd name="connsiteY1" fmla="*/ 0 h 716449"/>
              <a:gd name="connsiteX2" fmla="*/ 1419361 w 1419361"/>
              <a:gd name="connsiteY2" fmla="*/ 358225 h 716449"/>
              <a:gd name="connsiteX3" fmla="*/ 1188134 w 1419361"/>
              <a:gd name="connsiteY3" fmla="*/ 716449 h 716449"/>
              <a:gd name="connsiteX4" fmla="*/ 0 w 1419361"/>
              <a:gd name="connsiteY4" fmla="*/ 716449 h 716449"/>
              <a:gd name="connsiteX5" fmla="*/ 2627 w 1419361"/>
              <a:gd name="connsiteY5" fmla="*/ 364575 h 716449"/>
              <a:gd name="connsiteX6" fmla="*/ 0 w 1419361"/>
              <a:gd name="connsiteY6" fmla="*/ 0 h 716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19361" h="716449">
                <a:moveTo>
                  <a:pt x="0" y="0"/>
                </a:moveTo>
                <a:lnTo>
                  <a:pt x="1188134" y="0"/>
                </a:lnTo>
                <a:lnTo>
                  <a:pt x="1419361" y="358225"/>
                </a:lnTo>
                <a:lnTo>
                  <a:pt x="1188134" y="716449"/>
                </a:lnTo>
                <a:lnTo>
                  <a:pt x="0" y="716449"/>
                </a:lnTo>
                <a:cubicBezTo>
                  <a:pt x="876" y="599158"/>
                  <a:pt x="1751" y="481866"/>
                  <a:pt x="2627" y="364575"/>
                </a:cubicBezTo>
                <a:cubicBezTo>
                  <a:pt x="1751" y="243050"/>
                  <a:pt x="876" y="121525"/>
                  <a:pt x="0" y="0"/>
                </a:cubicBezTo>
                <a:close/>
              </a:path>
            </a:pathLst>
          </a:custGeom>
          <a:solidFill>
            <a:srgbClr val="D3CB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rgbClr val="7030A0"/>
                </a:solidFill>
                <a:latin typeface="Garamond" panose="02020404030301010803" pitchFamily="18" charset="0"/>
              </a:rPr>
              <a:t>Identification of municipalities</a:t>
            </a:r>
          </a:p>
        </p:txBody>
      </p:sp>
      <p:sp>
        <p:nvSpPr>
          <p:cNvPr id="38" name="Chevron 37"/>
          <p:cNvSpPr/>
          <p:nvPr/>
        </p:nvSpPr>
        <p:spPr>
          <a:xfrm>
            <a:off x="4643833" y="1045703"/>
            <a:ext cx="1614371" cy="592107"/>
          </a:xfrm>
          <a:prstGeom prst="chevron">
            <a:avLst>
              <a:gd name="adj" fmla="val 32274"/>
            </a:avLst>
          </a:prstGeom>
          <a:solidFill>
            <a:srgbClr val="D3CB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rgbClr val="7030A0"/>
                </a:solidFill>
                <a:latin typeface="Garamond" panose="02020404030301010803" pitchFamily="18" charset="0"/>
              </a:rPr>
              <a:t>Secondary research and Grant Thornton’s analysis</a:t>
            </a:r>
          </a:p>
        </p:txBody>
      </p:sp>
      <p:cxnSp>
        <p:nvCxnSpPr>
          <p:cNvPr id="41" name="Straight Connector 40"/>
          <p:cNvCxnSpPr/>
          <p:nvPr/>
        </p:nvCxnSpPr>
        <p:spPr>
          <a:xfrm>
            <a:off x="3028330" y="1645938"/>
            <a:ext cx="0" cy="2136524"/>
          </a:xfrm>
          <a:prstGeom prst="line">
            <a:avLst/>
          </a:prstGeom>
          <a:ln w="15875">
            <a:solidFill>
              <a:schemeClr val="accent2"/>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1561799" y="1671852"/>
            <a:ext cx="0" cy="2136524"/>
          </a:xfrm>
          <a:prstGeom prst="line">
            <a:avLst/>
          </a:prstGeom>
          <a:ln w="15875">
            <a:solidFill>
              <a:schemeClr val="accent2"/>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4629060" y="1673270"/>
            <a:ext cx="0" cy="2136524"/>
          </a:xfrm>
          <a:prstGeom prst="line">
            <a:avLst/>
          </a:prstGeom>
          <a:ln w="15875">
            <a:solidFill>
              <a:schemeClr val="accent2"/>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6181731" y="1646742"/>
            <a:ext cx="0" cy="2189580"/>
          </a:xfrm>
          <a:prstGeom prst="line">
            <a:avLst/>
          </a:prstGeom>
          <a:ln w="15875">
            <a:solidFill>
              <a:schemeClr val="accent2"/>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7758344" y="1646742"/>
            <a:ext cx="0" cy="2189580"/>
          </a:xfrm>
          <a:prstGeom prst="line">
            <a:avLst/>
          </a:prstGeom>
          <a:ln w="15875">
            <a:solidFill>
              <a:schemeClr val="accent2"/>
            </a:solidFill>
            <a:prstDash val="sysDash"/>
          </a:ln>
          <a:effectLst/>
        </p:spPr>
        <p:style>
          <a:lnRef idx="2">
            <a:schemeClr val="accent1"/>
          </a:lnRef>
          <a:fillRef idx="0">
            <a:schemeClr val="accent1"/>
          </a:fillRef>
          <a:effectRef idx="1">
            <a:schemeClr val="accent1"/>
          </a:effectRef>
          <a:fontRef idx="minor">
            <a:schemeClr val="tx1"/>
          </a:fontRef>
        </p:style>
      </p:cxnSp>
      <p:sp>
        <p:nvSpPr>
          <p:cNvPr id="49" name="Chevron 48"/>
          <p:cNvSpPr/>
          <p:nvPr/>
        </p:nvSpPr>
        <p:spPr>
          <a:xfrm>
            <a:off x="6275403" y="1036438"/>
            <a:ext cx="1485842" cy="592106"/>
          </a:xfrm>
          <a:prstGeom prst="chevron">
            <a:avLst>
              <a:gd name="adj" fmla="val 32274"/>
            </a:avLst>
          </a:prstGeom>
          <a:solidFill>
            <a:srgbClr val="D3CBB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rgbClr val="7030A0"/>
                </a:solidFill>
                <a:latin typeface="Garamond" panose="02020404030301010803" pitchFamily="18" charset="0"/>
              </a:rPr>
              <a:t>Development of Comparative State report</a:t>
            </a:r>
          </a:p>
        </p:txBody>
      </p:sp>
      <p:cxnSp>
        <p:nvCxnSpPr>
          <p:cNvPr id="51" name="Straight Connector 50"/>
          <p:cNvCxnSpPr/>
          <p:nvPr/>
        </p:nvCxnSpPr>
        <p:spPr>
          <a:xfrm flipH="1" flipV="1">
            <a:off x="1518859" y="1671852"/>
            <a:ext cx="6303352" cy="0"/>
          </a:xfrm>
          <a:prstGeom prst="line">
            <a:avLst/>
          </a:prstGeom>
          <a:ln w="9525">
            <a:solidFill>
              <a:srgbClr val="E9E5DF"/>
            </a:solidFill>
            <a:prstDash val="sysDash"/>
          </a:ln>
          <a:effectLst/>
        </p:spPr>
        <p:style>
          <a:lnRef idx="2">
            <a:schemeClr val="accent1"/>
          </a:lnRef>
          <a:fillRef idx="0">
            <a:schemeClr val="accent1"/>
          </a:fillRef>
          <a:effectRef idx="1">
            <a:schemeClr val="accent1"/>
          </a:effectRef>
          <a:fontRef idx="minor">
            <a:schemeClr val="tx1"/>
          </a:fontRef>
        </p:style>
      </p:cxnSp>
      <p:sp>
        <p:nvSpPr>
          <p:cNvPr id="20" name="Rounded Rectangle 19"/>
          <p:cNvSpPr/>
          <p:nvPr/>
        </p:nvSpPr>
        <p:spPr>
          <a:xfrm>
            <a:off x="1701045" y="3919767"/>
            <a:ext cx="1215391" cy="557822"/>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chemeClr val="accent1"/>
                </a:solidFill>
                <a:latin typeface="Garamond" panose="02020404030301010803" pitchFamily="18" charset="0"/>
              </a:rPr>
              <a:t>Identified seven (7) municipalities </a:t>
            </a:r>
          </a:p>
        </p:txBody>
      </p:sp>
      <p:sp>
        <p:nvSpPr>
          <p:cNvPr id="55" name="Rounded Rectangle 54"/>
          <p:cNvSpPr/>
          <p:nvPr/>
        </p:nvSpPr>
        <p:spPr>
          <a:xfrm>
            <a:off x="3279900" y="3919767"/>
            <a:ext cx="1215391" cy="557822"/>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chemeClr val="accent1"/>
                </a:solidFill>
                <a:latin typeface="Garamond" panose="02020404030301010803" pitchFamily="18" charset="0"/>
              </a:rPr>
              <a:t>Completed benchmarking surveys</a:t>
            </a:r>
          </a:p>
        </p:txBody>
      </p:sp>
      <p:sp>
        <p:nvSpPr>
          <p:cNvPr id="56" name="Rounded Rectangle 55"/>
          <p:cNvSpPr/>
          <p:nvPr/>
        </p:nvSpPr>
        <p:spPr>
          <a:xfrm>
            <a:off x="4787385" y="3919767"/>
            <a:ext cx="1215391" cy="557822"/>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chemeClr val="accent1"/>
                </a:solidFill>
                <a:latin typeface="Garamond" panose="02020404030301010803" pitchFamily="18" charset="0"/>
              </a:rPr>
              <a:t>Contextualized findings and data analysis(quantitative/qualitative) </a:t>
            </a:r>
          </a:p>
        </p:txBody>
      </p:sp>
      <p:sp>
        <p:nvSpPr>
          <p:cNvPr id="57" name="Rounded Rectangle 56"/>
          <p:cNvSpPr/>
          <p:nvPr/>
        </p:nvSpPr>
        <p:spPr>
          <a:xfrm>
            <a:off x="6328272" y="3919767"/>
            <a:ext cx="1215391" cy="557822"/>
          </a:xfrm>
          <a:prstGeom prst="round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900" b="1" dirty="0">
                <a:solidFill>
                  <a:schemeClr val="accent1"/>
                </a:solidFill>
                <a:latin typeface="Garamond" panose="02020404030301010803" pitchFamily="18" charset="0"/>
              </a:rPr>
              <a:t>Comparative State Report</a:t>
            </a:r>
          </a:p>
        </p:txBody>
      </p:sp>
      <p:sp>
        <p:nvSpPr>
          <p:cNvPr id="59" name="TextBox 58"/>
          <p:cNvSpPr txBox="1"/>
          <p:nvPr/>
        </p:nvSpPr>
        <p:spPr>
          <a:xfrm rot="16200000">
            <a:off x="952413" y="1201099"/>
            <a:ext cx="647328" cy="230832"/>
          </a:xfrm>
          <a:prstGeom prst="rect">
            <a:avLst/>
          </a:prstGeom>
          <a:noFill/>
        </p:spPr>
        <p:txBody>
          <a:bodyPr wrap="square" rtlCol="0">
            <a:spAutoFit/>
          </a:bodyPr>
          <a:lstStyle/>
          <a:p>
            <a:pPr>
              <a:spcAft>
                <a:spcPts val="400"/>
              </a:spcAft>
            </a:pPr>
            <a:r>
              <a:rPr lang="en-US" sz="900" b="1" dirty="0">
                <a:latin typeface="Garamond" panose="02020404030301010803" pitchFamily="18" charset="0"/>
              </a:rPr>
              <a:t>PHASES</a:t>
            </a:r>
          </a:p>
        </p:txBody>
      </p:sp>
      <p:sp>
        <p:nvSpPr>
          <p:cNvPr id="60" name="TextBox 59"/>
          <p:cNvSpPr txBox="1"/>
          <p:nvPr/>
        </p:nvSpPr>
        <p:spPr>
          <a:xfrm rot="16200000">
            <a:off x="860527" y="2442713"/>
            <a:ext cx="831100" cy="230832"/>
          </a:xfrm>
          <a:prstGeom prst="rect">
            <a:avLst/>
          </a:prstGeom>
          <a:noFill/>
        </p:spPr>
        <p:txBody>
          <a:bodyPr wrap="square" rtlCol="0">
            <a:spAutoFit/>
          </a:bodyPr>
          <a:lstStyle/>
          <a:p>
            <a:pPr>
              <a:spcAft>
                <a:spcPts val="400"/>
              </a:spcAft>
            </a:pPr>
            <a:r>
              <a:rPr lang="en-US" sz="900" b="1" dirty="0">
                <a:latin typeface="Garamond" panose="02020404030301010803" pitchFamily="18" charset="0"/>
              </a:rPr>
              <a:t>ACTIONS</a:t>
            </a:r>
          </a:p>
        </p:txBody>
      </p:sp>
      <p:sp>
        <p:nvSpPr>
          <p:cNvPr id="61" name="TextBox 60"/>
          <p:cNvSpPr txBox="1"/>
          <p:nvPr/>
        </p:nvSpPr>
        <p:spPr>
          <a:xfrm rot="16200000">
            <a:off x="903493" y="3985182"/>
            <a:ext cx="831100" cy="230832"/>
          </a:xfrm>
          <a:prstGeom prst="rect">
            <a:avLst/>
          </a:prstGeom>
          <a:noFill/>
        </p:spPr>
        <p:txBody>
          <a:bodyPr wrap="square" rtlCol="0">
            <a:spAutoFit/>
          </a:bodyPr>
          <a:lstStyle/>
          <a:p>
            <a:pPr>
              <a:spcAft>
                <a:spcPts val="400"/>
              </a:spcAft>
            </a:pPr>
            <a:r>
              <a:rPr lang="en-US" sz="900" b="1" dirty="0">
                <a:latin typeface="Garamond" panose="02020404030301010803" pitchFamily="18" charset="0"/>
              </a:rPr>
              <a:t>OUTPUT</a:t>
            </a:r>
          </a:p>
        </p:txBody>
      </p:sp>
      <p:sp>
        <p:nvSpPr>
          <p:cNvPr id="5" name="TextBox 4"/>
          <p:cNvSpPr txBox="1"/>
          <p:nvPr/>
        </p:nvSpPr>
        <p:spPr>
          <a:xfrm>
            <a:off x="1472925" y="1886263"/>
            <a:ext cx="1620817" cy="1315745"/>
          </a:xfrm>
          <a:prstGeom prst="rect">
            <a:avLst/>
          </a:prstGeom>
          <a:noFill/>
        </p:spPr>
        <p:txBody>
          <a:bodyPr wrap="square" rtlCol="0">
            <a:spAutoFit/>
          </a:bodyPr>
          <a:lstStyle/>
          <a:p>
            <a:pPr marL="171450" indent="-117475">
              <a:spcAft>
                <a:spcPts val="300"/>
              </a:spcAft>
              <a:buFont typeface="Arial" panose="020B0604020202020204" pitchFamily="34" charset="0"/>
              <a:buChar char="•"/>
            </a:pPr>
            <a:r>
              <a:rPr lang="en-US" sz="900" dirty="0">
                <a:latin typeface="Garamond" panose="02020404030301010803" pitchFamily="18" charset="0"/>
              </a:rPr>
              <a:t>Developed an identification and evaluation framework  </a:t>
            </a:r>
          </a:p>
          <a:p>
            <a:pPr marL="171450" indent="-117475">
              <a:spcAft>
                <a:spcPts val="300"/>
              </a:spcAft>
              <a:buFont typeface="Arial" panose="020B0604020202020204" pitchFamily="34" charset="0"/>
              <a:buChar char="•"/>
            </a:pPr>
            <a:r>
              <a:rPr lang="en-US" sz="900" dirty="0">
                <a:latin typeface="Garamond" panose="02020404030301010803" pitchFamily="18" charset="0"/>
              </a:rPr>
              <a:t>Conducted secondary research </a:t>
            </a:r>
          </a:p>
          <a:p>
            <a:pPr marL="171450" indent="-117475">
              <a:spcAft>
                <a:spcPts val="300"/>
              </a:spcAft>
              <a:buFont typeface="Arial" panose="020B0604020202020204" pitchFamily="34" charset="0"/>
              <a:buChar char="•"/>
            </a:pPr>
            <a:r>
              <a:rPr lang="en-US" sz="900" dirty="0">
                <a:latin typeface="Garamond" panose="02020404030301010803" pitchFamily="18" charset="0"/>
              </a:rPr>
              <a:t>Conducted scoring and qualitative analysis </a:t>
            </a:r>
          </a:p>
          <a:p>
            <a:pPr marL="171450" indent="-117475">
              <a:spcAft>
                <a:spcPts val="300"/>
              </a:spcAft>
              <a:buFont typeface="Arial" panose="020B0604020202020204" pitchFamily="34" charset="0"/>
              <a:buChar char="•"/>
            </a:pPr>
            <a:r>
              <a:rPr lang="en-US" sz="900" dirty="0">
                <a:latin typeface="Garamond" panose="02020404030301010803" pitchFamily="18" charset="0"/>
              </a:rPr>
              <a:t>Identified seven (7) comparable municipalities</a:t>
            </a:r>
          </a:p>
        </p:txBody>
      </p:sp>
      <p:sp>
        <p:nvSpPr>
          <p:cNvPr id="29" name="TextBox 28"/>
          <p:cNvSpPr txBox="1"/>
          <p:nvPr/>
        </p:nvSpPr>
        <p:spPr>
          <a:xfrm>
            <a:off x="2992223" y="1886184"/>
            <a:ext cx="1593871" cy="1554272"/>
          </a:xfrm>
          <a:prstGeom prst="rect">
            <a:avLst/>
          </a:prstGeom>
          <a:noFill/>
        </p:spPr>
        <p:txBody>
          <a:bodyPr wrap="square" rtlCol="0">
            <a:spAutoFit/>
          </a:bodyPr>
          <a:lstStyle/>
          <a:p>
            <a:pPr marL="171450" indent="-117475">
              <a:spcAft>
                <a:spcPts val="300"/>
              </a:spcAft>
              <a:buFont typeface="Arial" panose="020B0604020202020204" pitchFamily="34" charset="0"/>
              <a:buChar char="•"/>
            </a:pPr>
            <a:r>
              <a:rPr lang="en-US" sz="900" dirty="0">
                <a:latin typeface="Garamond" panose="02020404030301010803" pitchFamily="18" charset="0"/>
              </a:rPr>
              <a:t>Contacted municipalities to assess their willingness to participate and identified resources/connections wherever applicable</a:t>
            </a:r>
          </a:p>
          <a:p>
            <a:pPr marL="171450" indent="-117475">
              <a:spcAft>
                <a:spcPts val="300"/>
              </a:spcAft>
              <a:buFont typeface="Arial" panose="020B0604020202020204" pitchFamily="34" charset="0"/>
              <a:buChar char="•"/>
            </a:pPr>
            <a:r>
              <a:rPr lang="en-US" sz="900" dirty="0">
                <a:latin typeface="Garamond" panose="02020404030301010803" pitchFamily="18" charset="0"/>
              </a:rPr>
              <a:t>Developed tailored benchmarking surveys</a:t>
            </a:r>
          </a:p>
          <a:p>
            <a:pPr marL="171450" indent="-117475">
              <a:spcAft>
                <a:spcPts val="300"/>
              </a:spcAft>
              <a:buFont typeface="Arial" panose="020B0604020202020204" pitchFamily="34" charset="0"/>
              <a:buChar char="•"/>
            </a:pPr>
            <a:r>
              <a:rPr lang="en-US" sz="900" dirty="0">
                <a:latin typeface="Garamond" panose="02020404030301010803" pitchFamily="18" charset="0"/>
              </a:rPr>
              <a:t>Released benchmarking surveys to elicit responses from municipalities</a:t>
            </a:r>
          </a:p>
        </p:txBody>
      </p:sp>
      <p:sp>
        <p:nvSpPr>
          <p:cNvPr id="30" name="TextBox 29"/>
          <p:cNvSpPr txBox="1"/>
          <p:nvPr/>
        </p:nvSpPr>
        <p:spPr>
          <a:xfrm>
            <a:off x="4629060" y="1886184"/>
            <a:ext cx="1593871" cy="1969770"/>
          </a:xfrm>
          <a:prstGeom prst="rect">
            <a:avLst/>
          </a:prstGeom>
          <a:noFill/>
        </p:spPr>
        <p:txBody>
          <a:bodyPr wrap="square" rtlCol="0">
            <a:spAutoFit/>
          </a:bodyPr>
          <a:lstStyle/>
          <a:p>
            <a:pPr marL="171450" indent="-117475">
              <a:spcAft>
                <a:spcPts val="300"/>
              </a:spcAft>
              <a:buFont typeface="Arial" panose="020B0604020202020204" pitchFamily="34" charset="0"/>
              <a:buChar char="•"/>
            </a:pPr>
            <a:r>
              <a:rPr lang="en-US" sz="900" dirty="0">
                <a:latin typeface="Garamond" panose="02020404030301010803" pitchFamily="18" charset="0"/>
              </a:rPr>
              <a:t>Identified critical information/data gaps required to assess CBRM’s competitive position</a:t>
            </a:r>
          </a:p>
          <a:p>
            <a:pPr marL="171450" indent="-117475">
              <a:spcAft>
                <a:spcPts val="300"/>
              </a:spcAft>
              <a:buFont typeface="Arial" panose="020B0604020202020204" pitchFamily="34" charset="0"/>
              <a:buChar char="•"/>
            </a:pPr>
            <a:r>
              <a:rPr lang="en-US" sz="900" dirty="0">
                <a:latin typeface="Garamond" panose="02020404030301010803" pitchFamily="18" charset="0"/>
              </a:rPr>
              <a:t>Conducted secondary research to obtain data such as </a:t>
            </a:r>
            <a:r>
              <a:rPr lang="en-US" sz="900" i="1" dirty="0">
                <a:latin typeface="Garamond" panose="02020404030301010803" pitchFamily="18" charset="0"/>
              </a:rPr>
              <a:t>financial statements, strategic plans and census profiles. </a:t>
            </a:r>
          </a:p>
          <a:p>
            <a:pPr marL="171450" indent="-117475">
              <a:spcAft>
                <a:spcPts val="300"/>
              </a:spcAft>
              <a:buFont typeface="Arial" panose="020B0604020202020204" pitchFamily="34" charset="0"/>
              <a:buChar char="•"/>
            </a:pPr>
            <a:r>
              <a:rPr lang="en-US" sz="900" dirty="0">
                <a:latin typeface="Garamond" panose="02020404030301010803" pitchFamily="18" charset="0"/>
              </a:rPr>
              <a:t>Analyzed responses from benchmarking surveys and secondary research to help develop recommendations for CBRM</a:t>
            </a:r>
          </a:p>
        </p:txBody>
      </p:sp>
      <p:sp>
        <p:nvSpPr>
          <p:cNvPr id="31" name="TextBox 30"/>
          <p:cNvSpPr txBox="1"/>
          <p:nvPr/>
        </p:nvSpPr>
        <p:spPr>
          <a:xfrm>
            <a:off x="6095565" y="1878149"/>
            <a:ext cx="1593871" cy="1238801"/>
          </a:xfrm>
          <a:prstGeom prst="rect">
            <a:avLst/>
          </a:prstGeom>
          <a:noFill/>
        </p:spPr>
        <p:txBody>
          <a:bodyPr wrap="square" rtlCol="0">
            <a:spAutoFit/>
          </a:bodyPr>
          <a:lstStyle/>
          <a:p>
            <a:pPr marL="171450" indent="-117475">
              <a:spcAft>
                <a:spcPts val="300"/>
              </a:spcAft>
              <a:buFont typeface="Arial" panose="020B0604020202020204" pitchFamily="34" charset="0"/>
              <a:buChar char="•"/>
            </a:pPr>
            <a:r>
              <a:rPr lang="en-US" sz="900" dirty="0">
                <a:latin typeface="Garamond" panose="02020404030301010803" pitchFamily="18" charset="0"/>
              </a:rPr>
              <a:t>Developed the framework for the Comparative State report</a:t>
            </a:r>
          </a:p>
          <a:p>
            <a:pPr marL="171450" indent="-117475">
              <a:spcAft>
                <a:spcPts val="300"/>
              </a:spcAft>
              <a:buFont typeface="Arial" panose="020B0604020202020204" pitchFamily="34" charset="0"/>
              <a:buChar char="•"/>
            </a:pPr>
            <a:r>
              <a:rPr lang="en-US" sz="900" dirty="0">
                <a:latin typeface="Garamond" panose="02020404030301010803" pitchFamily="18" charset="0"/>
              </a:rPr>
              <a:t>Developed a detailed report using contextualized findings from primary research, secondary research and GT’s analysis</a:t>
            </a:r>
          </a:p>
        </p:txBody>
      </p:sp>
      <p:grpSp>
        <p:nvGrpSpPr>
          <p:cNvPr id="25" name="Group 24"/>
          <p:cNvGrpSpPr/>
          <p:nvPr/>
        </p:nvGrpSpPr>
        <p:grpSpPr>
          <a:xfrm>
            <a:off x="4781112" y="115726"/>
            <a:ext cx="4090710" cy="147880"/>
            <a:chOff x="2735757" y="114918"/>
            <a:chExt cx="4090710" cy="147880"/>
          </a:xfrm>
        </p:grpSpPr>
        <p:sp>
          <p:nvSpPr>
            <p:cNvPr id="26" name="Chevron 25"/>
            <p:cNvSpPr/>
            <p:nvPr/>
          </p:nvSpPr>
          <p:spPr>
            <a:xfrm>
              <a:off x="4068293" y="114918"/>
              <a:ext cx="695704" cy="141744"/>
            </a:xfrm>
            <a:prstGeom prst="chevron">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Approach &amp; Methodology</a:t>
              </a:r>
            </a:p>
          </p:txBody>
        </p:sp>
        <p:sp>
          <p:nvSpPr>
            <p:cNvPr id="27" name="Chevron 26"/>
            <p:cNvSpPr/>
            <p:nvPr/>
          </p:nvSpPr>
          <p:spPr>
            <a:xfrm>
              <a:off x="4705343" y="115726"/>
              <a:ext cx="705663"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Overall Observations</a:t>
              </a:r>
            </a:p>
          </p:txBody>
        </p:sp>
        <p:sp>
          <p:nvSpPr>
            <p:cNvPr id="28" name="Chevron 27"/>
            <p:cNvSpPr/>
            <p:nvPr/>
          </p:nvSpPr>
          <p:spPr>
            <a:xfrm>
              <a:off x="5354326"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Comparative Analysis</a:t>
              </a:r>
            </a:p>
          </p:txBody>
        </p:sp>
        <p:sp>
          <p:nvSpPr>
            <p:cNvPr id="32" name="Chevron 31"/>
            <p:cNvSpPr/>
            <p:nvPr/>
          </p:nvSpPr>
          <p:spPr>
            <a:xfrm>
              <a:off x="6065533" y="115726"/>
              <a:ext cx="760934"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Next Steps</a:t>
              </a:r>
            </a:p>
          </p:txBody>
        </p:sp>
        <p:sp>
          <p:nvSpPr>
            <p:cNvPr id="33" name="Chevron 32"/>
            <p:cNvSpPr/>
            <p:nvPr/>
          </p:nvSpPr>
          <p:spPr>
            <a:xfrm>
              <a:off x="2735757" y="114918"/>
              <a:ext cx="691758" cy="147072"/>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Status Update</a:t>
              </a:r>
            </a:p>
          </p:txBody>
        </p:sp>
        <p:sp>
          <p:nvSpPr>
            <p:cNvPr id="34" name="Chevron 33"/>
            <p:cNvSpPr/>
            <p:nvPr/>
          </p:nvSpPr>
          <p:spPr>
            <a:xfrm>
              <a:off x="3386998" y="114918"/>
              <a:ext cx="728356" cy="141744"/>
            </a:xfrm>
            <a:prstGeom prst="chevron">
              <a:avLst/>
            </a:prstGeom>
            <a:solidFill>
              <a:schemeClr val="accent1">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500" dirty="0">
                  <a:solidFill>
                    <a:prstClr val="white"/>
                  </a:solidFill>
                </a:rPr>
                <a:t>Scope of report</a:t>
              </a:r>
            </a:p>
          </p:txBody>
        </p:sp>
      </p:grpSp>
    </p:spTree>
    <p:extLst>
      <p:ext uri="{BB962C8B-B14F-4D97-AF65-F5344CB8AC3E}">
        <p14:creationId xmlns:p14="http://schemas.microsoft.com/office/powerpoint/2010/main" val="585189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A8EE4DB-5992-49EF-8F2E-33D24859872B}"/>
              </a:ext>
            </a:extLst>
          </p:cNvPr>
          <p:cNvSpPr>
            <a:spLocks noGrp="1"/>
          </p:cNvSpPr>
          <p:nvPr>
            <p:ph type="body" sz="quarter" idx="11"/>
          </p:nvPr>
        </p:nvSpPr>
        <p:spPr>
          <a:xfrm>
            <a:off x="324622" y="2100486"/>
            <a:ext cx="5887492" cy="2334354"/>
          </a:xfrm>
        </p:spPr>
        <p:txBody>
          <a:bodyPr/>
          <a:lstStyle/>
          <a:p>
            <a:r>
              <a:rPr lang="en-US" sz="2800" dirty="0">
                <a:latin typeface="Garamond" panose="02020404030301010803" pitchFamily="18" charset="0"/>
              </a:rPr>
              <a:t>04 Overall Survey Observations</a:t>
            </a:r>
            <a:endParaRPr lang="en-US" dirty="0">
              <a:latin typeface="Garamond" panose="02020404030301010803" pitchFamily="18" charset="0"/>
            </a:endParaRPr>
          </a:p>
          <a:p>
            <a:endParaRPr lang="en-US" sz="2800" dirty="0">
              <a:latin typeface="Garamond" panose="02020404030301010803" pitchFamily="18" charset="0"/>
            </a:endParaRPr>
          </a:p>
          <a:p>
            <a:endParaRPr lang="en-US" sz="2800" dirty="0"/>
          </a:p>
        </p:txBody>
      </p:sp>
    </p:spTree>
    <p:extLst>
      <p:ext uri="{BB962C8B-B14F-4D97-AF65-F5344CB8AC3E}">
        <p14:creationId xmlns:p14="http://schemas.microsoft.com/office/powerpoint/2010/main" val="24987865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LACEHOLDERAUTOMATIONTAG" val="LogoHideShape"/>
  <p:tag name="MS_XMLFILE_REGKEY" val=""/>
</p:tagLst>
</file>

<file path=ppt/tags/tag2.xml><?xml version="1.0" encoding="utf-8"?>
<p:tagLst xmlns:a="http://schemas.openxmlformats.org/drawingml/2006/main" xmlns:r="http://schemas.openxmlformats.org/officeDocument/2006/relationships" xmlns:p="http://schemas.openxmlformats.org/presentationml/2006/main">
  <p:tag name="PLACEHOLDERAUTOMATIONTAG" val="LogoHideShape"/>
  <p:tag name="MS_XMLFILE_REGKEY" val=""/>
</p:tagLst>
</file>

<file path=ppt/theme/theme1.xml><?xml version="1.0" encoding="utf-8"?>
<a:theme xmlns:a="http://schemas.openxmlformats.org/drawingml/2006/main" name="1_Title pages">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sz="2400" dirty="0">
            <a:solidFill>
              <a:schemeClr val="bg1"/>
            </a:solidFill>
          </a:defRPr>
        </a:defPPr>
      </a:lstStyle>
      <a:style>
        <a:lnRef idx="1">
          <a:schemeClr val="accent1"/>
        </a:lnRef>
        <a:fillRef idx="3">
          <a:schemeClr val="accent1"/>
        </a:fillRef>
        <a:effectRef idx="2">
          <a:schemeClr val="accent1"/>
        </a:effectRef>
        <a:fontRef idx="minor">
          <a:schemeClr val="lt1"/>
        </a:fontRef>
      </a:style>
    </a:spDef>
    <a:lnDef>
      <a:spPr>
        <a:ln w="12700">
          <a:solidFill>
            <a:srgbClr val="4F2D7F"/>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defRPr sz="2400" dirty="0" err="1" smtClean="0"/>
        </a:defPPr>
      </a:lstStyle>
    </a:tx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16x9_v7.potx" id="{83463EB9-091D-4793-BE80-E0491A79D7D4}" vid="{B14144E2-4C08-4314-A29B-6AAB8E432B8F}"/>
    </a:ext>
  </a:extLst>
</a:theme>
</file>

<file path=ppt/theme/theme2.xml><?xml version="1.0" encoding="utf-8"?>
<a:theme xmlns:a="http://schemas.openxmlformats.org/drawingml/2006/main" name="2_Dividers">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4F2D7F"/>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16x9_v7.potx" id="{83463EB9-091D-4793-BE80-E0491A79D7D4}" vid="{8F8F4C16-DC9D-4629-8927-F3990ED6718F}"/>
    </a:ext>
  </a:extLst>
</a:theme>
</file>

<file path=ppt/theme/theme3.xml><?xml version="1.0" encoding="utf-8"?>
<a:theme xmlns:a="http://schemas.openxmlformats.org/drawingml/2006/main" name="3_Content">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4F2D7F"/>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16x9_v7.potx" id="{83463EB9-091D-4793-BE80-E0491A79D7D4}" vid="{17A63982-943C-4825-952A-AC2CA8579C98}"/>
    </a:ext>
  </a:extLst>
</a:theme>
</file>

<file path=ppt/theme/theme4.xml><?xml version="1.0" encoding="utf-8"?>
<a:theme xmlns:a="http://schemas.openxmlformats.org/drawingml/2006/main" name="4_Content">
  <a:themeElements>
    <a:clrScheme name="GT New">
      <a:dk1>
        <a:sysClr val="windowText" lastClr="000000"/>
      </a:dk1>
      <a:lt1>
        <a:sysClr val="window" lastClr="FFFFFF"/>
      </a:lt1>
      <a:dk2>
        <a:srgbClr val="747678"/>
      </a:dk2>
      <a:lt2>
        <a:srgbClr val="747678"/>
      </a:lt2>
      <a:accent1>
        <a:srgbClr val="4F2D7F"/>
      </a:accent1>
      <a:accent2>
        <a:srgbClr val="C8BEAF"/>
      </a:accent2>
      <a:accent3>
        <a:srgbClr val="00A7B5"/>
      </a:accent3>
      <a:accent4>
        <a:srgbClr val="FF7D1E"/>
      </a:accent4>
      <a:accent5>
        <a:srgbClr val="9BD732"/>
      </a:accent5>
      <a:accent6>
        <a:srgbClr val="E92841"/>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4F2D7F"/>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a:solidFill>
            <a:srgbClr val="4F2D7F"/>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extLst>
    <a:ext uri="{05A4C25C-085E-4340-85A3-A5531E510DB2}">
      <thm15:themeFamily xmlns:thm15="http://schemas.microsoft.com/office/thememl/2012/main" name="GTI_Onscreen template_16x9_v7.potx" id="{83463EB9-091D-4793-BE80-E0491A79D7D4}" vid="{17A63982-943C-4825-952A-AC2CA8579C98}"/>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custClrLst>
    <a:custClr>
      <a:srgbClr val="FFFFFF"/>
    </a:custClr>
    <a:custClr>
      <a:srgbClr val="FFFFFF"/>
    </a:custClr>
    <a:custClr>
      <a:srgbClr val="FFFFFF"/>
    </a:custClr>
    <a:custClr>
      <a:srgbClr val="FFFFFF"/>
    </a:custClr>
    <a:custClr name="Purple 80%">
      <a:srgbClr val="725799"/>
    </a:custClr>
    <a:custClr name="Warm grey 80%">
      <a:srgbClr val="D3CBBF"/>
    </a:custClr>
    <a:custClr name="Teal 80%">
      <a:srgbClr val="33B9C4"/>
    </a:custClr>
    <a:custClr name="Green 80%">
      <a:srgbClr val="AFDF5B"/>
    </a:custClr>
    <a:custClr name="Orange 80%">
      <a:srgbClr val="FF974B"/>
    </a:custClr>
    <a:custClr name="Red 80%">
      <a:srgbClr val="ED5367"/>
    </a:custClr>
    <a:custClr>
      <a:srgbClr val="FFFFFF"/>
    </a:custClr>
    <a:custClr>
      <a:srgbClr val="FFFFFF"/>
    </a:custClr>
    <a:custClr>
      <a:srgbClr val="FFFFFF"/>
    </a:custClr>
    <a:custClr>
      <a:srgbClr val="FFFFFF"/>
    </a:custClr>
    <a:custClr name="Purple 60%">
      <a:srgbClr val="9581B2"/>
    </a:custClr>
    <a:custClr name="Warm grey 60%">
      <a:srgbClr val="DED8CF"/>
    </a:custClr>
    <a:custClr name="Teal 60%">
      <a:srgbClr val="66CAD3"/>
    </a:custClr>
    <a:custClr name="Green 60%">
      <a:srgbClr val="C3E784"/>
    </a:custClr>
    <a:custClr name="Orange 60%">
      <a:srgbClr val="FFB178"/>
    </a:custClr>
    <a:custClr name="Red 60%">
      <a:srgbClr val="F27E8D"/>
    </a:custClr>
    <a:custClr>
      <a:srgbClr val="FFFFFF"/>
    </a:custClr>
    <a:custClr>
      <a:srgbClr val="FFFFFF"/>
    </a:custClr>
    <a:custClr>
      <a:srgbClr val="FFFFFF"/>
    </a:custClr>
    <a:custClr>
      <a:srgbClr val="FFFFFF"/>
    </a:custClr>
    <a:custClr name="Purple 40%">
      <a:srgbClr val="B9ABCC"/>
    </a:custClr>
    <a:custClr name="Warm grey 40%">
      <a:srgbClr val="E9E5DF"/>
    </a:custClr>
    <a:custClr name="Teal 40%">
      <a:srgbClr val="99DCE1"/>
    </a:custClr>
    <a:custClr name="Green 40%">
      <a:srgbClr val="F5EFAD"/>
    </a:custClr>
    <a:custClr name="Orange 40%">
      <a:srgbClr val="FFCBA5"/>
    </a:custClr>
    <a:custClr name="Red 40%">
      <a:srgbClr val="F6A9B3"/>
    </a:custClr>
    <a:custClr>
      <a:srgbClr val="FFFFFF"/>
    </a:custClr>
    <a:custClr>
      <a:srgbClr val="FFFFFF"/>
    </a:custClr>
    <a:custClr>
      <a:srgbClr val="FFFFFF"/>
    </a:custClr>
    <a:custClr>
      <a:srgbClr val="FFFFFF"/>
    </a:custClr>
    <a:custClr name="Purple 20%">
      <a:srgbClr val="DCD5E5"/>
    </a:custClr>
    <a:custClr name="Warm grey 20%">
      <a:srgbClr val="F4F2EF"/>
    </a:custClr>
    <a:custClr name="Teal 20%">
      <a:srgbClr val="CCEDF0"/>
    </a:custClr>
    <a:custClr name="Green 20%">
      <a:srgbClr val="EBF7D6"/>
    </a:custClr>
    <a:custClr name="Orange 20%">
      <a:srgbClr val="FFE5D2"/>
    </a:custClr>
    <a:custClr name="Red 20%">
      <a:srgbClr val="FBD4D9"/>
    </a:custClr>
  </a:custClrLst>
</a:theme>
</file>

<file path=docProps/app.xml><?xml version="1.0" encoding="utf-8"?>
<Properties xmlns="http://schemas.openxmlformats.org/officeDocument/2006/extended-properties" xmlns:vt="http://schemas.openxmlformats.org/officeDocument/2006/docPropsVTypes">
  <Template>blank</Template>
  <TotalTime>7991</TotalTime>
  <Words>4093</Words>
  <Application>Microsoft Macintosh PowerPoint</Application>
  <PresentationFormat>On-screen Show (16:9)</PresentationFormat>
  <Paragraphs>695</Paragraphs>
  <Slides>27</Slides>
  <Notes>27</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27</vt:i4>
      </vt:variant>
    </vt:vector>
  </HeadingPairs>
  <TitlesOfParts>
    <vt:vector size="37" baseType="lpstr">
      <vt:lpstr>Arial</vt:lpstr>
      <vt:lpstr>Calibri</vt:lpstr>
      <vt:lpstr>Courier New</vt:lpstr>
      <vt:lpstr>Garamond</vt:lpstr>
      <vt:lpstr>Symbol</vt:lpstr>
      <vt:lpstr>Wingdings</vt:lpstr>
      <vt:lpstr>1_Title pages</vt:lpstr>
      <vt:lpstr>2_Dividers</vt:lpstr>
      <vt:lpstr>3_Content</vt:lpstr>
      <vt:lpstr>4_Content</vt:lpstr>
      <vt:lpstr>PowerPoint Presentation</vt:lpstr>
      <vt:lpstr>PowerPoint Presentation</vt:lpstr>
      <vt:lpstr>PowerPoint Presentation</vt:lpstr>
      <vt:lpstr>PowerPoint Presentation</vt:lpstr>
      <vt:lpstr>PowerPoint Presentation</vt:lpstr>
      <vt:lpstr>Scope of Comparative State document</vt:lpstr>
      <vt:lpstr>PowerPoint Presentation</vt:lpstr>
      <vt:lpstr>Approach and Methodology </vt:lpstr>
      <vt:lpstr>PowerPoint Presentation</vt:lpstr>
      <vt:lpstr>PowerPoint Presentation</vt:lpstr>
      <vt:lpstr>Municipal Taxation Key Themes for Residential Tax Rates and Alternative Revenue Sources across Selected Municipalities </vt:lpstr>
      <vt:lpstr>Municipal Taxes and Rate Structure Property Tax Rate Analysis</vt:lpstr>
      <vt:lpstr>Municipal Taxes and Rate Structure Property Tax Rate Revenues</vt:lpstr>
      <vt:lpstr>Value for Money Key Themes across Selected Municipalities</vt:lpstr>
      <vt:lpstr>Capital Spending &amp; Infrastructure Deficit Key Themes across Selected Municipalities</vt:lpstr>
      <vt:lpstr>PowerPoint Presentation</vt:lpstr>
      <vt:lpstr>PowerPoint Presentation</vt:lpstr>
      <vt:lpstr>PowerPoint Presentation</vt:lpstr>
      <vt:lpstr>Halifax Regional Municipality Key Observations across Municipal Tax, Value for Money Budget Expenditure and Infrastructure Spending</vt:lpstr>
      <vt:lpstr>Saint John, New Brunswick Key Observations across Municipal Tax, Value for Money Budget Expenditure and Infrastructure Spending</vt:lpstr>
      <vt:lpstr>Moncton, New Brunswick Key Observations across Municipal Tax, Value for Money Budget Expenditure and Infrastructure Spending</vt:lpstr>
      <vt:lpstr>Sarnia, Lambton County, Ontario  Key Observations across Municipal Tax, Value for Money Budget Expenditure and Infrastructure Spending</vt:lpstr>
      <vt:lpstr>Comparative Summary Competitive Strengths of the Selected Municipalities</vt:lpstr>
      <vt:lpstr>Comparative Summary Competitive Challenges of the Selected Municipalities</vt:lpstr>
      <vt:lpstr>PowerPoint Presentation</vt:lpstr>
      <vt:lpstr>Next Steps</vt:lpstr>
      <vt:lpstr>PowerPoint Presentation</vt:lpstr>
    </vt:vector>
  </TitlesOfParts>
  <Company>Grant Thornton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Kharbanda, Mankaran</dc:creator>
  <cp:lastModifiedBy>Jenna E. MacQueen</cp:lastModifiedBy>
  <cp:revision>1050</cp:revision>
  <cp:lastPrinted>2019-05-13T22:19:19Z</cp:lastPrinted>
  <dcterms:created xsi:type="dcterms:W3CDTF">2018-11-07T17:59:24Z</dcterms:created>
  <dcterms:modified xsi:type="dcterms:W3CDTF">2026-04-16T21:20:47Z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bDocumentId">
    <vt:lpwstr>b98ea26b-2c2e-4441-aaed-d4fbb1659ed1</vt:lpwstr>
  </property>
</Properties>
</file>